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65" r:id="rId5"/>
    <p:sldId id="264" r:id="rId6"/>
    <p:sldId id="266" r:id="rId7"/>
    <p:sldId id="267" r:id="rId8"/>
    <p:sldId id="274" r:id="rId9"/>
    <p:sldId id="269" r:id="rId10"/>
    <p:sldId id="270" r:id="rId11"/>
    <p:sldId id="273" r:id="rId12"/>
    <p:sldId id="27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ugh, Melissa" initials="LM" lastIdx="1" clrIdx="0">
    <p:extLst>
      <p:ext uri="{19B8F6BF-5375-455C-9EA6-DF929625EA0E}">
        <p15:presenceInfo xmlns:p15="http://schemas.microsoft.com/office/powerpoint/2012/main" userId="S::melissa.lough@philips.com::6afc96c0-191e-4f8a-842a-520b7fefb754" providerId="AD"/>
      </p:ext>
    </p:extLst>
  </p:cmAuthor>
  <p:cmAuthor id="2" name="Gowar, Clare" initials="GC" lastIdx="7" clrIdx="1">
    <p:extLst>
      <p:ext uri="{19B8F6BF-5375-455C-9EA6-DF929625EA0E}">
        <p15:presenceInfo xmlns:p15="http://schemas.microsoft.com/office/powerpoint/2012/main" userId="S::clare.gowar@philips.com::c0710988-5644-4b82-9f16-2f4514a1cdd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4FE5"/>
    <a:srgbClr val="D72FA3"/>
    <a:srgbClr val="A32118"/>
    <a:srgbClr val="EC6D15"/>
    <a:srgbClr val="F27315"/>
    <a:srgbClr val="F07015"/>
    <a:srgbClr val="F374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519" autoAdjust="0"/>
    <p:restoredTop sz="94660"/>
  </p:normalViewPr>
  <p:slideViewPr>
    <p:cSldViewPr snapToGrid="0">
      <p:cViewPr varScale="1">
        <p:scale>
          <a:sx n="82" d="100"/>
          <a:sy n="82" d="100"/>
        </p:scale>
        <p:origin x="17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8-10T21:35:04.417" idx="4">
    <p:pos x="257" y="1562"/>
    <p:text>Nice to add here the wellbeing resources we've shared in the working from home guide.</p:text>
    <p:extLst>
      <p:ext uri="{C676402C-5697-4E1C-873F-D02D1690AC5C}">
        <p15:threadingInfo xmlns:p15="http://schemas.microsoft.com/office/powerpoint/2012/main" timeZoneBias="-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1CB8D8-6965-410C-81A2-08C2F6D4DBEF}" type="doc">
      <dgm:prSet loTypeId="urn:microsoft.com/office/officeart/2005/8/layout/venn1" loCatId="relationship" qsTypeId="urn:microsoft.com/office/officeart/2005/8/quickstyle/simple1" qsCatId="simple" csTypeId="urn:microsoft.com/office/officeart/2005/8/colors/accent1_2" csCatId="accent1" phldr="1"/>
      <dgm:spPr/>
    </dgm:pt>
    <dgm:pt modelId="{6827CA10-D05C-44C8-9244-5D06E90D87D2}">
      <dgm:prSet phldrT="[Text]" custT="1"/>
      <dgm:spPr>
        <a:solidFill>
          <a:srgbClr val="D72FA3">
            <a:alpha val="49804"/>
          </a:srgbClr>
        </a:solidFill>
      </dgm:spPr>
      <dgm:t>
        <a:bodyPr/>
        <a:lstStyle/>
        <a:p>
          <a:r>
            <a:rPr lang="en-US" sz="3600" dirty="0">
              <a:latin typeface="+mj-lt"/>
            </a:rPr>
            <a:t>MHC Role</a:t>
          </a:r>
        </a:p>
      </dgm:t>
    </dgm:pt>
    <dgm:pt modelId="{12CF15AC-58F3-4E6B-A9FA-93EDC327DB55}" type="parTrans" cxnId="{8BB5534B-81E0-497D-ABF0-C404FDC65A02}">
      <dgm:prSet/>
      <dgm:spPr/>
      <dgm:t>
        <a:bodyPr/>
        <a:lstStyle/>
        <a:p>
          <a:endParaRPr lang="en-US"/>
        </a:p>
      </dgm:t>
    </dgm:pt>
    <dgm:pt modelId="{E6DAA49C-23C6-4515-9036-BAB3C355F24C}" type="sibTrans" cxnId="{8BB5534B-81E0-497D-ABF0-C404FDC65A02}">
      <dgm:prSet/>
      <dgm:spPr/>
      <dgm:t>
        <a:bodyPr/>
        <a:lstStyle/>
        <a:p>
          <a:endParaRPr lang="en-US"/>
        </a:p>
      </dgm:t>
    </dgm:pt>
    <dgm:pt modelId="{0405FE17-39F9-46DF-A4DE-A4ABCB955653}">
      <dgm:prSet phldrT="[Text]" custT="1"/>
      <dgm:spPr>
        <a:solidFill>
          <a:schemeClr val="accent5">
            <a:alpha val="49804"/>
          </a:schemeClr>
        </a:solidFill>
      </dgm:spPr>
      <dgm:t>
        <a:bodyPr/>
        <a:lstStyle/>
        <a:p>
          <a:r>
            <a:rPr lang="en-US" sz="3600" dirty="0">
              <a:latin typeface="+mj-lt"/>
            </a:rPr>
            <a:t>Primary Role</a:t>
          </a:r>
        </a:p>
      </dgm:t>
    </dgm:pt>
    <dgm:pt modelId="{E24E0BE1-E146-445D-888F-731C3922E923}" type="parTrans" cxnId="{5DDE0583-F1A6-42FA-8DF2-8DA2E0C10E3B}">
      <dgm:prSet/>
      <dgm:spPr/>
      <dgm:t>
        <a:bodyPr/>
        <a:lstStyle/>
        <a:p>
          <a:endParaRPr lang="en-US"/>
        </a:p>
      </dgm:t>
    </dgm:pt>
    <dgm:pt modelId="{496438EC-67E8-42FC-81EF-770B3C5B28A1}" type="sibTrans" cxnId="{5DDE0583-F1A6-42FA-8DF2-8DA2E0C10E3B}">
      <dgm:prSet/>
      <dgm:spPr/>
      <dgm:t>
        <a:bodyPr/>
        <a:lstStyle/>
        <a:p>
          <a:endParaRPr lang="en-US"/>
        </a:p>
      </dgm:t>
    </dgm:pt>
    <dgm:pt modelId="{4A3A35E2-ACEC-4D0A-B4E6-223526057386}" type="pres">
      <dgm:prSet presAssocID="{011CB8D8-6965-410C-81A2-08C2F6D4DBEF}" presName="compositeShape" presStyleCnt="0">
        <dgm:presLayoutVars>
          <dgm:chMax val="7"/>
          <dgm:dir/>
          <dgm:resizeHandles val="exact"/>
        </dgm:presLayoutVars>
      </dgm:prSet>
      <dgm:spPr/>
    </dgm:pt>
    <dgm:pt modelId="{B230847C-F31B-4407-A50E-06E2CC489831}" type="pres">
      <dgm:prSet presAssocID="{6827CA10-D05C-44C8-9244-5D06E90D87D2}" presName="circ1" presStyleLbl="vennNode1" presStyleIdx="0" presStyleCnt="2" custLinFactNeighborX="-4631" custLinFactNeighborY="-552"/>
      <dgm:spPr/>
    </dgm:pt>
    <dgm:pt modelId="{207BBF61-90DA-47FF-9B05-367B7F32EDB3}" type="pres">
      <dgm:prSet presAssocID="{6827CA10-D05C-44C8-9244-5D06E90D87D2}" presName="circ1Tx" presStyleLbl="revTx" presStyleIdx="0" presStyleCnt="0">
        <dgm:presLayoutVars>
          <dgm:chMax val="0"/>
          <dgm:chPref val="0"/>
          <dgm:bulletEnabled val="1"/>
        </dgm:presLayoutVars>
      </dgm:prSet>
      <dgm:spPr/>
    </dgm:pt>
    <dgm:pt modelId="{FCC78498-6810-40AF-88F5-15520549EEE3}" type="pres">
      <dgm:prSet presAssocID="{0405FE17-39F9-46DF-A4DE-A4ABCB955653}" presName="circ2" presStyleLbl="vennNode1" presStyleIdx="1" presStyleCnt="2" custScaleX="105220" custLinFactNeighborX="-5518" custLinFactNeighborY="1171"/>
      <dgm:spPr/>
    </dgm:pt>
    <dgm:pt modelId="{EFA5ADD1-FF48-474D-A2E8-24BA2C0CB77D}" type="pres">
      <dgm:prSet presAssocID="{0405FE17-39F9-46DF-A4DE-A4ABCB955653}" presName="circ2Tx" presStyleLbl="revTx" presStyleIdx="0" presStyleCnt="0">
        <dgm:presLayoutVars>
          <dgm:chMax val="0"/>
          <dgm:chPref val="0"/>
          <dgm:bulletEnabled val="1"/>
        </dgm:presLayoutVars>
      </dgm:prSet>
      <dgm:spPr/>
    </dgm:pt>
  </dgm:ptLst>
  <dgm:cxnLst>
    <dgm:cxn modelId="{55B41E04-D010-4E1F-AA2D-E1133F71EA86}" type="presOf" srcId="{0405FE17-39F9-46DF-A4DE-A4ABCB955653}" destId="{FCC78498-6810-40AF-88F5-15520549EEE3}" srcOrd="0" destOrd="0" presId="urn:microsoft.com/office/officeart/2005/8/layout/venn1"/>
    <dgm:cxn modelId="{8BB5534B-81E0-497D-ABF0-C404FDC65A02}" srcId="{011CB8D8-6965-410C-81A2-08C2F6D4DBEF}" destId="{6827CA10-D05C-44C8-9244-5D06E90D87D2}" srcOrd="0" destOrd="0" parTransId="{12CF15AC-58F3-4E6B-A9FA-93EDC327DB55}" sibTransId="{E6DAA49C-23C6-4515-9036-BAB3C355F24C}"/>
    <dgm:cxn modelId="{F49B2077-5B4A-4F5D-9657-68C46CF64F72}" type="presOf" srcId="{0405FE17-39F9-46DF-A4DE-A4ABCB955653}" destId="{EFA5ADD1-FF48-474D-A2E8-24BA2C0CB77D}" srcOrd="1" destOrd="0" presId="urn:microsoft.com/office/officeart/2005/8/layout/venn1"/>
    <dgm:cxn modelId="{7E89485A-B319-49A3-95A3-139D5FE205D9}" type="presOf" srcId="{6827CA10-D05C-44C8-9244-5D06E90D87D2}" destId="{B230847C-F31B-4407-A50E-06E2CC489831}" srcOrd="0" destOrd="0" presId="urn:microsoft.com/office/officeart/2005/8/layout/venn1"/>
    <dgm:cxn modelId="{5DDE0583-F1A6-42FA-8DF2-8DA2E0C10E3B}" srcId="{011CB8D8-6965-410C-81A2-08C2F6D4DBEF}" destId="{0405FE17-39F9-46DF-A4DE-A4ABCB955653}" srcOrd="1" destOrd="0" parTransId="{E24E0BE1-E146-445D-888F-731C3922E923}" sibTransId="{496438EC-67E8-42FC-81EF-770B3C5B28A1}"/>
    <dgm:cxn modelId="{6B8A2AE1-042C-4806-ACE1-005801EA07B7}" type="presOf" srcId="{011CB8D8-6965-410C-81A2-08C2F6D4DBEF}" destId="{4A3A35E2-ACEC-4D0A-B4E6-223526057386}" srcOrd="0" destOrd="0" presId="urn:microsoft.com/office/officeart/2005/8/layout/venn1"/>
    <dgm:cxn modelId="{A72171E2-04DB-447D-80DF-95A4FA339BFE}" type="presOf" srcId="{6827CA10-D05C-44C8-9244-5D06E90D87D2}" destId="{207BBF61-90DA-47FF-9B05-367B7F32EDB3}" srcOrd="1" destOrd="0" presId="urn:microsoft.com/office/officeart/2005/8/layout/venn1"/>
    <dgm:cxn modelId="{5885053E-3B91-495E-AECE-E1FFE5B06C37}" type="presParOf" srcId="{4A3A35E2-ACEC-4D0A-B4E6-223526057386}" destId="{B230847C-F31B-4407-A50E-06E2CC489831}" srcOrd="0" destOrd="0" presId="urn:microsoft.com/office/officeart/2005/8/layout/venn1"/>
    <dgm:cxn modelId="{702414E9-A0FE-400A-B724-98A19B5A1C10}" type="presParOf" srcId="{4A3A35E2-ACEC-4D0A-B4E6-223526057386}" destId="{207BBF61-90DA-47FF-9B05-367B7F32EDB3}" srcOrd="1" destOrd="0" presId="urn:microsoft.com/office/officeart/2005/8/layout/venn1"/>
    <dgm:cxn modelId="{9A46D0B8-25F9-4C28-BB68-79D763706123}" type="presParOf" srcId="{4A3A35E2-ACEC-4D0A-B4E6-223526057386}" destId="{FCC78498-6810-40AF-88F5-15520549EEE3}" srcOrd="2" destOrd="0" presId="urn:microsoft.com/office/officeart/2005/8/layout/venn1"/>
    <dgm:cxn modelId="{5D78D7F1-E6BD-45C0-B7B8-3C437CE7479D}" type="presParOf" srcId="{4A3A35E2-ACEC-4D0A-B4E6-223526057386}" destId="{EFA5ADD1-FF48-474D-A2E8-24BA2C0CB77D}"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0847C-F31B-4407-A50E-06E2CC489831}">
      <dsp:nvSpPr>
        <dsp:cNvPr id="0" name=""/>
        <dsp:cNvSpPr/>
      </dsp:nvSpPr>
      <dsp:spPr>
        <a:xfrm>
          <a:off x="421698" y="0"/>
          <a:ext cx="3611547" cy="3611547"/>
        </a:xfrm>
        <a:prstGeom prst="ellipse">
          <a:avLst/>
        </a:prstGeom>
        <a:solidFill>
          <a:srgbClr val="D72FA3">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mj-lt"/>
            </a:rPr>
            <a:t>MHC Role</a:t>
          </a:r>
        </a:p>
      </dsp:txBody>
      <dsp:txXfrm>
        <a:off x="926013" y="425879"/>
        <a:ext cx="2082333" cy="2759789"/>
      </dsp:txXfrm>
    </dsp:sp>
    <dsp:sp modelId="{FCC78498-6810-40AF-88F5-15520549EEE3}">
      <dsp:nvSpPr>
        <dsp:cNvPr id="0" name=""/>
        <dsp:cNvSpPr/>
      </dsp:nvSpPr>
      <dsp:spPr>
        <a:xfrm>
          <a:off x="2898319" y="19754"/>
          <a:ext cx="3800070" cy="3611547"/>
        </a:xfrm>
        <a:prstGeom prst="ellipse">
          <a:avLst/>
        </a:prstGeom>
        <a:solidFill>
          <a:schemeClr val="accent5">
            <a:alpha val="4980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mj-lt"/>
            </a:rPr>
            <a:t>Primary Role</a:t>
          </a:r>
        </a:p>
      </dsp:txBody>
      <dsp:txXfrm>
        <a:off x="3976717" y="445633"/>
        <a:ext cx="2191031" cy="275978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D4A69A-9874-4968-ACCC-9D505D014C7E}" type="datetimeFigureOut">
              <a:rPr lang="en-US" smtClean="0"/>
              <a:t>9/1/2021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8A52C2-89F5-4FEB-BFBF-FC93E50D97EF}" type="slidenum">
              <a:rPr lang="en-US" smtClean="0"/>
              <a:t>‹#›</a:t>
            </a:fld>
            <a:endParaRPr lang="en-US"/>
          </a:p>
        </p:txBody>
      </p:sp>
    </p:spTree>
    <p:extLst>
      <p:ext uri="{BB962C8B-B14F-4D97-AF65-F5344CB8AC3E}">
        <p14:creationId xmlns:p14="http://schemas.microsoft.com/office/powerpoint/2010/main" val="621692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mentioned, we have many internal resources.  These can be found through the intranet page if you type them into the search bar. We do have programs that are currently being piloted and more to come on that.  The mental health champion pilot is being initiated to support those employees going through a chronic or acute situation where help may be available through an experienced champion who meet specific criteria to </a:t>
            </a:r>
            <a:r>
              <a:rPr lang="en-US" dirty="0" err="1"/>
              <a:t>particiapte</a:t>
            </a:r>
            <a:r>
              <a:rPr lang="en-US" dirty="0"/>
              <a:t> in the program. We are looking forward to being able to offer this program.  There are also external resources such as the items on the right hand slide of this page.  There is no shortage of books and apps aimed specifically at stress management and improving mental health.  There are also global resources, so If you click on that link you can search by country and by state to find out what resources are available in your area.</a:t>
            </a:r>
          </a:p>
        </p:txBody>
      </p:sp>
      <p:sp>
        <p:nvSpPr>
          <p:cNvPr id="4" name="Slide Number Placeholder 3"/>
          <p:cNvSpPr>
            <a:spLocks noGrp="1"/>
          </p:cNvSpPr>
          <p:nvPr>
            <p:ph type="sldNum" sz="quarter" idx="5"/>
          </p:nvPr>
        </p:nvSpPr>
        <p:spPr/>
        <p:txBody>
          <a:bodyPr/>
          <a:lstStyle/>
          <a:p>
            <a:fld id="{73309035-2A4D-4DEF-8CB7-762938914367}" type="slidenum">
              <a:rPr lang="en-US" smtClean="0"/>
              <a:pPr/>
              <a:t>9</a:t>
            </a:fld>
            <a:endParaRPr lang="en-US"/>
          </a:p>
        </p:txBody>
      </p:sp>
    </p:spTree>
    <p:extLst>
      <p:ext uri="{BB962C8B-B14F-4D97-AF65-F5344CB8AC3E}">
        <p14:creationId xmlns:p14="http://schemas.microsoft.com/office/powerpoint/2010/main" val="3991844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3594134-B293-4597-A116-49F4139D512B}" type="datetimeFigureOut">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3879356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594134-B293-4597-A116-49F4139D512B}" type="datetimeFigureOut">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311251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594134-B293-4597-A116-49F4139D512B}" type="datetimeFigureOut">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2436282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594134-B293-4597-A116-49F4139D512B}" type="datetimeFigureOut">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2193181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594134-B293-4597-A116-49F4139D512B}" type="datetimeFigureOut">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2300390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3594134-B293-4597-A116-49F4139D512B}" type="datetimeFigureOut">
              <a:rPr lang="en-GB" smtClean="0"/>
              <a:t>01/09/2021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129559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3594134-B293-4597-A116-49F4139D512B}" type="datetimeFigureOut">
              <a:rPr lang="en-GB" smtClean="0"/>
              <a:t>01/09/2021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3036731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3594134-B293-4597-A116-49F4139D512B}" type="datetimeFigureOut">
              <a:rPr lang="en-GB" smtClean="0"/>
              <a:t>01/09/2021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1535937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594134-B293-4597-A116-49F4139D512B}" type="datetimeFigureOut">
              <a:rPr lang="en-GB" smtClean="0"/>
              <a:t>01/09/2021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1343399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594134-B293-4597-A116-49F4139D512B}" type="datetimeFigureOut">
              <a:rPr lang="en-GB" smtClean="0"/>
              <a:t>01/09/2021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3125426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594134-B293-4597-A116-49F4139D512B}" type="datetimeFigureOut">
              <a:rPr lang="en-GB" smtClean="0"/>
              <a:t>01/09/2021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9A6446-F787-4A60-8508-B7A20C342814}" type="slidenum">
              <a:rPr lang="en-GB" smtClean="0"/>
              <a:t>‹#›</a:t>
            </a:fld>
            <a:endParaRPr lang="en-GB"/>
          </a:p>
        </p:txBody>
      </p:sp>
    </p:spTree>
    <p:extLst>
      <p:ext uri="{BB962C8B-B14F-4D97-AF65-F5344CB8AC3E}">
        <p14:creationId xmlns:p14="http://schemas.microsoft.com/office/powerpoint/2010/main" val="406030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594134-B293-4597-A116-49F4139D512B}" type="datetimeFigureOut">
              <a:rPr lang="en-GB" smtClean="0"/>
              <a:t>01/09/2021</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A6446-F787-4A60-8508-B7A20C342814}" type="slidenum">
              <a:rPr lang="en-GB" smtClean="0"/>
              <a:t>‹#›</a:t>
            </a:fld>
            <a:endParaRPr lang="en-GB"/>
          </a:p>
        </p:txBody>
      </p:sp>
    </p:spTree>
    <p:extLst>
      <p:ext uri="{BB962C8B-B14F-4D97-AF65-F5344CB8AC3E}">
        <p14:creationId xmlns:p14="http://schemas.microsoft.com/office/powerpoint/2010/main" val="4080564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tress.org.uk/free-resources-2021/"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s://share.philips.com/sites/HealthandWellbeing"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share.philips.com/sites/STS020180110132028/SitePages/Mental-Wellbeing.aspx" TargetMode="External"/><Relationship Id="rId5" Type="http://schemas.openxmlformats.org/officeDocument/2006/relationships/hyperlink" Target="https://philips.csod.com/ui/lms-learner-playlist/PlaylistDetails?playlistId=e519fdae-def3-41a6-94a0-34a5b1e9f062" TargetMode="External"/><Relationship Id="rId4" Type="http://schemas.openxmlformats.org/officeDocument/2006/relationships/hyperlink" Target="https://checkpointorg.com/glob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872" y="4787"/>
            <a:ext cx="12192873" cy="1318161"/>
            <a:chOff x="-872" y="4787"/>
            <a:chExt cx="12192873" cy="1318161"/>
          </a:xfrm>
        </p:grpSpPr>
        <p:grpSp>
          <p:nvGrpSpPr>
            <p:cNvPr id="21" name="Group 20"/>
            <p:cNvGrpSpPr/>
            <p:nvPr/>
          </p:nvGrpSpPr>
          <p:grpSpPr>
            <a:xfrm>
              <a:off x="-872" y="4787"/>
              <a:ext cx="12192873" cy="1318161"/>
              <a:chOff x="11877" y="79216"/>
              <a:chExt cx="12180123" cy="1318161"/>
            </a:xfrm>
          </p:grpSpPr>
          <p:sp>
            <p:nvSpPr>
              <p:cNvPr id="20" name="Rectangle 19"/>
              <p:cNvSpPr/>
              <p:nvPr/>
            </p:nvSpPr>
            <p:spPr>
              <a:xfrm>
                <a:off x="10695709" y="79216"/>
                <a:ext cx="1496291" cy="1191444"/>
              </a:xfrm>
              <a:prstGeom prst="rect">
                <a:avLst/>
              </a:prstGeom>
              <a:solidFill>
                <a:srgbClr val="F374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80533"/>
              <a:stretch/>
            </p:blipFill>
            <p:spPr>
              <a:xfrm>
                <a:off x="1263650" y="79216"/>
                <a:ext cx="10058400" cy="1318161"/>
              </a:xfrm>
              <a:prstGeom prst="rect">
                <a:avLst/>
              </a:prstGeom>
            </p:spPr>
          </p:pic>
          <p:sp>
            <p:nvSpPr>
              <p:cNvPr id="19" name="Rectangle 18"/>
              <p:cNvSpPr/>
              <p:nvPr/>
            </p:nvSpPr>
            <p:spPr>
              <a:xfrm>
                <a:off x="11877" y="79216"/>
                <a:ext cx="1496291" cy="1191444"/>
              </a:xfrm>
              <a:prstGeom prst="rect">
                <a:avLst/>
              </a:prstGeom>
              <a:solidFill>
                <a:srgbClr val="A321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3" name="Rectangle 22"/>
            <p:cNvSpPr/>
            <p:nvPr/>
          </p:nvSpPr>
          <p:spPr>
            <a:xfrm>
              <a:off x="-872" y="1174954"/>
              <a:ext cx="7651231" cy="5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8845272" y="1186830"/>
              <a:ext cx="334672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Rectangle 26"/>
          <p:cNvSpPr/>
          <p:nvPr/>
        </p:nvSpPr>
        <p:spPr>
          <a:xfrm>
            <a:off x="10441769" y="277731"/>
            <a:ext cx="725976" cy="796413"/>
          </a:xfrm>
          <a:prstGeom prst="rect">
            <a:avLst/>
          </a:prstGeom>
          <a:gradFill flip="none" rotWithShape="1">
            <a:gsLst>
              <a:gs pos="0">
                <a:srgbClr val="EC6D15"/>
              </a:gs>
              <a:gs pos="100000">
                <a:srgbClr val="F2731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91173" t="4770" r="3253" b="84750"/>
          <a:stretch/>
        </p:blipFill>
        <p:spPr>
          <a:xfrm>
            <a:off x="11477625" y="304800"/>
            <a:ext cx="564356" cy="709614"/>
          </a:xfrm>
          <a:prstGeom prst="rect">
            <a:avLst/>
          </a:prstGeom>
        </p:spPr>
      </p:pic>
      <p:sp>
        <p:nvSpPr>
          <p:cNvPr id="2" name="TextBox 1"/>
          <p:cNvSpPr txBox="1"/>
          <p:nvPr/>
        </p:nvSpPr>
        <p:spPr>
          <a:xfrm>
            <a:off x="236181" y="201793"/>
            <a:ext cx="5939717" cy="830997"/>
          </a:xfrm>
          <a:prstGeom prst="rect">
            <a:avLst/>
          </a:prstGeom>
          <a:noFill/>
        </p:spPr>
        <p:txBody>
          <a:bodyPr wrap="square" rtlCol="0" anchor="t">
            <a:spAutoFit/>
          </a:bodyPr>
          <a:lstStyle/>
          <a:p>
            <a:r>
              <a:rPr lang="en-US" sz="2400" b="1" dirty="0">
                <a:solidFill>
                  <a:schemeClr val="bg1"/>
                </a:solidFill>
                <a:latin typeface="+mj-lt"/>
                <a:cs typeface="Calibri Light"/>
              </a:rPr>
              <a:t>Mental Health Champion Tips For Success-</a:t>
            </a:r>
          </a:p>
          <a:p>
            <a:r>
              <a:rPr lang="en-US" sz="2400" b="1" dirty="0">
                <a:solidFill>
                  <a:schemeClr val="bg1"/>
                </a:solidFill>
                <a:latin typeface="+mj-lt"/>
                <a:cs typeface="Calibri Light"/>
              </a:rPr>
              <a:t>Participating in MH Champion Training </a:t>
            </a:r>
          </a:p>
        </p:txBody>
      </p:sp>
      <p:sp>
        <p:nvSpPr>
          <p:cNvPr id="6" name="TextBox 5">
            <a:extLst>
              <a:ext uri="{FF2B5EF4-FFF2-40B4-BE49-F238E27FC236}">
                <a16:creationId xmlns:a16="http://schemas.microsoft.com/office/drawing/2014/main" id="{A8514072-F95D-4CAE-9EE5-CEF286949257}"/>
              </a:ext>
            </a:extLst>
          </p:cNvPr>
          <p:cNvSpPr txBox="1"/>
          <p:nvPr/>
        </p:nvSpPr>
        <p:spPr>
          <a:xfrm>
            <a:off x="4028415" y="3738219"/>
            <a:ext cx="3318553" cy="4247317"/>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mj-lt"/>
              </a:rPr>
              <a:t>Ensure you can commit to the MHC training 100%</a:t>
            </a:r>
          </a:p>
          <a:p>
            <a:pPr marL="285750" indent="-285750">
              <a:buFont typeface="Wingdings" panose="05000000000000000000" pitchFamily="2" charset="2"/>
              <a:buChar char="ü"/>
            </a:pPr>
            <a:r>
              <a:rPr lang="en-US" dirty="0">
                <a:latin typeface="+mj-lt"/>
              </a:rPr>
              <a:t>Reach out for support to IWI or MHC team/facilitators</a:t>
            </a:r>
          </a:p>
          <a:p>
            <a:pPr marL="285750" indent="-285750">
              <a:buFont typeface="Wingdings" panose="05000000000000000000" pitchFamily="2" charset="2"/>
              <a:buChar char="ü"/>
            </a:pPr>
            <a:r>
              <a:rPr lang="en-US" dirty="0">
                <a:latin typeface="+mj-lt"/>
              </a:rPr>
              <a:t>Use you time, energy and enthusiasm to get the most out of this program</a:t>
            </a:r>
          </a:p>
          <a:p>
            <a:pPr marL="285750" indent="-285750">
              <a:buFont typeface="Wingdings" panose="05000000000000000000" pitchFamily="2" charset="2"/>
              <a:buChar char="ü"/>
            </a:pPr>
            <a:r>
              <a:rPr lang="en-US" dirty="0">
                <a:latin typeface="+mj-lt"/>
              </a:rPr>
              <a:t>Access the free resources at </a:t>
            </a:r>
            <a:r>
              <a:rPr lang="en-US" dirty="0">
                <a:latin typeface="+mj-lt"/>
                <a:hlinkClick r:id="rId3"/>
              </a:rPr>
              <a:t>https://www.stress.org.uk/free-resources-2021/</a:t>
            </a:r>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a:p>
            <a:endParaRPr lang="en-US" dirty="0">
              <a:latin typeface="+mj-lt"/>
            </a:endParaRPr>
          </a:p>
        </p:txBody>
      </p:sp>
      <p:sp>
        <p:nvSpPr>
          <p:cNvPr id="22" name="TextBox 21">
            <a:extLst>
              <a:ext uri="{FF2B5EF4-FFF2-40B4-BE49-F238E27FC236}">
                <a16:creationId xmlns:a16="http://schemas.microsoft.com/office/drawing/2014/main" id="{C148E0DF-35A9-4D42-A3B8-5A0EF14C1A87}"/>
              </a:ext>
            </a:extLst>
          </p:cNvPr>
          <p:cNvSpPr txBox="1"/>
          <p:nvPr/>
        </p:nvSpPr>
        <p:spPr>
          <a:xfrm>
            <a:off x="8490004" y="3869463"/>
            <a:ext cx="3318553" cy="2585323"/>
          </a:xfrm>
          <a:prstGeom prst="rect">
            <a:avLst/>
          </a:prstGeom>
          <a:noFill/>
        </p:spPr>
        <p:txBody>
          <a:bodyPr wrap="square" rtlCol="0">
            <a:spAutoFit/>
          </a:bodyPr>
          <a:lstStyle/>
          <a:p>
            <a:pPr marL="285750" indent="-285750">
              <a:buFont typeface="Wingdings" panose="05000000000000000000" pitchFamily="2" charset="2"/>
              <a:buChar char="ü"/>
            </a:pPr>
            <a:r>
              <a:rPr lang="en-US" dirty="0">
                <a:latin typeface="+mj-lt"/>
              </a:rPr>
              <a:t>Avoid scheduling meetings immediately before and after training sessions.</a:t>
            </a:r>
          </a:p>
          <a:p>
            <a:pPr marL="285750" indent="-285750">
              <a:buFont typeface="Wingdings" panose="05000000000000000000" pitchFamily="2" charset="2"/>
              <a:buChar char="ü"/>
            </a:pPr>
            <a:r>
              <a:rPr lang="en-US" dirty="0">
                <a:latin typeface="+mj-lt"/>
              </a:rPr>
              <a:t>Limit distractions</a:t>
            </a:r>
          </a:p>
          <a:p>
            <a:pPr marL="285750" indent="-285750">
              <a:buFont typeface="Wingdings" panose="05000000000000000000" pitchFamily="2" charset="2"/>
              <a:buChar char="ü"/>
            </a:pPr>
            <a:r>
              <a:rPr lang="en-US" dirty="0">
                <a:latin typeface="+mj-lt"/>
              </a:rPr>
              <a:t>Go on “do not disturb”</a:t>
            </a:r>
          </a:p>
          <a:p>
            <a:pPr marL="285750" indent="-285750">
              <a:buFont typeface="Wingdings" panose="05000000000000000000" pitchFamily="2" charset="2"/>
              <a:buChar char="ü"/>
            </a:pPr>
            <a:r>
              <a:rPr lang="en-US" dirty="0">
                <a:latin typeface="+mj-lt"/>
              </a:rPr>
              <a:t>Block off your calendar and add a little buffer to ensure no interruptions</a:t>
            </a:r>
          </a:p>
          <a:p>
            <a:endParaRPr lang="en-US" dirty="0">
              <a:latin typeface="+mj-lt"/>
            </a:endParaRPr>
          </a:p>
        </p:txBody>
      </p:sp>
      <p:pic>
        <p:nvPicPr>
          <p:cNvPr id="1026" name="Picture 2" descr="brown wooden blocks on white surface">
            <a:extLst>
              <a:ext uri="{FF2B5EF4-FFF2-40B4-BE49-F238E27FC236}">
                <a16:creationId xmlns:a16="http://schemas.microsoft.com/office/drawing/2014/main" id="{59E2BD93-9A14-4623-95D1-93DFE43D1F5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9264" y="1374714"/>
            <a:ext cx="3023770" cy="226782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avoid">
            <a:extLst>
              <a:ext uri="{FF2B5EF4-FFF2-40B4-BE49-F238E27FC236}">
                <a16:creationId xmlns:a16="http://schemas.microsoft.com/office/drawing/2014/main" id="{8C2435A7-1DEA-4377-8F52-C68B09CD01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0809" y="1477442"/>
            <a:ext cx="3066816" cy="2139639"/>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04315262-BC0F-4D17-95FE-963FCF0C891B}"/>
              </a:ext>
            </a:extLst>
          </p:cNvPr>
          <p:cNvCxnSpPr/>
          <p:nvPr/>
        </p:nvCxnSpPr>
        <p:spPr>
          <a:xfrm>
            <a:off x="3368351" y="1477442"/>
            <a:ext cx="0" cy="4774068"/>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2687244-FCC2-4014-8B7A-4531BAB319AF}"/>
              </a:ext>
            </a:extLst>
          </p:cNvPr>
          <p:cNvSpPr txBox="1"/>
          <p:nvPr/>
        </p:nvSpPr>
        <p:spPr>
          <a:xfrm>
            <a:off x="383443" y="1740817"/>
            <a:ext cx="2519613" cy="3970318"/>
          </a:xfrm>
          <a:prstGeom prst="rect">
            <a:avLst/>
          </a:prstGeom>
          <a:noFill/>
        </p:spPr>
        <p:txBody>
          <a:bodyPr wrap="square" rtlCol="0">
            <a:spAutoFit/>
          </a:bodyPr>
          <a:lstStyle/>
          <a:p>
            <a:r>
              <a:rPr lang="en-US" b="1" dirty="0">
                <a:latin typeface="+mj-lt"/>
              </a:rPr>
              <a:t>Remember: </a:t>
            </a:r>
          </a:p>
          <a:p>
            <a:endParaRPr lang="en-US" dirty="0">
              <a:latin typeface="+mj-lt"/>
            </a:endParaRPr>
          </a:p>
          <a:p>
            <a:pPr marL="285750" indent="-285750">
              <a:buFont typeface="Arial" panose="020B0604020202020204" pitchFamily="34" charset="0"/>
              <a:buChar char="•"/>
            </a:pPr>
            <a:r>
              <a:rPr lang="en-US" dirty="0">
                <a:solidFill>
                  <a:srgbClr val="4B4FE5"/>
                </a:solidFill>
                <a:latin typeface="+mj-lt"/>
              </a:rPr>
              <a:t>Be present!</a:t>
            </a:r>
          </a:p>
          <a:p>
            <a:pPr marL="285750" indent="-285750">
              <a:buFont typeface="Arial" panose="020B0604020202020204" pitchFamily="34" charset="0"/>
              <a:buChar char="•"/>
            </a:pPr>
            <a:r>
              <a:rPr lang="en-US" dirty="0">
                <a:solidFill>
                  <a:srgbClr val="D72FA3"/>
                </a:solidFill>
                <a:latin typeface="+mj-lt"/>
              </a:rPr>
              <a:t>What you put in is what you get out</a:t>
            </a:r>
          </a:p>
          <a:p>
            <a:pPr marL="285750" indent="-285750">
              <a:buFont typeface="Arial" panose="020B0604020202020204" pitchFamily="34" charset="0"/>
              <a:buChar char="•"/>
            </a:pPr>
            <a:r>
              <a:rPr lang="en-US" dirty="0">
                <a:latin typeface="+mj-lt"/>
              </a:rPr>
              <a:t>Honesty and Respect</a:t>
            </a:r>
          </a:p>
          <a:p>
            <a:pPr marL="285750" indent="-285750">
              <a:buFont typeface="Arial" panose="020B0604020202020204" pitchFamily="34" charset="0"/>
              <a:buChar char="•"/>
            </a:pPr>
            <a:r>
              <a:rPr lang="en-US" dirty="0">
                <a:solidFill>
                  <a:srgbClr val="4B4FE5"/>
                </a:solidFill>
                <a:latin typeface="+mj-lt"/>
              </a:rPr>
              <a:t>Keep and open mind</a:t>
            </a:r>
          </a:p>
          <a:p>
            <a:pPr marL="285750" indent="-285750">
              <a:buFont typeface="Arial" panose="020B0604020202020204" pitchFamily="34" charset="0"/>
              <a:buChar char="•"/>
            </a:pPr>
            <a:r>
              <a:rPr lang="en-US" dirty="0">
                <a:solidFill>
                  <a:srgbClr val="D72FA3"/>
                </a:solidFill>
                <a:latin typeface="+mj-lt"/>
              </a:rPr>
              <a:t>Keep confidentiality</a:t>
            </a:r>
          </a:p>
          <a:p>
            <a:pPr marL="285750" indent="-285750">
              <a:buFont typeface="Arial" panose="020B0604020202020204" pitchFamily="34" charset="0"/>
              <a:buChar char="•"/>
            </a:pPr>
            <a:r>
              <a:rPr lang="en-US" dirty="0">
                <a:latin typeface="+mj-lt"/>
              </a:rPr>
              <a:t>Use “I” statements</a:t>
            </a:r>
          </a:p>
          <a:p>
            <a:pPr marL="285750" indent="-285750">
              <a:buFont typeface="Arial" panose="020B0604020202020204" pitchFamily="34" charset="0"/>
              <a:buChar char="•"/>
            </a:pPr>
            <a:r>
              <a:rPr lang="en-US" dirty="0">
                <a:solidFill>
                  <a:srgbClr val="4B4FE5"/>
                </a:solidFill>
                <a:latin typeface="+mj-lt"/>
              </a:rPr>
              <a:t>Safeguard and observe your personal boundaries!</a:t>
            </a:r>
          </a:p>
          <a:p>
            <a:pPr marL="285750" indent="-285750">
              <a:buFont typeface="Arial" panose="020B0604020202020204" pitchFamily="34" charset="0"/>
              <a:buChar char="•"/>
            </a:pPr>
            <a:r>
              <a:rPr lang="en-US" dirty="0">
                <a:solidFill>
                  <a:srgbClr val="D72FA3"/>
                </a:solidFill>
                <a:latin typeface="+mj-lt"/>
              </a:rPr>
              <a:t>Create trust in a safe environment</a:t>
            </a:r>
          </a:p>
        </p:txBody>
      </p:sp>
      <p:pic>
        <p:nvPicPr>
          <p:cNvPr id="4" name="Picture 2" descr="Image result for remember">
            <a:extLst>
              <a:ext uri="{FF2B5EF4-FFF2-40B4-BE49-F238E27FC236}">
                <a16:creationId xmlns:a16="http://schemas.microsoft.com/office/drawing/2014/main" id="{C53D2994-03E9-4E23-B154-22BD2826E75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14004" y="1650419"/>
            <a:ext cx="659261" cy="678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380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872" y="4787"/>
            <a:ext cx="12192873" cy="1318161"/>
            <a:chOff x="-872" y="4787"/>
            <a:chExt cx="12192873" cy="1318161"/>
          </a:xfrm>
        </p:grpSpPr>
        <p:grpSp>
          <p:nvGrpSpPr>
            <p:cNvPr id="21" name="Group 20"/>
            <p:cNvGrpSpPr/>
            <p:nvPr/>
          </p:nvGrpSpPr>
          <p:grpSpPr>
            <a:xfrm>
              <a:off x="-872" y="4787"/>
              <a:ext cx="12192873" cy="1318161"/>
              <a:chOff x="11877" y="79216"/>
              <a:chExt cx="12180123" cy="1318161"/>
            </a:xfrm>
          </p:grpSpPr>
          <p:sp>
            <p:nvSpPr>
              <p:cNvPr id="20" name="Rectangle 19"/>
              <p:cNvSpPr/>
              <p:nvPr/>
            </p:nvSpPr>
            <p:spPr>
              <a:xfrm>
                <a:off x="10695709" y="79216"/>
                <a:ext cx="1496291" cy="1191444"/>
              </a:xfrm>
              <a:prstGeom prst="rect">
                <a:avLst/>
              </a:prstGeom>
              <a:solidFill>
                <a:srgbClr val="F374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80533"/>
              <a:stretch/>
            </p:blipFill>
            <p:spPr>
              <a:xfrm>
                <a:off x="1263650" y="79216"/>
                <a:ext cx="10058400" cy="1318161"/>
              </a:xfrm>
              <a:prstGeom prst="rect">
                <a:avLst/>
              </a:prstGeom>
            </p:spPr>
          </p:pic>
          <p:sp>
            <p:nvSpPr>
              <p:cNvPr id="19" name="Rectangle 18"/>
              <p:cNvSpPr/>
              <p:nvPr/>
            </p:nvSpPr>
            <p:spPr>
              <a:xfrm>
                <a:off x="11877" y="79216"/>
                <a:ext cx="1496291" cy="1191444"/>
              </a:xfrm>
              <a:prstGeom prst="rect">
                <a:avLst/>
              </a:prstGeom>
              <a:solidFill>
                <a:srgbClr val="A321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3" name="Rectangle 22"/>
            <p:cNvSpPr/>
            <p:nvPr/>
          </p:nvSpPr>
          <p:spPr>
            <a:xfrm>
              <a:off x="-872" y="1174954"/>
              <a:ext cx="7651231" cy="5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8845272" y="1186830"/>
              <a:ext cx="334672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Rectangle 26"/>
          <p:cNvSpPr/>
          <p:nvPr/>
        </p:nvSpPr>
        <p:spPr>
          <a:xfrm>
            <a:off x="10441769" y="277731"/>
            <a:ext cx="725976" cy="796413"/>
          </a:xfrm>
          <a:prstGeom prst="rect">
            <a:avLst/>
          </a:prstGeom>
          <a:gradFill flip="none" rotWithShape="1">
            <a:gsLst>
              <a:gs pos="0">
                <a:srgbClr val="EC6D15"/>
              </a:gs>
              <a:gs pos="100000">
                <a:srgbClr val="F2731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91173" t="4770" r="3253" b="84750"/>
          <a:stretch/>
        </p:blipFill>
        <p:spPr>
          <a:xfrm>
            <a:off x="11477625" y="304800"/>
            <a:ext cx="564356" cy="709614"/>
          </a:xfrm>
          <a:prstGeom prst="rect">
            <a:avLst/>
          </a:prstGeom>
        </p:spPr>
      </p:pic>
      <p:sp>
        <p:nvSpPr>
          <p:cNvPr id="2" name="TextBox 1"/>
          <p:cNvSpPr txBox="1"/>
          <p:nvPr/>
        </p:nvSpPr>
        <p:spPr>
          <a:xfrm>
            <a:off x="236181" y="201793"/>
            <a:ext cx="5939717" cy="830997"/>
          </a:xfrm>
          <a:prstGeom prst="rect">
            <a:avLst/>
          </a:prstGeom>
          <a:noFill/>
        </p:spPr>
        <p:txBody>
          <a:bodyPr wrap="square" rtlCol="0" anchor="t">
            <a:spAutoFit/>
          </a:bodyPr>
          <a:lstStyle/>
          <a:p>
            <a:r>
              <a:rPr lang="en-US" sz="2400" b="1" dirty="0">
                <a:solidFill>
                  <a:schemeClr val="bg1"/>
                </a:solidFill>
                <a:latin typeface="+mj-lt"/>
                <a:cs typeface="Calibri Light"/>
              </a:rPr>
              <a:t>Finding Balance between the MHC Role and Primary Job Function</a:t>
            </a:r>
          </a:p>
        </p:txBody>
      </p:sp>
      <p:sp>
        <p:nvSpPr>
          <p:cNvPr id="14" name="TextBox 13">
            <a:extLst>
              <a:ext uri="{FF2B5EF4-FFF2-40B4-BE49-F238E27FC236}">
                <a16:creationId xmlns:a16="http://schemas.microsoft.com/office/drawing/2014/main" id="{B51F9F5B-0E5E-495C-B194-2295619AB9EE}"/>
              </a:ext>
            </a:extLst>
          </p:cNvPr>
          <p:cNvSpPr txBox="1"/>
          <p:nvPr/>
        </p:nvSpPr>
        <p:spPr>
          <a:xfrm>
            <a:off x="250629" y="1286926"/>
            <a:ext cx="4756004" cy="338554"/>
          </a:xfrm>
          <a:prstGeom prst="rect">
            <a:avLst/>
          </a:prstGeom>
          <a:noFill/>
        </p:spPr>
        <p:txBody>
          <a:bodyPr wrap="square" rtlCol="0">
            <a:spAutoFit/>
          </a:bodyPr>
          <a:lstStyle/>
          <a:p>
            <a:r>
              <a:rPr lang="en-US" sz="1600" b="1" dirty="0">
                <a:solidFill>
                  <a:srgbClr val="A32118"/>
                </a:solidFill>
                <a:latin typeface="Calibri Light" panose="020F0302020204030204" pitchFamily="34" charset="0"/>
                <a:cs typeface="Calibri Light" panose="020F0302020204030204" pitchFamily="34" charset="0"/>
              </a:rPr>
              <a:t>Wearing Another “Hat”</a:t>
            </a:r>
          </a:p>
        </p:txBody>
      </p:sp>
      <p:graphicFrame>
        <p:nvGraphicFramePr>
          <p:cNvPr id="3" name="Diagram 2">
            <a:extLst>
              <a:ext uri="{FF2B5EF4-FFF2-40B4-BE49-F238E27FC236}">
                <a16:creationId xmlns:a16="http://schemas.microsoft.com/office/drawing/2014/main" id="{6E247025-6E1C-481A-BC61-D23D61C045B2}"/>
              </a:ext>
            </a:extLst>
          </p:cNvPr>
          <p:cNvGraphicFramePr/>
          <p:nvPr>
            <p:extLst>
              <p:ext uri="{D42A27DB-BD31-4B8C-83A1-F6EECF244321}">
                <p14:modId xmlns:p14="http://schemas.microsoft.com/office/powerpoint/2010/main" val="202920580"/>
              </p:ext>
            </p:extLst>
          </p:nvPr>
        </p:nvGraphicFramePr>
        <p:xfrm>
          <a:off x="4378529" y="3206183"/>
          <a:ext cx="7486624" cy="3631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2B2B3EA-8B66-43C9-9C11-EB31AF824B28}"/>
              </a:ext>
            </a:extLst>
          </p:cNvPr>
          <p:cNvSpPr txBox="1"/>
          <p:nvPr/>
        </p:nvSpPr>
        <p:spPr>
          <a:xfrm>
            <a:off x="100702" y="1854893"/>
            <a:ext cx="3288585" cy="4801314"/>
          </a:xfrm>
          <a:prstGeom prst="rect">
            <a:avLst/>
          </a:prstGeom>
          <a:noFill/>
        </p:spPr>
        <p:txBody>
          <a:bodyPr wrap="square" rtlCol="0">
            <a:spAutoFit/>
          </a:bodyPr>
          <a:lstStyle/>
          <a:p>
            <a:pPr marL="285750" indent="-285750">
              <a:buFont typeface="Wingdings" panose="05000000000000000000" pitchFamily="2" charset="2"/>
              <a:buChar char="ü"/>
            </a:pPr>
            <a:r>
              <a:rPr lang="en-US" sz="1600" dirty="0">
                <a:latin typeface="+mj-lt"/>
              </a:rPr>
              <a:t>Manage your time</a:t>
            </a:r>
          </a:p>
          <a:p>
            <a:pPr marL="285750" indent="-285750">
              <a:buFont typeface="Wingdings" panose="05000000000000000000" pitchFamily="2" charset="2"/>
              <a:buChar char="ü"/>
            </a:pPr>
            <a:r>
              <a:rPr lang="en-US" sz="1600" dirty="0">
                <a:latin typeface="+mj-lt"/>
              </a:rPr>
              <a:t>Be aware of any ethical conflict that may arise</a:t>
            </a:r>
          </a:p>
          <a:p>
            <a:pPr marL="285750" indent="-285750">
              <a:buFont typeface="Wingdings" panose="05000000000000000000" pitchFamily="2" charset="2"/>
              <a:buChar char="ü"/>
            </a:pPr>
            <a:r>
              <a:rPr lang="en-US" sz="1600" dirty="0">
                <a:latin typeface="+mj-lt"/>
              </a:rPr>
              <a:t>Communicate well</a:t>
            </a:r>
          </a:p>
          <a:p>
            <a:pPr marL="285750" indent="-285750">
              <a:buFont typeface="Wingdings" panose="05000000000000000000" pitchFamily="2" charset="2"/>
              <a:buChar char="ü"/>
            </a:pPr>
            <a:r>
              <a:rPr lang="en-US" sz="1600" dirty="0">
                <a:latin typeface="+mj-lt"/>
              </a:rPr>
              <a:t>Pay attention to details</a:t>
            </a:r>
          </a:p>
          <a:p>
            <a:pPr marL="285750" indent="-285750">
              <a:buFont typeface="Wingdings" panose="05000000000000000000" pitchFamily="2" charset="2"/>
              <a:buChar char="ü"/>
            </a:pPr>
            <a:r>
              <a:rPr lang="en-US" sz="1600" dirty="0">
                <a:latin typeface="+mj-lt"/>
              </a:rPr>
              <a:t>Always work with integrity in your primary role</a:t>
            </a:r>
          </a:p>
          <a:p>
            <a:pPr marL="285750" indent="-285750">
              <a:buFont typeface="Wingdings" panose="05000000000000000000" pitchFamily="2" charset="2"/>
              <a:buChar char="ü"/>
            </a:pPr>
            <a:r>
              <a:rPr lang="en-US" sz="1600" dirty="0">
                <a:latin typeface="+mj-lt"/>
              </a:rPr>
              <a:t>“Refer” employee to another Champion if you feel that your primary job function capability is compromised or there is potential for conflict</a:t>
            </a:r>
          </a:p>
          <a:p>
            <a:pPr marL="285750" indent="-285750">
              <a:buFont typeface="Wingdings" panose="05000000000000000000" pitchFamily="2" charset="2"/>
              <a:buChar char="ü"/>
            </a:pPr>
            <a:r>
              <a:rPr lang="en-US" sz="1600" dirty="0">
                <a:latin typeface="+mj-lt"/>
              </a:rPr>
              <a:t>Assess the potential for adverse outcomes </a:t>
            </a:r>
          </a:p>
          <a:p>
            <a:pPr marL="285750" indent="-285750">
              <a:buFont typeface="Wingdings" panose="05000000000000000000" pitchFamily="2" charset="2"/>
              <a:buChar char="ü"/>
            </a:pPr>
            <a:r>
              <a:rPr lang="en-US" sz="1600" dirty="0">
                <a:latin typeface="+mj-lt"/>
              </a:rPr>
              <a:t>Prioritize what is in the best interest for all</a:t>
            </a:r>
          </a:p>
          <a:p>
            <a:pPr marL="285750" indent="-285750">
              <a:buFont typeface="Wingdings" panose="05000000000000000000" pitchFamily="2" charset="2"/>
              <a:buChar char="ü"/>
            </a:pPr>
            <a:r>
              <a:rPr lang="en-US" sz="1600" dirty="0">
                <a:latin typeface="+mj-lt"/>
              </a:rPr>
              <a:t>Reach out to fellow Champions for support and guidance</a:t>
            </a:r>
          </a:p>
          <a:p>
            <a:endParaRPr lang="en-US" dirty="0">
              <a:latin typeface="+mj-lt"/>
            </a:endParaRPr>
          </a:p>
        </p:txBody>
      </p:sp>
      <p:sp>
        <p:nvSpPr>
          <p:cNvPr id="6" name="TextBox 5">
            <a:extLst>
              <a:ext uri="{FF2B5EF4-FFF2-40B4-BE49-F238E27FC236}">
                <a16:creationId xmlns:a16="http://schemas.microsoft.com/office/drawing/2014/main" id="{13D587A4-DC83-45B1-8468-108BB53B2153}"/>
              </a:ext>
            </a:extLst>
          </p:cNvPr>
          <p:cNvSpPr txBox="1"/>
          <p:nvPr/>
        </p:nvSpPr>
        <p:spPr>
          <a:xfrm>
            <a:off x="7305863" y="4725448"/>
            <a:ext cx="1112907" cy="1323439"/>
          </a:xfrm>
          <a:prstGeom prst="rect">
            <a:avLst/>
          </a:prstGeom>
          <a:noFill/>
        </p:spPr>
        <p:txBody>
          <a:bodyPr wrap="square" rtlCol="0">
            <a:spAutoFit/>
          </a:bodyPr>
          <a:lstStyle/>
          <a:p>
            <a:pPr algn="ctr"/>
            <a:r>
              <a:rPr lang="en-US" sz="1000" b="1" dirty="0">
                <a:latin typeface="+mj-lt"/>
              </a:rPr>
              <a:t>This is the point in which roles overlap. Here are some tips to  help you stay successful! Be aware of your own boundaries.</a:t>
            </a:r>
          </a:p>
        </p:txBody>
      </p:sp>
      <p:sp>
        <p:nvSpPr>
          <p:cNvPr id="5" name="TextBox 4">
            <a:extLst>
              <a:ext uri="{FF2B5EF4-FFF2-40B4-BE49-F238E27FC236}">
                <a16:creationId xmlns:a16="http://schemas.microsoft.com/office/drawing/2014/main" id="{F2312D24-BF1A-4D18-86F0-3F422CAB520C}"/>
              </a:ext>
            </a:extLst>
          </p:cNvPr>
          <p:cNvSpPr txBox="1"/>
          <p:nvPr/>
        </p:nvSpPr>
        <p:spPr>
          <a:xfrm>
            <a:off x="6070097" y="1216308"/>
            <a:ext cx="4737515" cy="369332"/>
          </a:xfrm>
          <a:prstGeom prst="rect">
            <a:avLst/>
          </a:prstGeom>
          <a:noFill/>
        </p:spPr>
        <p:txBody>
          <a:bodyPr wrap="none" rtlCol="0">
            <a:spAutoFit/>
          </a:bodyPr>
          <a:lstStyle/>
          <a:p>
            <a:r>
              <a:rPr lang="nl-NL" b="1" i="1" dirty="0" err="1"/>
              <a:t>What</a:t>
            </a:r>
            <a:r>
              <a:rPr lang="nl-NL" b="1" i="1" dirty="0"/>
              <a:t> you can </a:t>
            </a:r>
            <a:r>
              <a:rPr lang="nl-NL" b="1" i="1" dirty="0" err="1"/>
              <a:t>always</a:t>
            </a:r>
            <a:r>
              <a:rPr lang="nl-NL" b="1" i="1" dirty="0"/>
              <a:t> do in </a:t>
            </a:r>
            <a:r>
              <a:rPr lang="nl-NL" b="1" i="1" dirty="0" err="1"/>
              <a:t>any</a:t>
            </a:r>
            <a:r>
              <a:rPr lang="nl-NL" b="1" i="1" dirty="0"/>
              <a:t> </a:t>
            </a:r>
            <a:r>
              <a:rPr lang="nl-NL" b="1" i="1" dirty="0" err="1"/>
              <a:t>role</a:t>
            </a:r>
            <a:r>
              <a:rPr lang="nl-NL" b="1" i="1" dirty="0"/>
              <a:t>: I.D.E.A.L.S.</a:t>
            </a:r>
          </a:p>
        </p:txBody>
      </p:sp>
      <p:grpSp>
        <p:nvGrpSpPr>
          <p:cNvPr id="17" name="Group 16">
            <a:extLst>
              <a:ext uri="{FF2B5EF4-FFF2-40B4-BE49-F238E27FC236}">
                <a16:creationId xmlns:a16="http://schemas.microsoft.com/office/drawing/2014/main" id="{DD815C86-BE0B-4D25-A3B3-F881C613ECDF}"/>
              </a:ext>
            </a:extLst>
          </p:cNvPr>
          <p:cNvGrpSpPr/>
          <p:nvPr/>
        </p:nvGrpSpPr>
        <p:grpSpPr>
          <a:xfrm>
            <a:off x="6095999" y="1519954"/>
            <a:ext cx="3532637" cy="3180831"/>
            <a:chOff x="2898319" y="19754"/>
            <a:chExt cx="3800070" cy="3611547"/>
          </a:xfrm>
        </p:grpSpPr>
        <p:sp>
          <p:nvSpPr>
            <p:cNvPr id="18" name="Oval 17">
              <a:extLst>
                <a:ext uri="{FF2B5EF4-FFF2-40B4-BE49-F238E27FC236}">
                  <a16:creationId xmlns:a16="http://schemas.microsoft.com/office/drawing/2014/main" id="{54F57DEB-25F9-4D4C-B954-7EA89F912D88}"/>
                </a:ext>
              </a:extLst>
            </p:cNvPr>
            <p:cNvSpPr/>
            <p:nvPr/>
          </p:nvSpPr>
          <p:spPr>
            <a:xfrm>
              <a:off x="2898319" y="19754"/>
              <a:ext cx="3800070" cy="3611547"/>
            </a:xfrm>
            <a:prstGeom prst="ellipse">
              <a:avLst/>
            </a:prstGeom>
            <a:solidFill>
              <a:srgbClr val="FFFF00">
                <a:alpha val="49804"/>
              </a:srgb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sp>
        <p:sp>
          <p:nvSpPr>
            <p:cNvPr id="22" name="Oval 4">
              <a:extLst>
                <a:ext uri="{FF2B5EF4-FFF2-40B4-BE49-F238E27FC236}">
                  <a16:creationId xmlns:a16="http://schemas.microsoft.com/office/drawing/2014/main" id="{2A914144-AC65-4A67-954E-1F9A4A805263}"/>
                </a:ext>
              </a:extLst>
            </p:cNvPr>
            <p:cNvSpPr txBox="1"/>
            <p:nvPr/>
          </p:nvSpPr>
          <p:spPr>
            <a:xfrm>
              <a:off x="3718006" y="445633"/>
              <a:ext cx="2449742" cy="2759789"/>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r>
                <a:rPr lang="en-US" sz="3600" kern="1200" dirty="0">
                  <a:latin typeface="+mj-lt"/>
                </a:rPr>
                <a:t>Personal Boundaries</a:t>
              </a:r>
            </a:p>
          </p:txBody>
        </p:sp>
      </p:grpSp>
    </p:spTree>
    <p:extLst>
      <p:ext uri="{BB962C8B-B14F-4D97-AF65-F5344CB8AC3E}">
        <p14:creationId xmlns:p14="http://schemas.microsoft.com/office/powerpoint/2010/main" val="135726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873" y="16856"/>
            <a:ext cx="12192873" cy="1318161"/>
            <a:chOff x="-872" y="4787"/>
            <a:chExt cx="12192873" cy="1318161"/>
          </a:xfrm>
        </p:grpSpPr>
        <p:grpSp>
          <p:nvGrpSpPr>
            <p:cNvPr id="21" name="Group 20"/>
            <p:cNvGrpSpPr/>
            <p:nvPr/>
          </p:nvGrpSpPr>
          <p:grpSpPr>
            <a:xfrm>
              <a:off x="-872" y="4787"/>
              <a:ext cx="12192873" cy="1318161"/>
              <a:chOff x="11877" y="79216"/>
              <a:chExt cx="12180123" cy="1318161"/>
            </a:xfrm>
          </p:grpSpPr>
          <p:sp>
            <p:nvSpPr>
              <p:cNvPr id="20" name="Rectangle 19"/>
              <p:cNvSpPr/>
              <p:nvPr/>
            </p:nvSpPr>
            <p:spPr>
              <a:xfrm>
                <a:off x="10695709" y="79216"/>
                <a:ext cx="1496291" cy="1191444"/>
              </a:xfrm>
              <a:prstGeom prst="rect">
                <a:avLst/>
              </a:prstGeom>
              <a:solidFill>
                <a:srgbClr val="F374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80533"/>
              <a:stretch/>
            </p:blipFill>
            <p:spPr>
              <a:xfrm>
                <a:off x="1263650" y="79216"/>
                <a:ext cx="10058400" cy="1318161"/>
              </a:xfrm>
              <a:prstGeom prst="rect">
                <a:avLst/>
              </a:prstGeom>
            </p:spPr>
          </p:pic>
          <p:sp>
            <p:nvSpPr>
              <p:cNvPr id="19" name="Rectangle 18"/>
              <p:cNvSpPr/>
              <p:nvPr/>
            </p:nvSpPr>
            <p:spPr>
              <a:xfrm>
                <a:off x="11877" y="79216"/>
                <a:ext cx="1496291" cy="1191444"/>
              </a:xfrm>
              <a:prstGeom prst="rect">
                <a:avLst/>
              </a:prstGeom>
              <a:solidFill>
                <a:srgbClr val="A321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3" name="Rectangle 22"/>
            <p:cNvSpPr/>
            <p:nvPr/>
          </p:nvSpPr>
          <p:spPr>
            <a:xfrm>
              <a:off x="-872" y="1174954"/>
              <a:ext cx="7651231" cy="5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8845272" y="1186830"/>
              <a:ext cx="334672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Rectangle 26"/>
          <p:cNvSpPr/>
          <p:nvPr/>
        </p:nvSpPr>
        <p:spPr>
          <a:xfrm>
            <a:off x="10441769" y="277731"/>
            <a:ext cx="725976" cy="796413"/>
          </a:xfrm>
          <a:prstGeom prst="rect">
            <a:avLst/>
          </a:prstGeom>
          <a:gradFill flip="none" rotWithShape="1">
            <a:gsLst>
              <a:gs pos="0">
                <a:srgbClr val="EC6D15"/>
              </a:gs>
              <a:gs pos="100000">
                <a:srgbClr val="F2731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91173" t="4770" r="3253" b="84750"/>
          <a:stretch/>
        </p:blipFill>
        <p:spPr>
          <a:xfrm>
            <a:off x="11477625" y="304800"/>
            <a:ext cx="564356" cy="709614"/>
          </a:xfrm>
          <a:prstGeom prst="rect">
            <a:avLst/>
          </a:prstGeom>
        </p:spPr>
      </p:pic>
      <p:sp>
        <p:nvSpPr>
          <p:cNvPr id="2" name="TextBox 1"/>
          <p:cNvSpPr txBox="1"/>
          <p:nvPr/>
        </p:nvSpPr>
        <p:spPr>
          <a:xfrm>
            <a:off x="236181" y="201793"/>
            <a:ext cx="5939717" cy="461665"/>
          </a:xfrm>
          <a:prstGeom prst="rect">
            <a:avLst/>
          </a:prstGeom>
          <a:noFill/>
        </p:spPr>
        <p:txBody>
          <a:bodyPr wrap="square" rtlCol="0" anchor="t">
            <a:spAutoFit/>
          </a:bodyPr>
          <a:lstStyle/>
          <a:p>
            <a:r>
              <a:rPr lang="en-US" sz="2400" b="1" dirty="0">
                <a:solidFill>
                  <a:schemeClr val="bg1"/>
                </a:solidFill>
                <a:latin typeface="+mj-lt"/>
                <a:cs typeface="Calibri Light"/>
              </a:rPr>
              <a:t>Setting up Check-In’s </a:t>
            </a:r>
          </a:p>
        </p:txBody>
      </p:sp>
      <p:sp>
        <p:nvSpPr>
          <p:cNvPr id="17" name="TextBox 16">
            <a:extLst>
              <a:ext uri="{FF2B5EF4-FFF2-40B4-BE49-F238E27FC236}">
                <a16:creationId xmlns:a16="http://schemas.microsoft.com/office/drawing/2014/main" id="{6652396C-81A7-407F-A45D-DE52BC3FE7DE}"/>
              </a:ext>
            </a:extLst>
          </p:cNvPr>
          <p:cNvSpPr txBox="1"/>
          <p:nvPr/>
        </p:nvSpPr>
        <p:spPr>
          <a:xfrm>
            <a:off x="4359630" y="1858581"/>
            <a:ext cx="3139126" cy="1785104"/>
          </a:xfrm>
          <a:prstGeom prst="rect">
            <a:avLst/>
          </a:prstGeom>
          <a:noFill/>
        </p:spPr>
        <p:txBody>
          <a:bodyPr wrap="square" rtlCol="0">
            <a:spAutoFit/>
          </a:bodyPr>
          <a:lstStyle/>
          <a:p>
            <a:endParaRPr lang="en-US" sz="1200" dirty="0">
              <a:latin typeface="+mj-lt"/>
            </a:endParaRPr>
          </a:p>
          <a:p>
            <a:pPr marL="285750" indent="-285750">
              <a:buFont typeface="Arial" panose="020B0604020202020204" pitchFamily="34" charset="0"/>
              <a:buChar char="•"/>
            </a:pPr>
            <a:r>
              <a:rPr lang="en-US" sz="1400" dirty="0">
                <a:latin typeface="+mj-lt"/>
              </a:rPr>
              <a:t>Keep your camera on, optional for your colleague</a:t>
            </a:r>
          </a:p>
          <a:p>
            <a:pPr marL="285750" indent="-285750">
              <a:buFont typeface="Arial" panose="020B0604020202020204" pitchFamily="34" charset="0"/>
              <a:buChar char="•"/>
            </a:pPr>
            <a:r>
              <a:rPr lang="en-US" sz="1400" dirty="0">
                <a:latin typeface="+mj-lt"/>
              </a:rPr>
              <a:t>Include a nice background on your profile (ice breaker)</a:t>
            </a:r>
          </a:p>
          <a:p>
            <a:pPr marL="285750" indent="-285750">
              <a:buFont typeface="Arial" panose="020B0604020202020204" pitchFamily="34" charset="0"/>
              <a:buChar char="•"/>
            </a:pPr>
            <a:r>
              <a:rPr lang="en-US" sz="1400" dirty="0">
                <a:latin typeface="+mj-lt"/>
              </a:rPr>
              <a:t>Encourage them to get a drink before you start</a:t>
            </a:r>
          </a:p>
          <a:p>
            <a:pPr marL="285750" indent="-285750">
              <a:buFont typeface="Arial" panose="020B0604020202020204" pitchFamily="34" charset="0"/>
              <a:buChar char="•"/>
            </a:pPr>
            <a:r>
              <a:rPr lang="en-US" sz="1400" dirty="0">
                <a:latin typeface="+mj-lt"/>
              </a:rPr>
              <a:t>Sit sideways (not face on) to screen</a:t>
            </a:r>
          </a:p>
        </p:txBody>
      </p:sp>
      <p:pic>
        <p:nvPicPr>
          <p:cNvPr id="2050" name="Picture 2" descr="man in black sweater using macbook pro">
            <a:extLst>
              <a:ext uri="{FF2B5EF4-FFF2-40B4-BE49-F238E27FC236}">
                <a16:creationId xmlns:a16="http://schemas.microsoft.com/office/drawing/2014/main" id="{8E3D071A-D4C1-41F7-AA3E-9412C9FA1A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8070" y="4343022"/>
            <a:ext cx="2532835" cy="1689401"/>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a:extLst>
              <a:ext uri="{FF2B5EF4-FFF2-40B4-BE49-F238E27FC236}">
                <a16:creationId xmlns:a16="http://schemas.microsoft.com/office/drawing/2014/main" id="{E0A774B4-4B52-446D-B9E0-9AE10677F216}"/>
              </a:ext>
            </a:extLst>
          </p:cNvPr>
          <p:cNvCxnSpPr/>
          <p:nvPr/>
        </p:nvCxnSpPr>
        <p:spPr>
          <a:xfrm>
            <a:off x="7650358" y="1681394"/>
            <a:ext cx="0" cy="4774068"/>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475BAD0-04D4-4979-A777-D18AB8C89057}"/>
              </a:ext>
            </a:extLst>
          </p:cNvPr>
          <p:cNvSpPr txBox="1"/>
          <p:nvPr/>
        </p:nvSpPr>
        <p:spPr>
          <a:xfrm flipH="1">
            <a:off x="4541643" y="1396744"/>
            <a:ext cx="2830413" cy="400110"/>
          </a:xfrm>
          <a:prstGeom prst="rect">
            <a:avLst/>
          </a:prstGeom>
          <a:noFill/>
        </p:spPr>
        <p:txBody>
          <a:bodyPr wrap="square" rtlCol="0">
            <a:spAutoFit/>
          </a:bodyPr>
          <a:lstStyle/>
          <a:p>
            <a:r>
              <a:rPr lang="en-US" sz="2000" b="1" dirty="0">
                <a:latin typeface="+mj-lt"/>
              </a:rPr>
              <a:t>Tips for Virtual Meetings</a:t>
            </a:r>
          </a:p>
        </p:txBody>
      </p:sp>
      <p:pic>
        <p:nvPicPr>
          <p:cNvPr id="1026" name="Picture 2">
            <a:extLst>
              <a:ext uri="{FF2B5EF4-FFF2-40B4-BE49-F238E27FC236}">
                <a16:creationId xmlns:a16="http://schemas.microsoft.com/office/drawing/2014/main" id="{66AACED6-341C-4D4C-98D9-B7D0C8F17AB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19072" y="4343022"/>
            <a:ext cx="1618917" cy="2428375"/>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3E7ACC91-B77F-4EF7-8051-637163C946B8}"/>
              </a:ext>
            </a:extLst>
          </p:cNvPr>
          <p:cNvSpPr txBox="1"/>
          <p:nvPr/>
        </p:nvSpPr>
        <p:spPr>
          <a:xfrm flipH="1">
            <a:off x="8239812" y="1383068"/>
            <a:ext cx="3177439" cy="400110"/>
          </a:xfrm>
          <a:prstGeom prst="rect">
            <a:avLst/>
          </a:prstGeom>
          <a:noFill/>
        </p:spPr>
        <p:txBody>
          <a:bodyPr wrap="square" rtlCol="0">
            <a:spAutoFit/>
          </a:bodyPr>
          <a:lstStyle/>
          <a:p>
            <a:r>
              <a:rPr lang="en-US" sz="2000" b="1" dirty="0">
                <a:latin typeface="+mj-lt"/>
              </a:rPr>
              <a:t>Tips for In Person Meetings</a:t>
            </a:r>
          </a:p>
        </p:txBody>
      </p:sp>
      <p:sp>
        <p:nvSpPr>
          <p:cNvPr id="26" name="TextBox 25">
            <a:extLst>
              <a:ext uri="{FF2B5EF4-FFF2-40B4-BE49-F238E27FC236}">
                <a16:creationId xmlns:a16="http://schemas.microsoft.com/office/drawing/2014/main" id="{725F335C-F5DE-4C88-8241-1DFA80DB8FF3}"/>
              </a:ext>
            </a:extLst>
          </p:cNvPr>
          <p:cNvSpPr txBox="1"/>
          <p:nvPr/>
        </p:nvSpPr>
        <p:spPr>
          <a:xfrm>
            <a:off x="8258121" y="1755132"/>
            <a:ext cx="3077505" cy="2277547"/>
          </a:xfrm>
          <a:prstGeom prst="rect">
            <a:avLst/>
          </a:prstGeom>
          <a:noFill/>
        </p:spPr>
        <p:txBody>
          <a:bodyPr wrap="square" rtlCol="0">
            <a:spAutoFit/>
          </a:bodyPr>
          <a:lstStyle/>
          <a:p>
            <a:endParaRPr lang="en-US" sz="1600" dirty="0">
              <a:latin typeface="+mj-lt"/>
            </a:endParaRPr>
          </a:p>
          <a:p>
            <a:pPr marL="285750" indent="-285750">
              <a:buFont typeface="Arial" panose="020B0604020202020204" pitchFamily="34" charset="0"/>
              <a:buChar char="•"/>
            </a:pPr>
            <a:r>
              <a:rPr lang="en-US" sz="1400" dirty="0">
                <a:latin typeface="+mj-lt"/>
              </a:rPr>
              <a:t>Choose a safe, environment friendly location to meet</a:t>
            </a:r>
          </a:p>
          <a:p>
            <a:pPr marL="285750" indent="-285750">
              <a:buFont typeface="Arial" panose="020B0604020202020204" pitchFamily="34" charset="0"/>
              <a:buChar char="•"/>
            </a:pPr>
            <a:r>
              <a:rPr lang="en-US" sz="1400" dirty="0">
                <a:latin typeface="+mj-lt"/>
              </a:rPr>
              <a:t>Ask the person where they would like to meet (</a:t>
            </a:r>
            <a:r>
              <a:rPr lang="en-US" sz="1400" dirty="0" err="1">
                <a:latin typeface="+mj-lt"/>
              </a:rPr>
              <a:t>i.e</a:t>
            </a:r>
            <a:r>
              <a:rPr lang="en-US" sz="1400" dirty="0">
                <a:latin typeface="+mj-lt"/>
              </a:rPr>
              <a:t> for a coffee)</a:t>
            </a:r>
          </a:p>
          <a:p>
            <a:pPr marL="285750" indent="-285750">
              <a:buFont typeface="Arial" panose="020B0604020202020204" pitchFamily="34" charset="0"/>
              <a:buChar char="•"/>
            </a:pPr>
            <a:r>
              <a:rPr lang="en-US" sz="1400" dirty="0">
                <a:latin typeface="+mj-lt"/>
              </a:rPr>
              <a:t>Consider a “walk and talk”</a:t>
            </a:r>
          </a:p>
          <a:p>
            <a:pPr marL="285750" indent="-285750">
              <a:buFont typeface="Arial" panose="020B0604020202020204" pitchFamily="34" charset="0"/>
              <a:buChar char="•"/>
            </a:pPr>
            <a:r>
              <a:rPr lang="en-US" sz="1400" dirty="0">
                <a:latin typeface="+mj-lt"/>
              </a:rPr>
              <a:t>Find casual seating (sitting to the side, not face on) to colleague and avoid barriers when possible (masks, desks)</a:t>
            </a:r>
          </a:p>
        </p:txBody>
      </p:sp>
      <p:sp>
        <p:nvSpPr>
          <p:cNvPr id="28" name="TextBox 27">
            <a:extLst>
              <a:ext uri="{FF2B5EF4-FFF2-40B4-BE49-F238E27FC236}">
                <a16:creationId xmlns:a16="http://schemas.microsoft.com/office/drawing/2014/main" id="{0F5957C6-1C1C-408F-88DE-163FEE86B307}"/>
              </a:ext>
            </a:extLst>
          </p:cNvPr>
          <p:cNvSpPr txBox="1"/>
          <p:nvPr/>
        </p:nvSpPr>
        <p:spPr>
          <a:xfrm flipH="1">
            <a:off x="921375" y="1368074"/>
            <a:ext cx="2340293" cy="400110"/>
          </a:xfrm>
          <a:prstGeom prst="rect">
            <a:avLst/>
          </a:prstGeom>
          <a:noFill/>
        </p:spPr>
        <p:txBody>
          <a:bodyPr wrap="square" rtlCol="0">
            <a:spAutoFit/>
          </a:bodyPr>
          <a:lstStyle/>
          <a:p>
            <a:r>
              <a:rPr lang="en-US" sz="2000" b="1" dirty="0">
                <a:latin typeface="+mj-lt"/>
              </a:rPr>
              <a:t>General Information</a:t>
            </a:r>
          </a:p>
        </p:txBody>
      </p:sp>
      <p:sp>
        <p:nvSpPr>
          <p:cNvPr id="29" name="TextBox 28">
            <a:extLst>
              <a:ext uri="{FF2B5EF4-FFF2-40B4-BE49-F238E27FC236}">
                <a16:creationId xmlns:a16="http://schemas.microsoft.com/office/drawing/2014/main" id="{1EAF7CB3-F9CD-4929-9A2F-C7CDCD7E9056}"/>
              </a:ext>
            </a:extLst>
          </p:cNvPr>
          <p:cNvSpPr txBox="1"/>
          <p:nvPr/>
        </p:nvSpPr>
        <p:spPr>
          <a:xfrm>
            <a:off x="177134" y="2054005"/>
            <a:ext cx="3593043" cy="2400657"/>
          </a:xfrm>
          <a:prstGeom prst="rect">
            <a:avLst/>
          </a:prstGeom>
          <a:noFill/>
        </p:spPr>
        <p:txBody>
          <a:bodyPr wrap="square">
            <a:spAutoFit/>
          </a:bodyPr>
          <a:lstStyle/>
          <a:p>
            <a:pPr marL="171450" indent="-171450">
              <a:buFont typeface="Arial" panose="020B0604020202020204" pitchFamily="34" charset="0"/>
              <a:buChar char="•"/>
            </a:pPr>
            <a:r>
              <a:rPr lang="en-US" sz="1400" dirty="0">
                <a:latin typeface="+mj-lt"/>
              </a:rPr>
              <a:t>Be on time, this shows commitment and care</a:t>
            </a:r>
          </a:p>
          <a:p>
            <a:pPr marL="171450" indent="-171450">
              <a:buFont typeface="Arial" panose="020B0604020202020204" pitchFamily="34" charset="0"/>
              <a:buChar char="•"/>
            </a:pPr>
            <a:r>
              <a:rPr lang="en-US" sz="1400" dirty="0">
                <a:latin typeface="+mj-lt"/>
              </a:rPr>
              <a:t>Be as prepared as possible</a:t>
            </a:r>
          </a:p>
          <a:p>
            <a:pPr marL="171450" indent="-171450">
              <a:buFont typeface="Arial" panose="020B0604020202020204" pitchFamily="34" charset="0"/>
              <a:buChar char="•"/>
            </a:pPr>
            <a:r>
              <a:rPr lang="en-US" sz="1400" dirty="0">
                <a:latin typeface="+mj-lt"/>
              </a:rPr>
              <a:t>Always act with integrity, responsibility and accountability</a:t>
            </a:r>
          </a:p>
          <a:p>
            <a:pPr marL="171450" indent="-171450">
              <a:buFont typeface="Arial" panose="020B0604020202020204" pitchFamily="34" charset="0"/>
              <a:buChar char="•"/>
            </a:pPr>
            <a:r>
              <a:rPr lang="en-US" sz="1400" dirty="0">
                <a:latin typeface="+mj-lt"/>
              </a:rPr>
              <a:t>Remember to use positive body language</a:t>
            </a:r>
          </a:p>
          <a:p>
            <a:pPr marL="171450" indent="-171450">
              <a:buFont typeface="Arial" panose="020B0604020202020204" pitchFamily="34" charset="0"/>
              <a:buChar char="•"/>
            </a:pPr>
            <a:r>
              <a:rPr lang="en-US" sz="1400" dirty="0">
                <a:latin typeface="+mj-lt"/>
              </a:rPr>
              <a:t>Start with opener unrelated to topic (A.C.T)</a:t>
            </a:r>
          </a:p>
          <a:p>
            <a:pPr marL="171450" indent="-171450">
              <a:buFont typeface="Arial" panose="020B0604020202020204" pitchFamily="34" charset="0"/>
              <a:buChar char="•"/>
            </a:pPr>
            <a:r>
              <a:rPr lang="en-US" sz="1400" dirty="0">
                <a:latin typeface="+mj-lt"/>
              </a:rPr>
              <a:t>Build in buffer time at end of meeting</a:t>
            </a:r>
          </a:p>
          <a:p>
            <a:pPr marL="171450" indent="-171450">
              <a:buFont typeface="Arial" panose="020B0604020202020204" pitchFamily="34" charset="0"/>
              <a:buChar char="•"/>
            </a:pPr>
            <a:r>
              <a:rPr lang="en-US" sz="1400" dirty="0">
                <a:latin typeface="+mj-lt"/>
              </a:rPr>
              <a:t>Support and signpost!</a:t>
            </a:r>
          </a:p>
          <a:p>
            <a:pPr marL="171450" indent="-171450">
              <a:buFont typeface="Arial" panose="020B0604020202020204" pitchFamily="34" charset="0"/>
              <a:buChar char="•"/>
            </a:pPr>
            <a:r>
              <a:rPr lang="en-US" sz="1400" dirty="0">
                <a:latin typeface="+mj-lt"/>
              </a:rPr>
              <a:t>Do not give advice</a:t>
            </a:r>
          </a:p>
          <a:p>
            <a:endParaRPr lang="en-US" sz="1200" dirty="0">
              <a:latin typeface="+mj-lt"/>
            </a:endParaRPr>
          </a:p>
          <a:p>
            <a:endParaRPr lang="en-US" sz="1200" dirty="0">
              <a:latin typeface="+mj-lt"/>
            </a:endParaRPr>
          </a:p>
        </p:txBody>
      </p:sp>
      <p:cxnSp>
        <p:nvCxnSpPr>
          <p:cNvPr id="30" name="Straight Connector 29">
            <a:extLst>
              <a:ext uri="{FF2B5EF4-FFF2-40B4-BE49-F238E27FC236}">
                <a16:creationId xmlns:a16="http://schemas.microsoft.com/office/drawing/2014/main" id="{0965D10B-7422-4CE5-837F-F89E56A13729}"/>
              </a:ext>
            </a:extLst>
          </p:cNvPr>
          <p:cNvCxnSpPr/>
          <p:nvPr/>
        </p:nvCxnSpPr>
        <p:spPr>
          <a:xfrm>
            <a:off x="4098119" y="1768184"/>
            <a:ext cx="0" cy="4774068"/>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2" descr="brown dried leaves on sand">
            <a:extLst>
              <a:ext uri="{FF2B5EF4-FFF2-40B4-BE49-F238E27FC236}">
                <a16:creationId xmlns:a16="http://schemas.microsoft.com/office/drawing/2014/main" id="{E21DD610-BCD7-4B35-8708-B506E7A096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2748" y="4381550"/>
            <a:ext cx="2646169" cy="1764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998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872" y="4787"/>
            <a:ext cx="12192873" cy="1318161"/>
            <a:chOff x="-872" y="4787"/>
            <a:chExt cx="12192873" cy="1318161"/>
          </a:xfrm>
        </p:grpSpPr>
        <p:grpSp>
          <p:nvGrpSpPr>
            <p:cNvPr id="21" name="Group 20"/>
            <p:cNvGrpSpPr/>
            <p:nvPr/>
          </p:nvGrpSpPr>
          <p:grpSpPr>
            <a:xfrm>
              <a:off x="-872" y="4787"/>
              <a:ext cx="12192873" cy="1318161"/>
              <a:chOff x="11877" y="79216"/>
              <a:chExt cx="12180123" cy="1318161"/>
            </a:xfrm>
          </p:grpSpPr>
          <p:sp>
            <p:nvSpPr>
              <p:cNvPr id="20" name="Rectangle 19"/>
              <p:cNvSpPr/>
              <p:nvPr/>
            </p:nvSpPr>
            <p:spPr>
              <a:xfrm>
                <a:off x="10695709" y="79216"/>
                <a:ext cx="1496291" cy="1191444"/>
              </a:xfrm>
              <a:prstGeom prst="rect">
                <a:avLst/>
              </a:prstGeom>
              <a:solidFill>
                <a:srgbClr val="F374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80533"/>
              <a:stretch/>
            </p:blipFill>
            <p:spPr>
              <a:xfrm>
                <a:off x="1263650" y="79216"/>
                <a:ext cx="10058400" cy="1318161"/>
              </a:xfrm>
              <a:prstGeom prst="rect">
                <a:avLst/>
              </a:prstGeom>
            </p:spPr>
          </p:pic>
          <p:sp>
            <p:nvSpPr>
              <p:cNvPr id="19" name="Rectangle 18"/>
              <p:cNvSpPr/>
              <p:nvPr/>
            </p:nvSpPr>
            <p:spPr>
              <a:xfrm>
                <a:off x="11877" y="79216"/>
                <a:ext cx="1496291" cy="1191444"/>
              </a:xfrm>
              <a:prstGeom prst="rect">
                <a:avLst/>
              </a:prstGeom>
              <a:solidFill>
                <a:srgbClr val="A321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3" name="Rectangle 22"/>
            <p:cNvSpPr/>
            <p:nvPr/>
          </p:nvSpPr>
          <p:spPr>
            <a:xfrm>
              <a:off x="-872" y="1174954"/>
              <a:ext cx="7651231" cy="5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8845272" y="1186830"/>
              <a:ext cx="334672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Rectangle 26"/>
          <p:cNvSpPr/>
          <p:nvPr/>
        </p:nvSpPr>
        <p:spPr>
          <a:xfrm>
            <a:off x="10441769" y="277731"/>
            <a:ext cx="725976" cy="796413"/>
          </a:xfrm>
          <a:prstGeom prst="rect">
            <a:avLst/>
          </a:prstGeom>
          <a:gradFill flip="none" rotWithShape="1">
            <a:gsLst>
              <a:gs pos="0">
                <a:srgbClr val="EC6D15"/>
              </a:gs>
              <a:gs pos="100000">
                <a:srgbClr val="F2731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91173" t="4770" r="3253" b="84750"/>
          <a:stretch/>
        </p:blipFill>
        <p:spPr>
          <a:xfrm>
            <a:off x="11477625" y="304800"/>
            <a:ext cx="564356" cy="709614"/>
          </a:xfrm>
          <a:prstGeom prst="rect">
            <a:avLst/>
          </a:prstGeom>
        </p:spPr>
      </p:pic>
      <p:sp>
        <p:nvSpPr>
          <p:cNvPr id="2" name="TextBox 1"/>
          <p:cNvSpPr txBox="1"/>
          <p:nvPr/>
        </p:nvSpPr>
        <p:spPr>
          <a:xfrm>
            <a:off x="236181" y="201793"/>
            <a:ext cx="5939717" cy="461665"/>
          </a:xfrm>
          <a:prstGeom prst="rect">
            <a:avLst/>
          </a:prstGeom>
          <a:noFill/>
        </p:spPr>
        <p:txBody>
          <a:bodyPr wrap="square" rtlCol="0" anchor="t">
            <a:spAutoFit/>
          </a:bodyPr>
          <a:lstStyle/>
          <a:p>
            <a:r>
              <a:rPr lang="en-US" sz="2400" b="1" dirty="0">
                <a:solidFill>
                  <a:schemeClr val="bg1"/>
                </a:solidFill>
                <a:latin typeface="+mj-lt"/>
                <a:cs typeface="Calibri Light"/>
              </a:rPr>
              <a:t>I.D.E.A.L.S</a:t>
            </a:r>
          </a:p>
        </p:txBody>
      </p:sp>
      <p:sp>
        <p:nvSpPr>
          <p:cNvPr id="14" name="TextBox 13">
            <a:extLst>
              <a:ext uri="{FF2B5EF4-FFF2-40B4-BE49-F238E27FC236}">
                <a16:creationId xmlns:a16="http://schemas.microsoft.com/office/drawing/2014/main" id="{FB9328C5-2DD4-4D7D-BB68-17F1A88E7FEA}"/>
              </a:ext>
            </a:extLst>
          </p:cNvPr>
          <p:cNvSpPr txBox="1"/>
          <p:nvPr/>
        </p:nvSpPr>
        <p:spPr>
          <a:xfrm>
            <a:off x="161434" y="2281400"/>
            <a:ext cx="5344994" cy="3970318"/>
          </a:xfrm>
          <a:prstGeom prst="rect">
            <a:avLst/>
          </a:prstGeom>
          <a:noFill/>
        </p:spPr>
        <p:txBody>
          <a:bodyPr wrap="square" rtlCol="0">
            <a:spAutoFit/>
          </a:bodyPr>
          <a:lstStyle/>
          <a:p>
            <a:pPr marL="285750" indent="-285750">
              <a:buFont typeface="Wingdings" panose="05000000000000000000" pitchFamily="2" charset="2"/>
              <a:buChar char="q"/>
            </a:pPr>
            <a:r>
              <a:rPr lang="en-US" dirty="0">
                <a:solidFill>
                  <a:srgbClr val="D72FA3"/>
                </a:solidFill>
                <a:latin typeface="+mj-lt"/>
              </a:rPr>
              <a:t>I-Identify the early indicators of risk or mental ill-health</a:t>
            </a:r>
          </a:p>
          <a:p>
            <a:pPr marL="285750" indent="-285750">
              <a:buFont typeface="Wingdings" panose="05000000000000000000" pitchFamily="2" charset="2"/>
              <a:buChar char="q"/>
            </a:pPr>
            <a:endParaRPr lang="en-US" dirty="0">
              <a:solidFill>
                <a:srgbClr val="D72FA3"/>
              </a:solidFill>
              <a:latin typeface="+mj-lt"/>
            </a:endParaRPr>
          </a:p>
          <a:p>
            <a:pPr marL="285750" indent="-285750">
              <a:buFont typeface="Wingdings" panose="05000000000000000000" pitchFamily="2" charset="2"/>
              <a:buChar char="q"/>
            </a:pPr>
            <a:r>
              <a:rPr lang="en-US" dirty="0">
                <a:solidFill>
                  <a:srgbClr val="4B4FE5"/>
                </a:solidFill>
                <a:latin typeface="+mj-lt"/>
              </a:rPr>
              <a:t>D-Develop a connection (A.C.T)</a:t>
            </a:r>
          </a:p>
          <a:p>
            <a:pPr marL="285750" indent="-285750">
              <a:buFont typeface="Wingdings" panose="05000000000000000000" pitchFamily="2" charset="2"/>
              <a:buChar char="q"/>
            </a:pPr>
            <a:endParaRPr lang="en-US" dirty="0">
              <a:solidFill>
                <a:srgbClr val="4B4FE5"/>
              </a:solidFill>
              <a:latin typeface="+mj-lt"/>
            </a:endParaRPr>
          </a:p>
          <a:p>
            <a:pPr marL="285750" indent="-285750">
              <a:buFont typeface="Wingdings" panose="05000000000000000000" pitchFamily="2" charset="2"/>
              <a:buChar char="q"/>
            </a:pPr>
            <a:r>
              <a:rPr lang="en-US" dirty="0">
                <a:solidFill>
                  <a:srgbClr val="D72FA3"/>
                </a:solidFill>
                <a:latin typeface="+mj-lt"/>
              </a:rPr>
              <a:t>E-Engage in conversation</a:t>
            </a:r>
          </a:p>
          <a:p>
            <a:pPr marL="285750" indent="-285750">
              <a:buFont typeface="Wingdings" panose="05000000000000000000" pitchFamily="2" charset="2"/>
              <a:buChar char="q"/>
            </a:pPr>
            <a:endParaRPr lang="en-US" dirty="0">
              <a:solidFill>
                <a:srgbClr val="D72FA3"/>
              </a:solidFill>
              <a:latin typeface="+mj-lt"/>
            </a:endParaRPr>
          </a:p>
          <a:p>
            <a:pPr marL="285750" indent="-285750">
              <a:buFont typeface="Wingdings" panose="05000000000000000000" pitchFamily="2" charset="2"/>
              <a:buChar char="q"/>
            </a:pPr>
            <a:r>
              <a:rPr lang="en-US" dirty="0">
                <a:solidFill>
                  <a:srgbClr val="4B4FE5"/>
                </a:solidFill>
                <a:latin typeface="+mj-lt"/>
              </a:rPr>
              <a:t>A-Actively encourage them to be open about how they are feeling (feelings wheel)</a:t>
            </a:r>
          </a:p>
          <a:p>
            <a:pPr marL="285750" indent="-285750">
              <a:buFont typeface="Wingdings" panose="05000000000000000000" pitchFamily="2" charset="2"/>
              <a:buChar char="q"/>
            </a:pPr>
            <a:endParaRPr lang="en-US" dirty="0">
              <a:solidFill>
                <a:srgbClr val="4B4FE5"/>
              </a:solidFill>
              <a:latin typeface="+mj-lt"/>
            </a:endParaRPr>
          </a:p>
          <a:p>
            <a:pPr marL="285750" indent="-285750">
              <a:buFont typeface="Wingdings" panose="05000000000000000000" pitchFamily="2" charset="2"/>
              <a:buChar char="q"/>
            </a:pPr>
            <a:r>
              <a:rPr lang="en-US" dirty="0">
                <a:solidFill>
                  <a:srgbClr val="D72FA3"/>
                </a:solidFill>
                <a:latin typeface="+mj-lt"/>
              </a:rPr>
              <a:t>L-Listen empathetically and without judgement</a:t>
            </a:r>
          </a:p>
          <a:p>
            <a:pPr marL="285750" indent="-285750">
              <a:buFont typeface="Wingdings" panose="05000000000000000000" pitchFamily="2" charset="2"/>
              <a:buChar char="q"/>
            </a:pPr>
            <a:endParaRPr lang="en-US" dirty="0">
              <a:solidFill>
                <a:srgbClr val="D72FA3"/>
              </a:solidFill>
              <a:latin typeface="+mj-lt"/>
            </a:endParaRPr>
          </a:p>
          <a:p>
            <a:pPr marL="285750" indent="-285750">
              <a:buFont typeface="Wingdings" panose="05000000000000000000" pitchFamily="2" charset="2"/>
              <a:buChar char="q"/>
            </a:pPr>
            <a:r>
              <a:rPr lang="en-US" dirty="0">
                <a:solidFill>
                  <a:srgbClr val="4B4FE5"/>
                </a:solidFill>
                <a:latin typeface="+mj-lt"/>
              </a:rPr>
              <a:t>S-Support and signpost to support resources, professional help</a:t>
            </a:r>
          </a:p>
        </p:txBody>
      </p:sp>
      <p:sp>
        <p:nvSpPr>
          <p:cNvPr id="15" name="TextBox 14">
            <a:extLst>
              <a:ext uri="{FF2B5EF4-FFF2-40B4-BE49-F238E27FC236}">
                <a16:creationId xmlns:a16="http://schemas.microsoft.com/office/drawing/2014/main" id="{0CEAC8AB-905F-4F4D-A9AF-346CAFB58EC1}"/>
              </a:ext>
            </a:extLst>
          </p:cNvPr>
          <p:cNvSpPr txBox="1"/>
          <p:nvPr/>
        </p:nvSpPr>
        <p:spPr>
          <a:xfrm>
            <a:off x="-313621" y="1393237"/>
            <a:ext cx="4138364" cy="369332"/>
          </a:xfrm>
          <a:prstGeom prst="rect">
            <a:avLst/>
          </a:prstGeom>
          <a:noFill/>
        </p:spPr>
        <p:txBody>
          <a:bodyPr wrap="square" rtlCol="0">
            <a:spAutoFit/>
          </a:bodyPr>
          <a:lstStyle/>
          <a:p>
            <a:pPr algn="ctr"/>
            <a:r>
              <a:rPr lang="en-US" b="1" u="sng" dirty="0">
                <a:latin typeface="+mj-lt"/>
              </a:rPr>
              <a:t>Use “I.D.E.A.L.S” to guide you</a:t>
            </a:r>
            <a:r>
              <a:rPr lang="en-US" dirty="0">
                <a:latin typeface="+mj-lt"/>
              </a:rPr>
              <a:t>!</a:t>
            </a:r>
          </a:p>
        </p:txBody>
      </p:sp>
      <p:pic>
        <p:nvPicPr>
          <p:cNvPr id="3" name="Picture 2" descr="See the source image">
            <a:extLst>
              <a:ext uri="{FF2B5EF4-FFF2-40B4-BE49-F238E27FC236}">
                <a16:creationId xmlns:a16="http://schemas.microsoft.com/office/drawing/2014/main" id="{33C44A03-15A2-4A06-9982-28CBEEADF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404965"/>
            <a:ext cx="5187716" cy="5179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94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872" y="4787"/>
            <a:ext cx="12192873" cy="1318161"/>
            <a:chOff x="-872" y="4787"/>
            <a:chExt cx="12192873" cy="1318161"/>
          </a:xfrm>
        </p:grpSpPr>
        <p:grpSp>
          <p:nvGrpSpPr>
            <p:cNvPr id="21" name="Group 20"/>
            <p:cNvGrpSpPr/>
            <p:nvPr/>
          </p:nvGrpSpPr>
          <p:grpSpPr>
            <a:xfrm>
              <a:off x="-872" y="4787"/>
              <a:ext cx="12192873" cy="1318161"/>
              <a:chOff x="11877" y="79216"/>
              <a:chExt cx="12180123" cy="1318161"/>
            </a:xfrm>
          </p:grpSpPr>
          <p:sp>
            <p:nvSpPr>
              <p:cNvPr id="20" name="Rectangle 19"/>
              <p:cNvSpPr/>
              <p:nvPr/>
            </p:nvSpPr>
            <p:spPr>
              <a:xfrm>
                <a:off x="10695709" y="79216"/>
                <a:ext cx="1496291" cy="1191444"/>
              </a:xfrm>
              <a:prstGeom prst="rect">
                <a:avLst/>
              </a:prstGeom>
              <a:solidFill>
                <a:srgbClr val="F374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80533"/>
              <a:stretch/>
            </p:blipFill>
            <p:spPr>
              <a:xfrm>
                <a:off x="1263650" y="79216"/>
                <a:ext cx="10058400" cy="1318161"/>
              </a:xfrm>
              <a:prstGeom prst="rect">
                <a:avLst/>
              </a:prstGeom>
            </p:spPr>
          </p:pic>
          <p:sp>
            <p:nvSpPr>
              <p:cNvPr id="19" name="Rectangle 18"/>
              <p:cNvSpPr/>
              <p:nvPr/>
            </p:nvSpPr>
            <p:spPr>
              <a:xfrm>
                <a:off x="11877" y="79216"/>
                <a:ext cx="1496291" cy="1191444"/>
              </a:xfrm>
              <a:prstGeom prst="rect">
                <a:avLst/>
              </a:prstGeom>
              <a:solidFill>
                <a:srgbClr val="A321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3" name="Rectangle 22"/>
            <p:cNvSpPr/>
            <p:nvPr/>
          </p:nvSpPr>
          <p:spPr>
            <a:xfrm>
              <a:off x="-872" y="1174954"/>
              <a:ext cx="7651231" cy="5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8845272" y="1186830"/>
              <a:ext cx="334672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Rectangle 26"/>
          <p:cNvSpPr/>
          <p:nvPr/>
        </p:nvSpPr>
        <p:spPr>
          <a:xfrm>
            <a:off x="10441769" y="277731"/>
            <a:ext cx="725976" cy="796413"/>
          </a:xfrm>
          <a:prstGeom prst="rect">
            <a:avLst/>
          </a:prstGeom>
          <a:gradFill flip="none" rotWithShape="1">
            <a:gsLst>
              <a:gs pos="0">
                <a:srgbClr val="EC6D15"/>
              </a:gs>
              <a:gs pos="100000">
                <a:srgbClr val="F2731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91173" t="4770" r="3253" b="84750"/>
          <a:stretch/>
        </p:blipFill>
        <p:spPr>
          <a:xfrm>
            <a:off x="11477625" y="304800"/>
            <a:ext cx="564356" cy="709614"/>
          </a:xfrm>
          <a:prstGeom prst="rect">
            <a:avLst/>
          </a:prstGeom>
        </p:spPr>
      </p:pic>
      <p:sp>
        <p:nvSpPr>
          <p:cNvPr id="2" name="TextBox 1"/>
          <p:cNvSpPr txBox="1"/>
          <p:nvPr/>
        </p:nvSpPr>
        <p:spPr>
          <a:xfrm>
            <a:off x="236181" y="201793"/>
            <a:ext cx="5939717" cy="461665"/>
          </a:xfrm>
          <a:prstGeom prst="rect">
            <a:avLst/>
          </a:prstGeom>
          <a:noFill/>
        </p:spPr>
        <p:txBody>
          <a:bodyPr wrap="square" rtlCol="0" anchor="t">
            <a:spAutoFit/>
          </a:bodyPr>
          <a:lstStyle/>
          <a:p>
            <a:r>
              <a:rPr lang="en-US" sz="2400" b="1" dirty="0">
                <a:solidFill>
                  <a:schemeClr val="bg1"/>
                </a:solidFill>
                <a:latin typeface="+mj-lt"/>
                <a:cs typeface="Calibri Light"/>
              </a:rPr>
              <a:t>Human Emotions Table</a:t>
            </a:r>
          </a:p>
        </p:txBody>
      </p:sp>
      <p:pic>
        <p:nvPicPr>
          <p:cNvPr id="6" name="Picture 5">
            <a:extLst>
              <a:ext uri="{FF2B5EF4-FFF2-40B4-BE49-F238E27FC236}">
                <a16:creationId xmlns:a16="http://schemas.microsoft.com/office/drawing/2014/main" id="{37175326-240A-45FA-9FE5-0007892FC296}"/>
              </a:ext>
            </a:extLst>
          </p:cNvPr>
          <p:cNvPicPr>
            <a:picLocks noChangeAspect="1"/>
          </p:cNvPicPr>
          <p:nvPr/>
        </p:nvPicPr>
        <p:blipFill>
          <a:blip r:embed="rId3"/>
          <a:stretch>
            <a:fillRect/>
          </a:stretch>
        </p:blipFill>
        <p:spPr>
          <a:xfrm>
            <a:off x="1734924" y="1519954"/>
            <a:ext cx="8846102" cy="5110417"/>
          </a:xfrm>
          <a:prstGeom prst="rect">
            <a:avLst/>
          </a:prstGeom>
        </p:spPr>
      </p:pic>
    </p:spTree>
    <p:extLst>
      <p:ext uri="{BB962C8B-B14F-4D97-AF65-F5344CB8AC3E}">
        <p14:creationId xmlns:p14="http://schemas.microsoft.com/office/powerpoint/2010/main" val="2906955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BB94A11-4C24-405A-AE4F-1AC5AA7CAEC8}"/>
              </a:ext>
            </a:extLst>
          </p:cNvPr>
          <p:cNvSpPr/>
          <p:nvPr/>
        </p:nvSpPr>
        <p:spPr>
          <a:xfrm>
            <a:off x="236181" y="1778417"/>
            <a:ext cx="4704738" cy="851555"/>
          </a:xfrm>
          <a:prstGeom prst="rect">
            <a:avLst/>
          </a:prstGeom>
          <a:solidFill>
            <a:srgbClr val="4B4F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872" y="4787"/>
            <a:ext cx="12192873" cy="1318161"/>
            <a:chOff x="-872" y="4787"/>
            <a:chExt cx="12192873" cy="1318161"/>
          </a:xfrm>
        </p:grpSpPr>
        <p:grpSp>
          <p:nvGrpSpPr>
            <p:cNvPr id="21" name="Group 20"/>
            <p:cNvGrpSpPr/>
            <p:nvPr/>
          </p:nvGrpSpPr>
          <p:grpSpPr>
            <a:xfrm>
              <a:off x="-872" y="4787"/>
              <a:ext cx="12192873" cy="1318161"/>
              <a:chOff x="11877" y="79216"/>
              <a:chExt cx="12180123" cy="1318161"/>
            </a:xfrm>
          </p:grpSpPr>
          <p:sp>
            <p:nvSpPr>
              <p:cNvPr id="20" name="Rectangle 19"/>
              <p:cNvSpPr/>
              <p:nvPr/>
            </p:nvSpPr>
            <p:spPr>
              <a:xfrm>
                <a:off x="10695709" y="79216"/>
                <a:ext cx="1496291" cy="1191444"/>
              </a:xfrm>
              <a:prstGeom prst="rect">
                <a:avLst/>
              </a:prstGeom>
              <a:solidFill>
                <a:srgbClr val="F374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80533"/>
              <a:stretch/>
            </p:blipFill>
            <p:spPr>
              <a:xfrm>
                <a:off x="1263650" y="79216"/>
                <a:ext cx="10058400" cy="1318161"/>
              </a:xfrm>
              <a:prstGeom prst="rect">
                <a:avLst/>
              </a:prstGeom>
            </p:spPr>
          </p:pic>
          <p:sp>
            <p:nvSpPr>
              <p:cNvPr id="19" name="Rectangle 18"/>
              <p:cNvSpPr/>
              <p:nvPr/>
            </p:nvSpPr>
            <p:spPr>
              <a:xfrm>
                <a:off x="11877" y="79216"/>
                <a:ext cx="1496291" cy="1191444"/>
              </a:xfrm>
              <a:prstGeom prst="rect">
                <a:avLst/>
              </a:prstGeom>
              <a:solidFill>
                <a:srgbClr val="A321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3" name="Rectangle 22"/>
            <p:cNvSpPr/>
            <p:nvPr/>
          </p:nvSpPr>
          <p:spPr>
            <a:xfrm>
              <a:off x="-872" y="1174954"/>
              <a:ext cx="7651231" cy="5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8845272" y="1186830"/>
              <a:ext cx="334672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Rectangle 26"/>
          <p:cNvSpPr/>
          <p:nvPr/>
        </p:nvSpPr>
        <p:spPr>
          <a:xfrm>
            <a:off x="10441769" y="277731"/>
            <a:ext cx="725976" cy="796413"/>
          </a:xfrm>
          <a:prstGeom prst="rect">
            <a:avLst/>
          </a:prstGeom>
          <a:gradFill flip="none" rotWithShape="1">
            <a:gsLst>
              <a:gs pos="0">
                <a:srgbClr val="EC6D15"/>
              </a:gs>
              <a:gs pos="100000">
                <a:srgbClr val="F2731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91173" t="4770" r="3253" b="84750"/>
          <a:stretch/>
        </p:blipFill>
        <p:spPr>
          <a:xfrm>
            <a:off x="11477625" y="304800"/>
            <a:ext cx="564356" cy="709614"/>
          </a:xfrm>
          <a:prstGeom prst="rect">
            <a:avLst/>
          </a:prstGeom>
        </p:spPr>
      </p:pic>
      <p:sp>
        <p:nvSpPr>
          <p:cNvPr id="2" name="TextBox 1"/>
          <p:cNvSpPr txBox="1"/>
          <p:nvPr/>
        </p:nvSpPr>
        <p:spPr>
          <a:xfrm>
            <a:off x="236181" y="201793"/>
            <a:ext cx="5939717" cy="461665"/>
          </a:xfrm>
          <a:prstGeom prst="rect">
            <a:avLst/>
          </a:prstGeom>
          <a:noFill/>
        </p:spPr>
        <p:txBody>
          <a:bodyPr wrap="square" rtlCol="0" anchor="t">
            <a:spAutoFit/>
          </a:bodyPr>
          <a:lstStyle/>
          <a:p>
            <a:r>
              <a:rPr lang="en-US" sz="2400" b="1" dirty="0">
                <a:solidFill>
                  <a:schemeClr val="bg1"/>
                </a:solidFill>
                <a:latin typeface="+mj-lt"/>
                <a:cs typeface="Calibri Light"/>
              </a:rPr>
              <a:t>Escalation Proposal</a:t>
            </a:r>
          </a:p>
        </p:txBody>
      </p:sp>
      <p:sp>
        <p:nvSpPr>
          <p:cNvPr id="14" name="TextBox 13">
            <a:extLst>
              <a:ext uri="{FF2B5EF4-FFF2-40B4-BE49-F238E27FC236}">
                <a16:creationId xmlns:a16="http://schemas.microsoft.com/office/drawing/2014/main" id="{FB9328C5-2DD4-4D7D-BB68-17F1A88E7FEA}"/>
              </a:ext>
            </a:extLst>
          </p:cNvPr>
          <p:cNvSpPr txBox="1"/>
          <p:nvPr/>
        </p:nvSpPr>
        <p:spPr>
          <a:xfrm>
            <a:off x="2945622" y="1235578"/>
            <a:ext cx="10280335" cy="369332"/>
          </a:xfrm>
          <a:prstGeom prst="rect">
            <a:avLst/>
          </a:prstGeom>
          <a:noFill/>
        </p:spPr>
        <p:txBody>
          <a:bodyPr wrap="square" rtlCol="0">
            <a:spAutoFit/>
          </a:bodyPr>
          <a:lstStyle/>
          <a:p>
            <a:r>
              <a:rPr lang="en-US" dirty="0">
                <a:solidFill>
                  <a:srgbClr val="4B4FE5"/>
                </a:solidFill>
                <a:latin typeface="+mj-lt"/>
              </a:rPr>
              <a:t>Safety is your #1 priority-You cannot effectively intervene in a potential crisis if you are not safe.</a:t>
            </a:r>
          </a:p>
        </p:txBody>
      </p:sp>
      <p:sp>
        <p:nvSpPr>
          <p:cNvPr id="15" name="TextBox 14">
            <a:extLst>
              <a:ext uri="{FF2B5EF4-FFF2-40B4-BE49-F238E27FC236}">
                <a16:creationId xmlns:a16="http://schemas.microsoft.com/office/drawing/2014/main" id="{0CEAC8AB-905F-4F4D-A9AF-346CAFB58EC1}"/>
              </a:ext>
            </a:extLst>
          </p:cNvPr>
          <p:cNvSpPr txBox="1"/>
          <p:nvPr/>
        </p:nvSpPr>
        <p:spPr>
          <a:xfrm>
            <a:off x="-663723" y="1252439"/>
            <a:ext cx="4138364" cy="369332"/>
          </a:xfrm>
          <a:prstGeom prst="rect">
            <a:avLst/>
          </a:prstGeom>
          <a:noFill/>
        </p:spPr>
        <p:txBody>
          <a:bodyPr wrap="square" rtlCol="0">
            <a:spAutoFit/>
          </a:bodyPr>
          <a:lstStyle/>
          <a:p>
            <a:pPr algn="ctr"/>
            <a:r>
              <a:rPr lang="en-US" b="1" u="sng" dirty="0">
                <a:latin typeface="+mj-lt"/>
              </a:rPr>
              <a:t>Remember to Safeguard</a:t>
            </a:r>
            <a:endParaRPr lang="en-US" dirty="0">
              <a:latin typeface="+mj-lt"/>
            </a:endParaRPr>
          </a:p>
        </p:txBody>
      </p:sp>
      <p:cxnSp>
        <p:nvCxnSpPr>
          <p:cNvPr id="10" name="Straight Arrow Connector 9">
            <a:extLst>
              <a:ext uri="{FF2B5EF4-FFF2-40B4-BE49-F238E27FC236}">
                <a16:creationId xmlns:a16="http://schemas.microsoft.com/office/drawing/2014/main" id="{5D29FA3B-968E-422A-A248-FEB7D5A43531}"/>
              </a:ext>
            </a:extLst>
          </p:cNvPr>
          <p:cNvCxnSpPr>
            <a:cxnSpLocks/>
          </p:cNvCxnSpPr>
          <p:nvPr/>
        </p:nvCxnSpPr>
        <p:spPr>
          <a:xfrm>
            <a:off x="6382139" y="1987641"/>
            <a:ext cx="10841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D26DDF7-ADBF-4F29-9CB4-4AB37848017F}"/>
              </a:ext>
            </a:extLst>
          </p:cNvPr>
          <p:cNvSpPr txBox="1"/>
          <p:nvPr/>
        </p:nvSpPr>
        <p:spPr>
          <a:xfrm>
            <a:off x="236181" y="1842247"/>
            <a:ext cx="4825072" cy="646331"/>
          </a:xfrm>
          <a:prstGeom prst="rect">
            <a:avLst/>
          </a:prstGeom>
          <a:noFill/>
        </p:spPr>
        <p:txBody>
          <a:bodyPr wrap="square" rtlCol="0">
            <a:spAutoFit/>
          </a:bodyPr>
          <a:lstStyle/>
          <a:p>
            <a:pPr algn="ctr"/>
            <a:r>
              <a:rPr lang="en-US" dirty="0">
                <a:solidFill>
                  <a:schemeClr val="bg1"/>
                </a:solidFill>
                <a:latin typeface="+mj-lt"/>
              </a:rPr>
              <a:t>Is the employee displaying concerning behavior where escalation is or may be required?</a:t>
            </a:r>
          </a:p>
        </p:txBody>
      </p:sp>
      <p:sp>
        <p:nvSpPr>
          <p:cNvPr id="28" name="Rectangle 27">
            <a:extLst>
              <a:ext uri="{FF2B5EF4-FFF2-40B4-BE49-F238E27FC236}">
                <a16:creationId xmlns:a16="http://schemas.microsoft.com/office/drawing/2014/main" id="{C376DED2-E4E5-4BF9-A367-6375DBE9F562}"/>
              </a:ext>
            </a:extLst>
          </p:cNvPr>
          <p:cNvSpPr/>
          <p:nvPr/>
        </p:nvSpPr>
        <p:spPr>
          <a:xfrm>
            <a:off x="5622239" y="1779626"/>
            <a:ext cx="689574" cy="4916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No</a:t>
            </a:r>
          </a:p>
        </p:txBody>
      </p:sp>
      <p:sp>
        <p:nvSpPr>
          <p:cNvPr id="29" name="Rectangle 28">
            <a:extLst>
              <a:ext uri="{FF2B5EF4-FFF2-40B4-BE49-F238E27FC236}">
                <a16:creationId xmlns:a16="http://schemas.microsoft.com/office/drawing/2014/main" id="{E6EEF9EA-93E0-4E4F-8B7F-72BD7ACDE3C9}"/>
              </a:ext>
            </a:extLst>
          </p:cNvPr>
          <p:cNvSpPr/>
          <p:nvPr/>
        </p:nvSpPr>
        <p:spPr>
          <a:xfrm>
            <a:off x="1069666" y="3090399"/>
            <a:ext cx="689574" cy="49165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Yes</a:t>
            </a:r>
          </a:p>
        </p:txBody>
      </p:sp>
      <p:sp>
        <p:nvSpPr>
          <p:cNvPr id="30" name="Rectangle 29">
            <a:extLst>
              <a:ext uri="{FF2B5EF4-FFF2-40B4-BE49-F238E27FC236}">
                <a16:creationId xmlns:a16="http://schemas.microsoft.com/office/drawing/2014/main" id="{DDC93355-31A5-4D45-AE3B-9C7B6B6A52D2}"/>
              </a:ext>
            </a:extLst>
          </p:cNvPr>
          <p:cNvSpPr/>
          <p:nvPr/>
        </p:nvSpPr>
        <p:spPr>
          <a:xfrm>
            <a:off x="7466283" y="1621771"/>
            <a:ext cx="1175657" cy="10435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Continue supportive MCH Role</a:t>
            </a:r>
          </a:p>
        </p:txBody>
      </p:sp>
      <p:sp>
        <p:nvSpPr>
          <p:cNvPr id="36" name="Rectangle 35">
            <a:extLst>
              <a:ext uri="{FF2B5EF4-FFF2-40B4-BE49-F238E27FC236}">
                <a16:creationId xmlns:a16="http://schemas.microsoft.com/office/drawing/2014/main" id="{9E81B8D0-F95F-41BC-BA12-981B41B6F11E}"/>
              </a:ext>
            </a:extLst>
          </p:cNvPr>
          <p:cNvSpPr/>
          <p:nvPr/>
        </p:nvSpPr>
        <p:spPr>
          <a:xfrm>
            <a:off x="191503" y="5644260"/>
            <a:ext cx="2351024" cy="98428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mj-lt"/>
              </a:rPr>
              <a:t>Refer to MH resources, EAP and check in with employee as needed.</a:t>
            </a:r>
          </a:p>
        </p:txBody>
      </p:sp>
      <p:sp>
        <p:nvSpPr>
          <p:cNvPr id="37" name="Rectangle 36">
            <a:extLst>
              <a:ext uri="{FF2B5EF4-FFF2-40B4-BE49-F238E27FC236}">
                <a16:creationId xmlns:a16="http://schemas.microsoft.com/office/drawing/2014/main" id="{32D5C8E4-C757-4BB8-A067-7A0A7D9B1232}"/>
              </a:ext>
            </a:extLst>
          </p:cNvPr>
          <p:cNvSpPr/>
          <p:nvPr/>
        </p:nvSpPr>
        <p:spPr>
          <a:xfrm>
            <a:off x="94268" y="3977692"/>
            <a:ext cx="2409299" cy="120397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mj-lt"/>
              </a:rPr>
              <a:t>Do you strongly feel the person has intent to self-harm or is acting in a way that is a threat to others?</a:t>
            </a:r>
          </a:p>
        </p:txBody>
      </p:sp>
      <p:sp>
        <p:nvSpPr>
          <p:cNvPr id="38" name="Rectangle 37">
            <a:extLst>
              <a:ext uri="{FF2B5EF4-FFF2-40B4-BE49-F238E27FC236}">
                <a16:creationId xmlns:a16="http://schemas.microsoft.com/office/drawing/2014/main" id="{A571FD2D-A9A3-42E2-9FCD-CFD5282A73BB}"/>
              </a:ext>
            </a:extLst>
          </p:cNvPr>
          <p:cNvSpPr/>
          <p:nvPr/>
        </p:nvSpPr>
        <p:spPr>
          <a:xfrm>
            <a:off x="3472105" y="4021345"/>
            <a:ext cx="1834227" cy="491658"/>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Yes, Employee is </a:t>
            </a:r>
            <a:r>
              <a:rPr lang="en-US" b="1" dirty="0">
                <a:solidFill>
                  <a:schemeClr val="tx1"/>
                </a:solidFill>
                <a:latin typeface="+mj-lt"/>
              </a:rPr>
              <a:t>on-site</a:t>
            </a:r>
          </a:p>
        </p:txBody>
      </p:sp>
      <p:sp>
        <p:nvSpPr>
          <p:cNvPr id="39" name="Rectangle 38">
            <a:extLst>
              <a:ext uri="{FF2B5EF4-FFF2-40B4-BE49-F238E27FC236}">
                <a16:creationId xmlns:a16="http://schemas.microsoft.com/office/drawing/2014/main" id="{0864D488-E6C4-4706-AA2F-AA2850BC9996}"/>
              </a:ext>
            </a:extLst>
          </p:cNvPr>
          <p:cNvSpPr/>
          <p:nvPr/>
        </p:nvSpPr>
        <p:spPr>
          <a:xfrm>
            <a:off x="2705166" y="5163019"/>
            <a:ext cx="689574" cy="4916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No</a:t>
            </a:r>
          </a:p>
        </p:txBody>
      </p:sp>
      <p:sp>
        <p:nvSpPr>
          <p:cNvPr id="40" name="Rectangle 39">
            <a:extLst>
              <a:ext uri="{FF2B5EF4-FFF2-40B4-BE49-F238E27FC236}">
                <a16:creationId xmlns:a16="http://schemas.microsoft.com/office/drawing/2014/main" id="{FFD6FDD2-0115-4189-A21A-718A678C97E6}"/>
              </a:ext>
            </a:extLst>
          </p:cNvPr>
          <p:cNvSpPr/>
          <p:nvPr/>
        </p:nvSpPr>
        <p:spPr>
          <a:xfrm>
            <a:off x="5314205" y="4751862"/>
            <a:ext cx="3621984" cy="2082913"/>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dirty="0">
                <a:latin typeface="+mj-lt"/>
              </a:rPr>
              <a:t>Ensure your own safety first.</a:t>
            </a:r>
          </a:p>
          <a:p>
            <a:pPr marL="285750" indent="-285750">
              <a:buFont typeface="Arial" panose="020B0604020202020204" pitchFamily="34" charset="0"/>
              <a:buChar char="•"/>
            </a:pPr>
            <a:r>
              <a:rPr lang="en-US" sz="1400" dirty="0">
                <a:latin typeface="+mj-lt"/>
              </a:rPr>
              <a:t>Stay with the person (if safe to do so)</a:t>
            </a:r>
          </a:p>
          <a:p>
            <a:pPr marL="285750" indent="-285750">
              <a:buFont typeface="Arial" panose="020B0604020202020204" pitchFamily="34" charset="0"/>
              <a:buChar char="•"/>
            </a:pPr>
            <a:r>
              <a:rPr lang="en-US" sz="1400" dirty="0">
                <a:latin typeface="+mj-lt"/>
              </a:rPr>
              <a:t>Call or have someone call security </a:t>
            </a:r>
          </a:p>
          <a:p>
            <a:pPr marL="285750" indent="-285750">
              <a:buFont typeface="Arial" panose="020B0604020202020204" pitchFamily="34" charset="0"/>
              <a:buChar char="•"/>
            </a:pPr>
            <a:r>
              <a:rPr lang="en-US" sz="1400" dirty="0">
                <a:latin typeface="+mj-lt"/>
              </a:rPr>
              <a:t>Call for external emergency help (police/EMS)</a:t>
            </a:r>
          </a:p>
          <a:p>
            <a:pPr marL="285750" indent="-285750">
              <a:buFont typeface="Arial" panose="020B0604020202020204" pitchFamily="34" charset="0"/>
              <a:buChar char="•"/>
            </a:pPr>
            <a:r>
              <a:rPr lang="en-US" sz="1400" dirty="0">
                <a:latin typeface="+mj-lt"/>
              </a:rPr>
              <a:t>Notify employee’s HRM once crisis is resolved (this is </a:t>
            </a:r>
            <a:r>
              <a:rPr lang="en-US" sz="1400" u="sng" dirty="0">
                <a:latin typeface="+mj-lt"/>
              </a:rPr>
              <a:t>not</a:t>
            </a:r>
            <a:r>
              <a:rPr lang="en-US" sz="1400" dirty="0">
                <a:latin typeface="+mj-lt"/>
              </a:rPr>
              <a:t> part of MHC role but should be done if there is an actual or credible threat)</a:t>
            </a:r>
          </a:p>
        </p:txBody>
      </p:sp>
      <p:cxnSp>
        <p:nvCxnSpPr>
          <p:cNvPr id="44" name="Straight Arrow Connector 43">
            <a:extLst>
              <a:ext uri="{FF2B5EF4-FFF2-40B4-BE49-F238E27FC236}">
                <a16:creationId xmlns:a16="http://schemas.microsoft.com/office/drawing/2014/main" id="{AFBE1BF2-5A71-4E4B-A6A0-A5C6D8FFE207}"/>
              </a:ext>
            </a:extLst>
          </p:cNvPr>
          <p:cNvCxnSpPr>
            <a:cxnSpLocks/>
          </p:cNvCxnSpPr>
          <p:nvPr/>
        </p:nvCxnSpPr>
        <p:spPr>
          <a:xfrm>
            <a:off x="1405459" y="2708788"/>
            <a:ext cx="0" cy="346346"/>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237E2628-ACAA-4F22-91A3-D82205ED28BD}"/>
              </a:ext>
            </a:extLst>
          </p:cNvPr>
          <p:cNvCxnSpPr>
            <a:cxnSpLocks/>
          </p:cNvCxnSpPr>
          <p:nvPr/>
        </p:nvCxnSpPr>
        <p:spPr>
          <a:xfrm>
            <a:off x="5011606" y="2033468"/>
            <a:ext cx="505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E6A5C6B9-6BD9-4373-BF75-1DF032E7F6EE}"/>
              </a:ext>
            </a:extLst>
          </p:cNvPr>
          <p:cNvCxnSpPr>
            <a:cxnSpLocks/>
          </p:cNvCxnSpPr>
          <p:nvPr/>
        </p:nvCxnSpPr>
        <p:spPr>
          <a:xfrm>
            <a:off x="1417170" y="3582057"/>
            <a:ext cx="0" cy="355105"/>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85971F2C-628E-4EC2-8BE1-7949C1B122D4}"/>
              </a:ext>
            </a:extLst>
          </p:cNvPr>
          <p:cNvCxnSpPr>
            <a:cxnSpLocks/>
          </p:cNvCxnSpPr>
          <p:nvPr/>
        </p:nvCxnSpPr>
        <p:spPr>
          <a:xfrm>
            <a:off x="2529174" y="4476164"/>
            <a:ext cx="365534" cy="582729"/>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363B5694-F7A2-43C9-80F2-D02A8D703486}"/>
              </a:ext>
            </a:extLst>
          </p:cNvPr>
          <p:cNvCxnSpPr>
            <a:cxnSpLocks/>
          </p:cNvCxnSpPr>
          <p:nvPr/>
        </p:nvCxnSpPr>
        <p:spPr>
          <a:xfrm>
            <a:off x="2525680" y="4267174"/>
            <a:ext cx="901831" cy="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nector: Elbow 65">
            <a:extLst>
              <a:ext uri="{FF2B5EF4-FFF2-40B4-BE49-F238E27FC236}">
                <a16:creationId xmlns:a16="http://schemas.microsoft.com/office/drawing/2014/main" id="{6F579B22-A579-488A-A8C3-BE1C259AD00C}"/>
              </a:ext>
            </a:extLst>
          </p:cNvPr>
          <p:cNvCxnSpPr>
            <a:cxnSpLocks/>
          </p:cNvCxnSpPr>
          <p:nvPr/>
        </p:nvCxnSpPr>
        <p:spPr>
          <a:xfrm>
            <a:off x="3824743" y="4751862"/>
            <a:ext cx="1342811" cy="1307024"/>
          </a:xfrm>
          <a:prstGeom prst="bentConnector3">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21AA53D-2F64-4D42-9B77-1164C06C946C}"/>
              </a:ext>
            </a:extLst>
          </p:cNvPr>
          <p:cNvCxnSpPr>
            <a:cxnSpLocks/>
          </p:cNvCxnSpPr>
          <p:nvPr/>
        </p:nvCxnSpPr>
        <p:spPr>
          <a:xfrm flipV="1">
            <a:off x="3816893" y="4579677"/>
            <a:ext cx="0" cy="172274"/>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5E9F9602-E929-4D48-A37E-2A19F4646291}"/>
              </a:ext>
            </a:extLst>
          </p:cNvPr>
          <p:cNvCxnSpPr>
            <a:cxnSpLocks/>
          </p:cNvCxnSpPr>
          <p:nvPr/>
        </p:nvCxnSpPr>
        <p:spPr>
          <a:xfrm flipH="1">
            <a:off x="2531359" y="5750351"/>
            <a:ext cx="414263" cy="308535"/>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C213E1E0-27CE-4B91-901B-66637D8AB498}"/>
              </a:ext>
            </a:extLst>
          </p:cNvPr>
          <p:cNvSpPr/>
          <p:nvPr/>
        </p:nvSpPr>
        <p:spPr>
          <a:xfrm>
            <a:off x="3479968" y="3221470"/>
            <a:ext cx="1834237" cy="491658"/>
          </a:xfrm>
          <a:prstGeom prst="rect">
            <a:avLst/>
          </a:prstGeom>
          <a:solidFill>
            <a:srgbClr val="D72F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Yes, Employee </a:t>
            </a:r>
            <a:r>
              <a:rPr lang="en-US" b="1" dirty="0">
                <a:solidFill>
                  <a:schemeClr val="tx1"/>
                </a:solidFill>
                <a:latin typeface="+mj-lt"/>
              </a:rPr>
              <a:t>remote</a:t>
            </a:r>
            <a:r>
              <a:rPr lang="en-US" b="1" dirty="0">
                <a:latin typeface="+mj-lt"/>
              </a:rPr>
              <a:t> </a:t>
            </a:r>
          </a:p>
        </p:txBody>
      </p:sp>
      <p:cxnSp>
        <p:nvCxnSpPr>
          <p:cNvPr id="58" name="Straight Arrow Connector 57">
            <a:extLst>
              <a:ext uri="{FF2B5EF4-FFF2-40B4-BE49-F238E27FC236}">
                <a16:creationId xmlns:a16="http://schemas.microsoft.com/office/drawing/2014/main" id="{66A63633-D6C8-40AA-86BA-83042636AED0}"/>
              </a:ext>
            </a:extLst>
          </p:cNvPr>
          <p:cNvCxnSpPr>
            <a:cxnSpLocks/>
          </p:cNvCxnSpPr>
          <p:nvPr/>
        </p:nvCxnSpPr>
        <p:spPr>
          <a:xfrm flipV="1">
            <a:off x="2542527" y="3662068"/>
            <a:ext cx="884984" cy="344990"/>
          </a:xfrm>
          <a:prstGeom prst="straightConnector1">
            <a:avLst/>
          </a:prstGeom>
          <a:ln>
            <a:solidFill>
              <a:srgbClr val="D72FA3"/>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6EF02BA3-A507-42BA-9686-F4159BAC6C03}"/>
              </a:ext>
            </a:extLst>
          </p:cNvPr>
          <p:cNvCxnSpPr>
            <a:cxnSpLocks/>
            <a:stCxn id="56" idx="3"/>
          </p:cNvCxnSpPr>
          <p:nvPr/>
        </p:nvCxnSpPr>
        <p:spPr>
          <a:xfrm>
            <a:off x="5314205" y="3467299"/>
            <a:ext cx="1610006" cy="916"/>
          </a:xfrm>
          <a:prstGeom prst="straightConnector1">
            <a:avLst/>
          </a:prstGeom>
          <a:ln>
            <a:solidFill>
              <a:srgbClr val="D72FA3"/>
            </a:solidFill>
            <a:tailEnd type="triangle"/>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5AFBD6AE-4641-4B53-AACB-517D51139922}"/>
              </a:ext>
            </a:extLst>
          </p:cNvPr>
          <p:cNvSpPr/>
          <p:nvPr/>
        </p:nvSpPr>
        <p:spPr>
          <a:xfrm>
            <a:off x="7027060" y="2708788"/>
            <a:ext cx="4381515" cy="1966907"/>
          </a:xfrm>
          <a:prstGeom prst="rect">
            <a:avLst/>
          </a:prstGeom>
          <a:solidFill>
            <a:srgbClr val="D72F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dirty="0">
                <a:latin typeface="+mj-lt"/>
              </a:rPr>
              <a:t>Try to stay connected with the employee  via Teams or phone</a:t>
            </a:r>
          </a:p>
          <a:p>
            <a:pPr marL="285750" indent="-285750">
              <a:buFont typeface="Arial" panose="020B0604020202020204" pitchFamily="34" charset="0"/>
              <a:buChar char="•"/>
            </a:pPr>
            <a:r>
              <a:rPr lang="en-US" sz="1400" dirty="0">
                <a:latin typeface="+mj-lt"/>
              </a:rPr>
              <a:t>Gather information about employee’s location and situation</a:t>
            </a:r>
          </a:p>
          <a:p>
            <a:pPr marL="285750" indent="-285750">
              <a:buFont typeface="Arial" panose="020B0604020202020204" pitchFamily="34" charset="0"/>
              <a:buChar char="•"/>
            </a:pPr>
            <a:r>
              <a:rPr lang="en-US" sz="1400" dirty="0">
                <a:latin typeface="+mj-lt"/>
              </a:rPr>
              <a:t>Use de-escalation techniques</a:t>
            </a:r>
          </a:p>
          <a:p>
            <a:pPr marL="285750" indent="-285750">
              <a:buFont typeface="Arial" panose="020B0604020202020204" pitchFamily="34" charset="0"/>
              <a:buChar char="•"/>
            </a:pPr>
            <a:r>
              <a:rPr lang="en-US" sz="1400" dirty="0">
                <a:latin typeface="+mj-lt"/>
              </a:rPr>
              <a:t>Call for external emergency help (police/EMS)</a:t>
            </a:r>
          </a:p>
          <a:p>
            <a:pPr marL="285750" indent="-285750">
              <a:buFont typeface="Arial" panose="020B0604020202020204" pitchFamily="34" charset="0"/>
              <a:buChar char="•"/>
            </a:pPr>
            <a:r>
              <a:rPr lang="en-US" sz="1400" dirty="0">
                <a:latin typeface="+mj-lt"/>
              </a:rPr>
              <a:t>Notify HRM once crisis is resolved (this is </a:t>
            </a:r>
            <a:r>
              <a:rPr lang="en-US" sz="1400" u="sng" dirty="0">
                <a:latin typeface="+mj-lt"/>
              </a:rPr>
              <a:t>not</a:t>
            </a:r>
            <a:r>
              <a:rPr lang="en-US" sz="1400" dirty="0">
                <a:latin typeface="+mj-lt"/>
              </a:rPr>
              <a:t> part of MHC role but should be done if there is an actual or credible threat)</a:t>
            </a:r>
          </a:p>
        </p:txBody>
      </p:sp>
      <p:cxnSp>
        <p:nvCxnSpPr>
          <p:cNvPr id="41" name="Straight Arrow Connector 40">
            <a:extLst>
              <a:ext uri="{FF2B5EF4-FFF2-40B4-BE49-F238E27FC236}">
                <a16:creationId xmlns:a16="http://schemas.microsoft.com/office/drawing/2014/main" id="{2A783BF3-CCDC-4E1E-A250-5606356581E2}"/>
              </a:ext>
            </a:extLst>
          </p:cNvPr>
          <p:cNvCxnSpPr>
            <a:cxnSpLocks/>
          </p:cNvCxnSpPr>
          <p:nvPr/>
        </p:nvCxnSpPr>
        <p:spPr>
          <a:xfrm>
            <a:off x="8774539" y="2134634"/>
            <a:ext cx="886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F55C103E-4CD8-47B5-8F59-7034C846D2E8}"/>
              </a:ext>
            </a:extLst>
          </p:cNvPr>
          <p:cNvSpPr/>
          <p:nvPr/>
        </p:nvSpPr>
        <p:spPr>
          <a:xfrm>
            <a:off x="9726084" y="1621771"/>
            <a:ext cx="2351024" cy="9842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mj-lt"/>
              </a:rPr>
              <a:t>Refer to MH resources, EAP and check in with employee as needed.</a:t>
            </a:r>
          </a:p>
        </p:txBody>
      </p:sp>
    </p:spTree>
    <p:extLst>
      <p:ext uri="{BB962C8B-B14F-4D97-AF65-F5344CB8AC3E}">
        <p14:creationId xmlns:p14="http://schemas.microsoft.com/office/powerpoint/2010/main" val="962173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872" y="4787"/>
            <a:ext cx="12192873" cy="1318161"/>
            <a:chOff x="-872" y="4787"/>
            <a:chExt cx="12192873" cy="1318161"/>
          </a:xfrm>
        </p:grpSpPr>
        <p:grpSp>
          <p:nvGrpSpPr>
            <p:cNvPr id="21" name="Group 20"/>
            <p:cNvGrpSpPr/>
            <p:nvPr/>
          </p:nvGrpSpPr>
          <p:grpSpPr>
            <a:xfrm>
              <a:off x="-872" y="4787"/>
              <a:ext cx="12192873" cy="1318161"/>
              <a:chOff x="11877" y="79216"/>
              <a:chExt cx="12180123" cy="1318161"/>
            </a:xfrm>
          </p:grpSpPr>
          <p:sp>
            <p:nvSpPr>
              <p:cNvPr id="20" name="Rectangle 19"/>
              <p:cNvSpPr/>
              <p:nvPr/>
            </p:nvSpPr>
            <p:spPr>
              <a:xfrm>
                <a:off x="10695709" y="79216"/>
                <a:ext cx="1496291" cy="1191444"/>
              </a:xfrm>
              <a:prstGeom prst="rect">
                <a:avLst/>
              </a:prstGeom>
              <a:solidFill>
                <a:srgbClr val="F374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80533"/>
              <a:stretch/>
            </p:blipFill>
            <p:spPr>
              <a:xfrm>
                <a:off x="1263650" y="79216"/>
                <a:ext cx="10058400" cy="1318161"/>
              </a:xfrm>
              <a:prstGeom prst="rect">
                <a:avLst/>
              </a:prstGeom>
            </p:spPr>
          </p:pic>
          <p:sp>
            <p:nvSpPr>
              <p:cNvPr id="19" name="Rectangle 18"/>
              <p:cNvSpPr/>
              <p:nvPr/>
            </p:nvSpPr>
            <p:spPr>
              <a:xfrm>
                <a:off x="11877" y="79216"/>
                <a:ext cx="1496291" cy="1191444"/>
              </a:xfrm>
              <a:prstGeom prst="rect">
                <a:avLst/>
              </a:prstGeom>
              <a:solidFill>
                <a:srgbClr val="A321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3" name="Rectangle 22"/>
            <p:cNvSpPr/>
            <p:nvPr/>
          </p:nvSpPr>
          <p:spPr>
            <a:xfrm>
              <a:off x="-872" y="1174954"/>
              <a:ext cx="7651231" cy="5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8845272" y="1186830"/>
              <a:ext cx="334672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Rectangle 26"/>
          <p:cNvSpPr/>
          <p:nvPr/>
        </p:nvSpPr>
        <p:spPr>
          <a:xfrm>
            <a:off x="10441769" y="277731"/>
            <a:ext cx="725976" cy="796413"/>
          </a:xfrm>
          <a:prstGeom prst="rect">
            <a:avLst/>
          </a:prstGeom>
          <a:gradFill flip="none" rotWithShape="1">
            <a:gsLst>
              <a:gs pos="0">
                <a:srgbClr val="EC6D15"/>
              </a:gs>
              <a:gs pos="100000">
                <a:srgbClr val="F2731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91173" t="4770" r="3253" b="84750"/>
          <a:stretch/>
        </p:blipFill>
        <p:spPr>
          <a:xfrm>
            <a:off x="11477625" y="304800"/>
            <a:ext cx="564356" cy="709614"/>
          </a:xfrm>
          <a:prstGeom prst="rect">
            <a:avLst/>
          </a:prstGeom>
        </p:spPr>
      </p:pic>
      <p:sp>
        <p:nvSpPr>
          <p:cNvPr id="2" name="TextBox 1"/>
          <p:cNvSpPr txBox="1"/>
          <p:nvPr/>
        </p:nvSpPr>
        <p:spPr>
          <a:xfrm>
            <a:off x="236181" y="201793"/>
            <a:ext cx="5939717" cy="461665"/>
          </a:xfrm>
          <a:prstGeom prst="rect">
            <a:avLst/>
          </a:prstGeom>
          <a:noFill/>
        </p:spPr>
        <p:txBody>
          <a:bodyPr wrap="square" rtlCol="0" anchor="t">
            <a:spAutoFit/>
          </a:bodyPr>
          <a:lstStyle/>
          <a:p>
            <a:r>
              <a:rPr lang="en-US" sz="2400" b="1" dirty="0">
                <a:solidFill>
                  <a:schemeClr val="bg1"/>
                </a:solidFill>
                <a:latin typeface="+mj-lt"/>
                <a:cs typeface="Calibri Light"/>
              </a:rPr>
              <a:t>Compassion Fatigue</a:t>
            </a:r>
          </a:p>
        </p:txBody>
      </p:sp>
      <p:sp>
        <p:nvSpPr>
          <p:cNvPr id="15" name="TextBox 14">
            <a:extLst>
              <a:ext uri="{FF2B5EF4-FFF2-40B4-BE49-F238E27FC236}">
                <a16:creationId xmlns:a16="http://schemas.microsoft.com/office/drawing/2014/main" id="{0CEAC8AB-905F-4F4D-A9AF-346CAFB58EC1}"/>
              </a:ext>
            </a:extLst>
          </p:cNvPr>
          <p:cNvSpPr txBox="1"/>
          <p:nvPr/>
        </p:nvSpPr>
        <p:spPr>
          <a:xfrm>
            <a:off x="-313622" y="1393237"/>
            <a:ext cx="6409621" cy="369332"/>
          </a:xfrm>
          <a:prstGeom prst="rect">
            <a:avLst/>
          </a:prstGeom>
          <a:noFill/>
        </p:spPr>
        <p:txBody>
          <a:bodyPr wrap="square" rtlCol="0">
            <a:spAutoFit/>
          </a:bodyPr>
          <a:lstStyle/>
          <a:p>
            <a:pPr algn="ctr"/>
            <a:r>
              <a:rPr lang="en-US" b="1" u="sng" dirty="0">
                <a:latin typeface="+mj-lt"/>
              </a:rPr>
              <a:t>Put your own “oxygen mask” on before assisting others</a:t>
            </a:r>
            <a:endParaRPr lang="en-US" dirty="0">
              <a:latin typeface="+mj-lt"/>
            </a:endParaRPr>
          </a:p>
        </p:txBody>
      </p:sp>
      <p:sp>
        <p:nvSpPr>
          <p:cNvPr id="3" name="TextBox 2">
            <a:extLst>
              <a:ext uri="{FF2B5EF4-FFF2-40B4-BE49-F238E27FC236}">
                <a16:creationId xmlns:a16="http://schemas.microsoft.com/office/drawing/2014/main" id="{1D9AD18D-C661-46C4-84E8-66B10789891C}"/>
              </a:ext>
            </a:extLst>
          </p:cNvPr>
          <p:cNvSpPr txBox="1"/>
          <p:nvPr/>
        </p:nvSpPr>
        <p:spPr>
          <a:xfrm>
            <a:off x="326224" y="2059843"/>
            <a:ext cx="8173964" cy="646331"/>
          </a:xfrm>
          <a:prstGeom prst="rect">
            <a:avLst/>
          </a:prstGeom>
          <a:noFill/>
        </p:spPr>
        <p:txBody>
          <a:bodyPr wrap="square" rtlCol="0">
            <a:spAutoFit/>
          </a:bodyPr>
          <a:lstStyle/>
          <a:p>
            <a:r>
              <a:rPr lang="en-US" dirty="0">
                <a:latin typeface="+mj-lt"/>
              </a:rPr>
              <a:t> Compassion is feeling emotions for another person, accompanied by a desire to alleviate any suffering. Fatigue is caused by weakened mental and physical exertion. </a:t>
            </a:r>
          </a:p>
        </p:txBody>
      </p:sp>
      <p:pic>
        <p:nvPicPr>
          <p:cNvPr id="26" name="Picture 2" descr="Image result for put your oxygen mask on first">
            <a:extLst>
              <a:ext uri="{FF2B5EF4-FFF2-40B4-BE49-F238E27FC236}">
                <a16:creationId xmlns:a16="http://schemas.microsoft.com/office/drawing/2014/main" id="{0F80A972-9EE5-4C1D-93C2-F9FC54D79D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3514" y="1454554"/>
            <a:ext cx="2349558" cy="195796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Image result for put your oxygen mask on first">
            <a:extLst>
              <a:ext uri="{FF2B5EF4-FFF2-40B4-BE49-F238E27FC236}">
                <a16:creationId xmlns:a16="http://schemas.microsoft.com/office/drawing/2014/main" id="{AA902CE2-55A4-4FD6-AD44-087CFDD072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625" y="3443069"/>
            <a:ext cx="2436179" cy="223997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7AE2B1C-9499-40B3-A38F-B350766BFEA7}"/>
              </a:ext>
            </a:extLst>
          </p:cNvPr>
          <p:cNvSpPr txBox="1"/>
          <p:nvPr/>
        </p:nvSpPr>
        <p:spPr>
          <a:xfrm>
            <a:off x="4105469" y="3797559"/>
            <a:ext cx="7936512" cy="3970318"/>
          </a:xfrm>
          <a:prstGeom prst="rect">
            <a:avLst/>
          </a:prstGeom>
          <a:noFill/>
        </p:spPr>
        <p:txBody>
          <a:bodyPr wrap="square" rtlCol="0">
            <a:spAutoFit/>
          </a:bodyPr>
          <a:lstStyle/>
          <a:p>
            <a:r>
              <a:rPr lang="en-US" b="1" dirty="0">
                <a:latin typeface="+mj-lt"/>
              </a:rPr>
              <a:t>Resist absorbing the emotional suffering of others (compassion fatigue) by:</a:t>
            </a:r>
          </a:p>
          <a:p>
            <a:pPr marL="285750" indent="-285750">
              <a:buFont typeface="Arial" panose="020B0604020202020204" pitchFamily="34" charset="0"/>
              <a:buChar char="•"/>
            </a:pPr>
            <a:r>
              <a:rPr lang="en-US" dirty="0">
                <a:latin typeface="+mj-lt"/>
              </a:rPr>
              <a:t>Setting and adhering to personal boundaries you establish for yourself!</a:t>
            </a:r>
          </a:p>
          <a:p>
            <a:pPr marL="285750" indent="-285750">
              <a:buFont typeface="Arial" panose="020B0604020202020204" pitchFamily="34" charset="0"/>
              <a:buChar char="•"/>
            </a:pPr>
            <a:r>
              <a:rPr lang="en-US" dirty="0">
                <a:latin typeface="+mj-lt"/>
              </a:rPr>
              <a:t>Practicing </a:t>
            </a:r>
            <a:r>
              <a:rPr lang="en-US" dirty="0">
                <a:latin typeface="+mj-lt"/>
                <a:hlinkClick r:id="rId5"/>
              </a:rPr>
              <a:t>self-care</a:t>
            </a:r>
            <a:endParaRPr lang="en-US" dirty="0">
              <a:latin typeface="+mj-lt"/>
            </a:endParaRPr>
          </a:p>
          <a:p>
            <a:pPr marL="285750" indent="-285750">
              <a:buFont typeface="Arial" panose="020B0604020202020204" pitchFamily="34" charset="0"/>
              <a:buChar char="•"/>
            </a:pPr>
            <a:r>
              <a:rPr lang="en-US" dirty="0">
                <a:latin typeface="+mj-lt"/>
              </a:rPr>
              <a:t>Engaging in mindfulness and resilience practice (available in Philips University)</a:t>
            </a:r>
          </a:p>
          <a:p>
            <a:pPr marL="285750" indent="-285750">
              <a:buFont typeface="Arial" panose="020B0604020202020204" pitchFamily="34" charset="0"/>
              <a:buChar char="•"/>
            </a:pPr>
            <a:r>
              <a:rPr lang="en-US" dirty="0">
                <a:latin typeface="+mj-lt"/>
              </a:rPr>
              <a:t>Participating in physical activities when possible</a:t>
            </a:r>
          </a:p>
          <a:p>
            <a:pPr marL="285750" indent="-285750">
              <a:buFont typeface="Arial" panose="020B0604020202020204" pitchFamily="34" charset="0"/>
              <a:buChar char="•"/>
            </a:pPr>
            <a:r>
              <a:rPr lang="en-US" dirty="0">
                <a:latin typeface="+mj-lt"/>
              </a:rPr>
              <a:t>Maintaining connection with friends and engaging in fun, social activities</a:t>
            </a:r>
          </a:p>
          <a:p>
            <a:pPr marL="285750" indent="-285750">
              <a:buFont typeface="Arial" panose="020B0604020202020204" pitchFamily="34" charset="0"/>
              <a:buChar char="•"/>
            </a:pPr>
            <a:r>
              <a:rPr lang="en-US" dirty="0">
                <a:latin typeface="+mj-lt"/>
              </a:rPr>
              <a:t>Getting quality sleep</a:t>
            </a:r>
          </a:p>
          <a:p>
            <a:endParaRPr lang="en-US" dirty="0">
              <a:latin typeface="+mj-lt"/>
            </a:endParaRPr>
          </a:p>
          <a:p>
            <a:pPr algn="ctr"/>
            <a:r>
              <a:rPr lang="en-US" dirty="0">
                <a:latin typeface="+mj-lt"/>
              </a:rPr>
              <a:t>Understand and recognize that this can be a normal response when caring for others. </a:t>
            </a:r>
          </a:p>
          <a:p>
            <a:endParaRPr lang="en-US" dirty="0">
              <a:latin typeface="+mj-lt"/>
            </a:endParaRPr>
          </a:p>
          <a:p>
            <a:endParaRPr lang="en-US" dirty="0">
              <a:latin typeface="+mj-lt"/>
            </a:endParaRPr>
          </a:p>
          <a:p>
            <a:endParaRPr lang="en-US" dirty="0">
              <a:latin typeface="+mj-lt"/>
            </a:endParaRPr>
          </a:p>
          <a:p>
            <a:endParaRPr lang="en-US" dirty="0">
              <a:latin typeface="+mj-lt"/>
            </a:endParaRPr>
          </a:p>
        </p:txBody>
      </p:sp>
    </p:spTree>
    <p:extLst>
      <p:ext uri="{BB962C8B-B14F-4D97-AF65-F5344CB8AC3E}">
        <p14:creationId xmlns:p14="http://schemas.microsoft.com/office/powerpoint/2010/main" val="564761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872" y="4787"/>
            <a:ext cx="12192873" cy="1318161"/>
            <a:chOff x="-872" y="4787"/>
            <a:chExt cx="12192873" cy="1318161"/>
          </a:xfrm>
        </p:grpSpPr>
        <p:grpSp>
          <p:nvGrpSpPr>
            <p:cNvPr id="21" name="Group 20"/>
            <p:cNvGrpSpPr/>
            <p:nvPr/>
          </p:nvGrpSpPr>
          <p:grpSpPr>
            <a:xfrm>
              <a:off x="-872" y="4787"/>
              <a:ext cx="12192873" cy="1318161"/>
              <a:chOff x="11877" y="79216"/>
              <a:chExt cx="12180123" cy="1318161"/>
            </a:xfrm>
          </p:grpSpPr>
          <p:sp>
            <p:nvSpPr>
              <p:cNvPr id="20" name="Rectangle 19"/>
              <p:cNvSpPr/>
              <p:nvPr/>
            </p:nvSpPr>
            <p:spPr>
              <a:xfrm>
                <a:off x="10695709" y="79216"/>
                <a:ext cx="1496291" cy="1191444"/>
              </a:xfrm>
              <a:prstGeom prst="rect">
                <a:avLst/>
              </a:prstGeom>
              <a:solidFill>
                <a:srgbClr val="F374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b="80533"/>
              <a:stretch/>
            </p:blipFill>
            <p:spPr>
              <a:xfrm>
                <a:off x="1263650" y="79216"/>
                <a:ext cx="10058400" cy="1318161"/>
              </a:xfrm>
              <a:prstGeom prst="rect">
                <a:avLst/>
              </a:prstGeom>
            </p:spPr>
          </p:pic>
          <p:sp>
            <p:nvSpPr>
              <p:cNvPr id="19" name="Rectangle 18"/>
              <p:cNvSpPr/>
              <p:nvPr/>
            </p:nvSpPr>
            <p:spPr>
              <a:xfrm>
                <a:off x="11877" y="79216"/>
                <a:ext cx="1496291" cy="1191444"/>
              </a:xfrm>
              <a:prstGeom prst="rect">
                <a:avLst/>
              </a:prstGeom>
              <a:solidFill>
                <a:srgbClr val="A321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3" name="Rectangle 22"/>
            <p:cNvSpPr/>
            <p:nvPr/>
          </p:nvSpPr>
          <p:spPr>
            <a:xfrm>
              <a:off x="-872" y="1174954"/>
              <a:ext cx="7651231" cy="5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8845272" y="1186830"/>
              <a:ext cx="334672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Rectangle 26"/>
          <p:cNvSpPr/>
          <p:nvPr/>
        </p:nvSpPr>
        <p:spPr>
          <a:xfrm>
            <a:off x="10441769" y="277731"/>
            <a:ext cx="725976" cy="796413"/>
          </a:xfrm>
          <a:prstGeom prst="rect">
            <a:avLst/>
          </a:prstGeom>
          <a:gradFill flip="none" rotWithShape="1">
            <a:gsLst>
              <a:gs pos="0">
                <a:srgbClr val="EC6D15"/>
              </a:gs>
              <a:gs pos="100000">
                <a:srgbClr val="F2731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l="91173" t="4770" r="3253" b="84750"/>
          <a:stretch/>
        </p:blipFill>
        <p:spPr>
          <a:xfrm>
            <a:off x="11477625" y="304800"/>
            <a:ext cx="564356" cy="709614"/>
          </a:xfrm>
          <a:prstGeom prst="rect">
            <a:avLst/>
          </a:prstGeom>
        </p:spPr>
      </p:pic>
      <p:sp>
        <p:nvSpPr>
          <p:cNvPr id="2" name="TextBox 1"/>
          <p:cNvSpPr txBox="1"/>
          <p:nvPr/>
        </p:nvSpPr>
        <p:spPr>
          <a:xfrm>
            <a:off x="236181" y="201793"/>
            <a:ext cx="5939717" cy="461665"/>
          </a:xfrm>
          <a:prstGeom prst="rect">
            <a:avLst/>
          </a:prstGeom>
          <a:noFill/>
        </p:spPr>
        <p:txBody>
          <a:bodyPr wrap="square" rtlCol="0" anchor="t">
            <a:spAutoFit/>
          </a:bodyPr>
          <a:lstStyle/>
          <a:p>
            <a:r>
              <a:rPr lang="en-US" sz="2400" b="1" dirty="0">
                <a:solidFill>
                  <a:schemeClr val="bg1"/>
                </a:solidFill>
                <a:latin typeface="+mj-lt"/>
                <a:cs typeface="Calibri Light"/>
              </a:rPr>
              <a:t>Setting Boundaries</a:t>
            </a:r>
          </a:p>
        </p:txBody>
      </p:sp>
      <p:sp>
        <p:nvSpPr>
          <p:cNvPr id="15" name="TextBox 14">
            <a:extLst>
              <a:ext uri="{FF2B5EF4-FFF2-40B4-BE49-F238E27FC236}">
                <a16:creationId xmlns:a16="http://schemas.microsoft.com/office/drawing/2014/main" id="{0CEAC8AB-905F-4F4D-A9AF-346CAFB58EC1}"/>
              </a:ext>
            </a:extLst>
          </p:cNvPr>
          <p:cNvSpPr txBox="1"/>
          <p:nvPr/>
        </p:nvSpPr>
        <p:spPr>
          <a:xfrm>
            <a:off x="-1482546" y="1357336"/>
            <a:ext cx="6409621" cy="369332"/>
          </a:xfrm>
          <a:prstGeom prst="rect">
            <a:avLst/>
          </a:prstGeom>
          <a:noFill/>
        </p:spPr>
        <p:txBody>
          <a:bodyPr wrap="square" rtlCol="0">
            <a:spAutoFit/>
          </a:bodyPr>
          <a:lstStyle/>
          <a:p>
            <a:pPr algn="ctr"/>
            <a:r>
              <a:rPr lang="en-US" b="1" u="sng" dirty="0">
                <a:latin typeface="+mj-lt"/>
              </a:rPr>
              <a:t>Set your own boundaries first!</a:t>
            </a:r>
            <a:endParaRPr lang="en-US" dirty="0">
              <a:latin typeface="+mj-lt"/>
            </a:endParaRPr>
          </a:p>
        </p:txBody>
      </p:sp>
      <p:sp>
        <p:nvSpPr>
          <p:cNvPr id="4" name="TextBox 3">
            <a:extLst>
              <a:ext uri="{FF2B5EF4-FFF2-40B4-BE49-F238E27FC236}">
                <a16:creationId xmlns:a16="http://schemas.microsoft.com/office/drawing/2014/main" id="{C7AE2B1C-9499-40B3-A38F-B350766BFEA7}"/>
              </a:ext>
            </a:extLst>
          </p:cNvPr>
          <p:cNvSpPr txBox="1"/>
          <p:nvPr/>
        </p:nvSpPr>
        <p:spPr>
          <a:xfrm>
            <a:off x="236181" y="1970289"/>
            <a:ext cx="6918763" cy="4247317"/>
          </a:xfrm>
          <a:prstGeom prst="rect">
            <a:avLst/>
          </a:prstGeom>
          <a:noFill/>
        </p:spPr>
        <p:txBody>
          <a:bodyPr wrap="square" rtlCol="0">
            <a:spAutoFit/>
          </a:bodyPr>
          <a:lstStyle/>
          <a:p>
            <a:r>
              <a:rPr lang="en-US" dirty="0">
                <a:latin typeface="+mj-lt"/>
              </a:rPr>
              <a:t>Setting your own personal boundaries is essential for you to be successful in this role.</a:t>
            </a:r>
          </a:p>
          <a:p>
            <a:endParaRPr lang="en-US" dirty="0">
              <a:latin typeface="+mj-lt"/>
            </a:endParaRPr>
          </a:p>
          <a:p>
            <a:r>
              <a:rPr lang="en-US" dirty="0">
                <a:latin typeface="+mj-lt"/>
              </a:rPr>
              <a:t>Examples of personal boundaries </a:t>
            </a:r>
          </a:p>
          <a:p>
            <a:endParaRPr lang="en-US" dirty="0">
              <a:latin typeface="+mj-lt"/>
            </a:endParaRPr>
          </a:p>
          <a:p>
            <a:endParaRPr lang="en-US" dirty="0">
              <a:latin typeface="+mj-lt"/>
            </a:endParaRPr>
          </a:p>
          <a:p>
            <a:endParaRPr lang="en-US" dirty="0">
              <a:latin typeface="+mj-lt"/>
            </a:endParaRPr>
          </a:p>
          <a:p>
            <a:endParaRPr lang="en-US" dirty="0">
              <a:latin typeface="+mj-lt"/>
            </a:endParaRPr>
          </a:p>
          <a:p>
            <a:r>
              <a:rPr lang="en-US" dirty="0">
                <a:latin typeface="+mj-lt"/>
              </a:rPr>
              <a:t>You may find many of these useful and can edit the particular boundaries to fit your own personal needs. </a:t>
            </a:r>
          </a:p>
          <a:p>
            <a:endParaRPr lang="en-US" dirty="0">
              <a:latin typeface="+mj-lt"/>
            </a:endParaRPr>
          </a:p>
          <a:p>
            <a:r>
              <a:rPr lang="en-US" dirty="0">
                <a:latin typeface="+mj-lt"/>
              </a:rPr>
              <a:t>It is important to always remember your own personal boundaries, which may be different from those of others, in order to protect yourself and be successful as a champion. </a:t>
            </a:r>
          </a:p>
          <a:p>
            <a:endParaRPr lang="en-US" dirty="0">
              <a:latin typeface="+mj-lt"/>
            </a:endParaRPr>
          </a:p>
        </p:txBody>
      </p:sp>
      <p:pic>
        <p:nvPicPr>
          <p:cNvPr id="8" name="Picture 7">
            <a:extLst>
              <a:ext uri="{FF2B5EF4-FFF2-40B4-BE49-F238E27FC236}">
                <a16:creationId xmlns:a16="http://schemas.microsoft.com/office/drawing/2014/main" id="{40E2D12E-6BCE-4074-9D1B-7A317D3874FD}"/>
              </a:ext>
            </a:extLst>
          </p:cNvPr>
          <p:cNvPicPr>
            <a:picLocks noChangeAspect="1"/>
          </p:cNvPicPr>
          <p:nvPr/>
        </p:nvPicPr>
        <p:blipFill>
          <a:blip r:embed="rId3"/>
          <a:stretch>
            <a:fillRect/>
          </a:stretch>
        </p:blipFill>
        <p:spPr>
          <a:xfrm>
            <a:off x="8063590" y="1246560"/>
            <a:ext cx="3257550" cy="5743575"/>
          </a:xfrm>
          <a:prstGeom prst="rect">
            <a:avLst/>
          </a:prstGeom>
        </p:spPr>
      </p:pic>
      <p:cxnSp>
        <p:nvCxnSpPr>
          <p:cNvPr id="11" name="Straight Arrow Connector 10">
            <a:extLst>
              <a:ext uri="{FF2B5EF4-FFF2-40B4-BE49-F238E27FC236}">
                <a16:creationId xmlns:a16="http://schemas.microsoft.com/office/drawing/2014/main" id="{81C044D1-D276-4BBF-B564-7499EAD69C31}"/>
              </a:ext>
            </a:extLst>
          </p:cNvPr>
          <p:cNvCxnSpPr>
            <a:cxnSpLocks/>
          </p:cNvCxnSpPr>
          <p:nvPr/>
        </p:nvCxnSpPr>
        <p:spPr>
          <a:xfrm flipV="1">
            <a:off x="1348033" y="3591612"/>
            <a:ext cx="6202837" cy="1"/>
          </a:xfrm>
          <a:prstGeom prst="straightConnector1">
            <a:avLst/>
          </a:prstGeom>
          <a:ln w="38100">
            <a:solidFill>
              <a:srgbClr val="D72FA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2961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88537" t="19541" r="1837" b="70450"/>
          <a:stretch/>
        </p:blipFill>
        <p:spPr>
          <a:xfrm>
            <a:off x="11347959" y="1174955"/>
            <a:ext cx="968188" cy="677732"/>
          </a:xfrm>
          <a:prstGeom prst="rect">
            <a:avLst/>
          </a:prstGeom>
        </p:spPr>
      </p:pic>
      <p:cxnSp>
        <p:nvCxnSpPr>
          <p:cNvPr id="8" name="Straight Connector 7"/>
          <p:cNvCxnSpPr>
            <a:cxnSpLocks/>
          </p:cNvCxnSpPr>
          <p:nvPr/>
        </p:nvCxnSpPr>
        <p:spPr>
          <a:xfrm flipH="1" flipV="1">
            <a:off x="5850978" y="1293886"/>
            <a:ext cx="6175" cy="5373903"/>
          </a:xfrm>
          <a:prstGeom prst="line">
            <a:avLst/>
          </a:prstGeom>
          <a:ln w="12700"/>
          <a:effectLst>
            <a:outerShdw blurRad="50800" dist="12700" dir="5400000" algn="t"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grpSp>
        <p:nvGrpSpPr>
          <p:cNvPr id="25" name="Group 24"/>
          <p:cNvGrpSpPr/>
          <p:nvPr/>
        </p:nvGrpSpPr>
        <p:grpSpPr>
          <a:xfrm>
            <a:off x="-873" y="16857"/>
            <a:ext cx="12192873" cy="1318161"/>
            <a:chOff x="-872" y="4787"/>
            <a:chExt cx="12192873" cy="1318161"/>
          </a:xfrm>
        </p:grpSpPr>
        <p:grpSp>
          <p:nvGrpSpPr>
            <p:cNvPr id="21" name="Group 20"/>
            <p:cNvGrpSpPr/>
            <p:nvPr/>
          </p:nvGrpSpPr>
          <p:grpSpPr>
            <a:xfrm>
              <a:off x="-872" y="4787"/>
              <a:ext cx="12192873" cy="1318161"/>
              <a:chOff x="11877" y="79216"/>
              <a:chExt cx="12180123" cy="1318161"/>
            </a:xfrm>
          </p:grpSpPr>
          <p:sp>
            <p:nvSpPr>
              <p:cNvPr id="20" name="Rectangle 19"/>
              <p:cNvSpPr/>
              <p:nvPr/>
            </p:nvSpPr>
            <p:spPr>
              <a:xfrm>
                <a:off x="10695709" y="79216"/>
                <a:ext cx="1496291" cy="1191444"/>
              </a:xfrm>
              <a:prstGeom prst="rect">
                <a:avLst/>
              </a:prstGeom>
              <a:solidFill>
                <a:srgbClr val="F3741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b="80533"/>
              <a:stretch/>
            </p:blipFill>
            <p:spPr>
              <a:xfrm>
                <a:off x="1263650" y="79216"/>
                <a:ext cx="10058400" cy="1318161"/>
              </a:xfrm>
              <a:prstGeom prst="rect">
                <a:avLst/>
              </a:prstGeom>
            </p:spPr>
          </p:pic>
          <p:sp>
            <p:nvSpPr>
              <p:cNvPr id="19" name="Rectangle 18"/>
              <p:cNvSpPr/>
              <p:nvPr/>
            </p:nvSpPr>
            <p:spPr>
              <a:xfrm>
                <a:off x="11877" y="79216"/>
                <a:ext cx="1496291" cy="1191444"/>
              </a:xfrm>
              <a:prstGeom prst="rect">
                <a:avLst/>
              </a:prstGeom>
              <a:solidFill>
                <a:srgbClr val="A3211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23" name="Rectangle 22"/>
            <p:cNvSpPr/>
            <p:nvPr/>
          </p:nvSpPr>
          <p:spPr>
            <a:xfrm>
              <a:off x="-872" y="1174954"/>
              <a:ext cx="7651231" cy="57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8845272" y="1186830"/>
              <a:ext cx="3346728"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Rectangle 26"/>
          <p:cNvSpPr/>
          <p:nvPr/>
        </p:nvSpPr>
        <p:spPr>
          <a:xfrm>
            <a:off x="10441769" y="277732"/>
            <a:ext cx="725976" cy="796413"/>
          </a:xfrm>
          <a:prstGeom prst="rect">
            <a:avLst/>
          </a:prstGeom>
          <a:gradFill flip="none" rotWithShape="1">
            <a:gsLst>
              <a:gs pos="0">
                <a:srgbClr val="EC6D15"/>
              </a:gs>
              <a:gs pos="100000">
                <a:srgbClr val="F2731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l="91173" t="4770" r="3253" b="84750"/>
          <a:stretch/>
        </p:blipFill>
        <p:spPr>
          <a:xfrm>
            <a:off x="11477626" y="304801"/>
            <a:ext cx="564356" cy="709615"/>
          </a:xfrm>
          <a:prstGeom prst="rect">
            <a:avLst/>
          </a:prstGeom>
        </p:spPr>
      </p:pic>
      <p:sp>
        <p:nvSpPr>
          <p:cNvPr id="6" name="Rectangle 5">
            <a:extLst>
              <a:ext uri="{FF2B5EF4-FFF2-40B4-BE49-F238E27FC236}">
                <a16:creationId xmlns:a16="http://schemas.microsoft.com/office/drawing/2014/main" id="{F8B9E01D-8F2B-4E72-8711-CF584F778CDB}"/>
              </a:ext>
            </a:extLst>
          </p:cNvPr>
          <p:cNvSpPr/>
          <p:nvPr/>
        </p:nvSpPr>
        <p:spPr>
          <a:xfrm>
            <a:off x="5945982" y="1336263"/>
            <a:ext cx="5687236" cy="1754326"/>
          </a:xfrm>
          <a:prstGeom prst="rect">
            <a:avLst/>
          </a:prstGeom>
        </p:spPr>
        <p:txBody>
          <a:bodyPr wrap="square">
            <a:spAutoFit/>
          </a:bodyPr>
          <a:lstStyle/>
          <a:p>
            <a:r>
              <a:rPr lang="en-US" b="1" dirty="0">
                <a:latin typeface="+mj-lt"/>
                <a:hlinkClick r:id="rId4"/>
              </a:rPr>
              <a:t>Global Resources by Country</a:t>
            </a:r>
            <a:endParaRPr lang="en-US" b="1" dirty="0">
              <a:latin typeface="+mj-lt"/>
            </a:endParaRPr>
          </a:p>
          <a:p>
            <a:r>
              <a:rPr lang="en-US" b="1" dirty="0">
                <a:latin typeface="+mj-lt"/>
              </a:rPr>
              <a:t>This site provides local telephone numbers as well as websites for mental health support.</a:t>
            </a:r>
          </a:p>
          <a:p>
            <a:endParaRPr lang="en-US" dirty="0"/>
          </a:p>
          <a:p>
            <a:endParaRPr lang="en-US" dirty="0">
              <a:latin typeface="+mj-lt"/>
            </a:endParaRPr>
          </a:p>
          <a:p>
            <a:endParaRPr lang="en-US" b="1" dirty="0">
              <a:latin typeface="+mj-lt"/>
            </a:endParaRPr>
          </a:p>
        </p:txBody>
      </p:sp>
      <p:sp>
        <p:nvSpPr>
          <p:cNvPr id="18" name="TextBox 17">
            <a:extLst>
              <a:ext uri="{FF2B5EF4-FFF2-40B4-BE49-F238E27FC236}">
                <a16:creationId xmlns:a16="http://schemas.microsoft.com/office/drawing/2014/main" id="{387597C2-8812-4F0D-86DF-757486CF5F89}"/>
              </a:ext>
            </a:extLst>
          </p:cNvPr>
          <p:cNvSpPr txBox="1"/>
          <p:nvPr/>
        </p:nvSpPr>
        <p:spPr>
          <a:xfrm>
            <a:off x="-255472" y="371108"/>
            <a:ext cx="5936895" cy="461665"/>
          </a:xfrm>
          <a:prstGeom prst="rect">
            <a:avLst/>
          </a:prstGeom>
          <a:noFill/>
        </p:spPr>
        <p:txBody>
          <a:bodyPr wrap="square" rtlCol="0">
            <a:spAutoFit/>
          </a:bodyPr>
          <a:lstStyle/>
          <a:p>
            <a:pPr algn="ctr"/>
            <a:r>
              <a:rPr lang="en-US" sz="2400" b="1" dirty="0">
                <a:solidFill>
                  <a:schemeClr val="bg1"/>
                </a:solidFill>
                <a:latin typeface="Calibri Light" panose="020F0302020204030204" pitchFamily="34" charset="0"/>
              </a:rPr>
              <a:t>Global Mental Health Resources</a:t>
            </a:r>
            <a:endParaRPr lang="en-GB" sz="2000" dirty="0">
              <a:latin typeface="Calibri Light" panose="020F0302020204030204" pitchFamily="34" charset="0"/>
            </a:endParaRPr>
          </a:p>
        </p:txBody>
      </p:sp>
      <p:sp>
        <p:nvSpPr>
          <p:cNvPr id="4" name="Rectangle 3">
            <a:extLst>
              <a:ext uri="{FF2B5EF4-FFF2-40B4-BE49-F238E27FC236}">
                <a16:creationId xmlns:a16="http://schemas.microsoft.com/office/drawing/2014/main" id="{A87A21D3-4951-4A4A-9023-1ACD6E1F0C7F}"/>
              </a:ext>
            </a:extLst>
          </p:cNvPr>
          <p:cNvSpPr/>
          <p:nvPr/>
        </p:nvSpPr>
        <p:spPr>
          <a:xfrm>
            <a:off x="5945981" y="2414785"/>
            <a:ext cx="6096000" cy="4801314"/>
          </a:xfrm>
          <a:prstGeom prst="rect">
            <a:avLst/>
          </a:prstGeom>
        </p:spPr>
        <p:txBody>
          <a:bodyPr>
            <a:spAutoFit/>
          </a:bodyPr>
          <a:lstStyle/>
          <a:p>
            <a:pPr fontAlgn="base"/>
            <a:r>
              <a:rPr lang="en-US" b="1" u="sng" dirty="0">
                <a:latin typeface="+mj-lt"/>
              </a:rPr>
              <a:t>Top Rated Mental Health Books </a:t>
            </a:r>
          </a:p>
          <a:p>
            <a:pPr marL="285750" indent="-285750" fontAlgn="base">
              <a:buFont typeface="Arial" panose="020B0604020202020204" pitchFamily="34" charset="0"/>
              <a:buChar char="•"/>
            </a:pPr>
            <a:r>
              <a:rPr lang="en-US" dirty="0">
                <a:latin typeface="+mj-lt"/>
              </a:rPr>
              <a:t>The Four Agreements: A Practical Guide to Personal Freedom (A Toltec Wisdom Book)</a:t>
            </a:r>
          </a:p>
          <a:p>
            <a:pPr marL="285750" indent="-285750" fontAlgn="base">
              <a:buFont typeface="Arial" panose="020B0604020202020204" pitchFamily="34" charset="0"/>
              <a:buChar char="•"/>
            </a:pPr>
            <a:r>
              <a:rPr lang="en-US" dirty="0">
                <a:latin typeface="+mj-lt"/>
              </a:rPr>
              <a:t>The Body Keeps the Score: Brain, Mind, and Body in the Healing of Trauma</a:t>
            </a:r>
          </a:p>
          <a:p>
            <a:pPr marL="285750" indent="-285750" fontAlgn="base">
              <a:buFont typeface="Arial" panose="020B0604020202020204" pitchFamily="34" charset="0"/>
              <a:buChar char="•"/>
            </a:pPr>
            <a:r>
              <a:rPr lang="en-US" dirty="0">
                <a:latin typeface="+mj-lt"/>
              </a:rPr>
              <a:t>Everyday Vitality: Turning Stress into Strength</a:t>
            </a:r>
          </a:p>
          <a:p>
            <a:pPr marL="285750" indent="-285750" fontAlgn="base">
              <a:buFont typeface="Arial" panose="020B0604020202020204" pitchFamily="34" charset="0"/>
              <a:buChar char="•"/>
            </a:pPr>
            <a:r>
              <a:rPr lang="en-US" dirty="0">
                <a:latin typeface="+mj-lt"/>
              </a:rPr>
              <a:t>How to Do the Work: Recognize Your Patterns, Heal from Your Past, and Create Your Self</a:t>
            </a:r>
          </a:p>
          <a:p>
            <a:pPr marL="342900" indent="-342900" fontAlgn="base">
              <a:buAutoNum type="arabicPeriod"/>
            </a:pPr>
            <a:endParaRPr lang="en-US" dirty="0">
              <a:latin typeface="+mj-lt"/>
            </a:endParaRPr>
          </a:p>
          <a:p>
            <a:pPr lvl="0"/>
            <a:r>
              <a:rPr lang="en-US" b="1" u="sng" dirty="0">
                <a:solidFill>
                  <a:prstClr val="black"/>
                </a:solidFill>
                <a:latin typeface="Calibri Light" panose="020F0302020204030204"/>
              </a:rPr>
              <a:t>Free apps that support mental health and well-being</a:t>
            </a:r>
          </a:p>
          <a:p>
            <a:pPr marL="285744" indent="-285744">
              <a:buFont typeface="Arial" panose="020B0604020202020204" pitchFamily="34" charset="0"/>
              <a:buChar char="•"/>
            </a:pPr>
            <a:r>
              <a:rPr lang="en-US" dirty="0">
                <a:solidFill>
                  <a:prstClr val="black"/>
                </a:solidFill>
                <a:latin typeface="Calibri Light" panose="020F0302020204030204"/>
              </a:rPr>
              <a:t>Mindspace</a:t>
            </a:r>
          </a:p>
          <a:p>
            <a:pPr marL="285744" indent="-285744">
              <a:buFont typeface="Arial" panose="020B0604020202020204" pitchFamily="34" charset="0"/>
              <a:buChar char="•"/>
            </a:pPr>
            <a:r>
              <a:rPr lang="en-US" dirty="0">
                <a:solidFill>
                  <a:prstClr val="black"/>
                </a:solidFill>
                <a:latin typeface="Calibri Light" panose="020F0302020204030204"/>
              </a:rPr>
              <a:t>Calm</a:t>
            </a:r>
          </a:p>
          <a:p>
            <a:pPr marL="285744" indent="-285744">
              <a:buFont typeface="Arial" panose="020B0604020202020204" pitchFamily="34" charset="0"/>
              <a:buChar char="•"/>
            </a:pPr>
            <a:r>
              <a:rPr lang="en-US" dirty="0">
                <a:solidFill>
                  <a:prstClr val="black"/>
                </a:solidFill>
                <a:latin typeface="Calibri Light" panose="020F0302020204030204"/>
              </a:rPr>
              <a:t>Smiling Mind</a:t>
            </a:r>
          </a:p>
          <a:p>
            <a:pPr marL="285744" indent="-285744">
              <a:buFont typeface="Arial" panose="020B0604020202020204" pitchFamily="34" charset="0"/>
              <a:buChar char="•"/>
            </a:pPr>
            <a:r>
              <a:rPr lang="en-US" dirty="0">
                <a:solidFill>
                  <a:prstClr val="black"/>
                </a:solidFill>
                <a:latin typeface="Calibri Light" panose="020F0302020204030204"/>
              </a:rPr>
              <a:t>Insight Timer</a:t>
            </a:r>
          </a:p>
          <a:p>
            <a:pPr marL="285744" indent="-285744">
              <a:buFont typeface="Arial" panose="020B0604020202020204" pitchFamily="34" charset="0"/>
              <a:buChar char="•"/>
            </a:pPr>
            <a:r>
              <a:rPr lang="en-US" dirty="0">
                <a:solidFill>
                  <a:prstClr val="black"/>
                </a:solidFill>
                <a:latin typeface="Calibri Light" panose="020F0302020204030204"/>
              </a:rPr>
              <a:t>Stop, Breathe and Think</a:t>
            </a:r>
          </a:p>
          <a:p>
            <a:pPr fontAlgn="base"/>
            <a:endParaRPr lang="en-US" dirty="0">
              <a:latin typeface="+mj-lt"/>
            </a:endParaRPr>
          </a:p>
          <a:p>
            <a:pPr fontAlgn="base"/>
            <a:endParaRPr lang="en-US" dirty="0">
              <a:solidFill>
                <a:srgbClr val="212121"/>
              </a:solidFill>
              <a:latin typeface="Merriweather"/>
            </a:endParaRPr>
          </a:p>
        </p:txBody>
      </p:sp>
      <p:sp>
        <p:nvSpPr>
          <p:cNvPr id="7" name="Rectangle 6">
            <a:extLst>
              <a:ext uri="{FF2B5EF4-FFF2-40B4-BE49-F238E27FC236}">
                <a16:creationId xmlns:a16="http://schemas.microsoft.com/office/drawing/2014/main" id="{40D31977-1E9A-47CF-95D9-D36190B10BA1}"/>
              </a:ext>
            </a:extLst>
          </p:cNvPr>
          <p:cNvSpPr/>
          <p:nvPr/>
        </p:nvSpPr>
        <p:spPr>
          <a:xfrm>
            <a:off x="150019" y="2424231"/>
            <a:ext cx="5733325" cy="3693319"/>
          </a:xfrm>
          <a:prstGeom prst="rect">
            <a:avLst/>
          </a:prstGeom>
        </p:spPr>
        <p:txBody>
          <a:bodyPr wrap="square">
            <a:spAutoFit/>
          </a:bodyPr>
          <a:lstStyle/>
          <a:p>
            <a:r>
              <a:rPr lang="en-US" b="1" u="sng" dirty="0">
                <a:latin typeface="+mj-lt"/>
              </a:rPr>
              <a:t>Philips University Learnings</a:t>
            </a:r>
          </a:p>
          <a:p>
            <a:pPr marL="285744" indent="-285744">
              <a:buFont typeface="Arial" panose="020B0604020202020204" pitchFamily="34" charset="0"/>
              <a:buChar char="•"/>
            </a:pPr>
            <a:r>
              <a:rPr lang="en-US" dirty="0">
                <a:latin typeface="+mj-lt"/>
              </a:rPr>
              <a:t>Understanding &amp; Managing your Mental Health</a:t>
            </a:r>
          </a:p>
          <a:p>
            <a:pPr marL="285744" indent="-285744">
              <a:buFont typeface="Arial" panose="020B0604020202020204" pitchFamily="34" charset="0"/>
              <a:buChar char="•"/>
            </a:pPr>
            <a:r>
              <a:rPr lang="en-US" dirty="0">
                <a:latin typeface="+mj-lt"/>
              </a:rPr>
              <a:t>Stress management </a:t>
            </a:r>
          </a:p>
          <a:p>
            <a:pPr marL="285744" indent="-285744">
              <a:buFont typeface="Arial" panose="020B0604020202020204" pitchFamily="34" charset="0"/>
              <a:buChar char="•"/>
            </a:pPr>
            <a:r>
              <a:rPr lang="en-US" dirty="0">
                <a:latin typeface="+mj-lt"/>
              </a:rPr>
              <a:t>Mindfulness</a:t>
            </a:r>
          </a:p>
          <a:p>
            <a:pPr marL="285744" indent="-285744">
              <a:buFont typeface="Arial" panose="020B0604020202020204" pitchFamily="34" charset="0"/>
              <a:buChar char="•"/>
            </a:pPr>
            <a:r>
              <a:rPr lang="en-US" dirty="0">
                <a:latin typeface="+mj-lt"/>
                <a:hlinkClick r:id="rId5"/>
              </a:rPr>
              <a:t>Mental health awareness playlist </a:t>
            </a:r>
            <a:endParaRPr lang="en-US" dirty="0">
              <a:latin typeface="+mj-lt"/>
            </a:endParaRPr>
          </a:p>
          <a:p>
            <a:endParaRPr lang="en-US" b="1" u="sng" dirty="0">
              <a:latin typeface="+mj-lt"/>
            </a:endParaRPr>
          </a:p>
          <a:p>
            <a:r>
              <a:rPr lang="en-US" b="1" u="sng" dirty="0">
                <a:latin typeface="+mj-lt"/>
              </a:rPr>
              <a:t>Philips's wellbeing programs </a:t>
            </a:r>
          </a:p>
          <a:p>
            <a:pPr marL="285744" indent="-285744">
              <a:buFont typeface="Arial" panose="020B0604020202020204" pitchFamily="34" charset="0"/>
              <a:buChar char="•"/>
            </a:pPr>
            <a:r>
              <a:rPr lang="en-US" dirty="0">
                <a:latin typeface="+mj-lt"/>
              </a:rPr>
              <a:t>Energy Management</a:t>
            </a:r>
          </a:p>
          <a:p>
            <a:pPr marL="285744" indent="-285744">
              <a:buFont typeface="Arial" panose="020B0604020202020204" pitchFamily="34" charset="0"/>
              <a:buChar char="•"/>
            </a:pPr>
            <a:r>
              <a:rPr lang="en-US" dirty="0">
                <a:latin typeface="+mj-lt"/>
              </a:rPr>
              <a:t>Mindfulness</a:t>
            </a:r>
          </a:p>
          <a:p>
            <a:pPr marL="285744" indent="-285744">
              <a:buFont typeface="Arial" panose="020B0604020202020204" pitchFamily="34" charset="0"/>
              <a:buChar char="•"/>
            </a:pPr>
            <a:r>
              <a:rPr lang="en-US" dirty="0">
                <a:latin typeface="+mj-lt"/>
              </a:rPr>
              <a:t>Resilience</a:t>
            </a:r>
          </a:p>
          <a:p>
            <a:pPr marL="285744" indent="-285744">
              <a:buFont typeface="Arial" panose="020B0604020202020204" pitchFamily="34" charset="0"/>
              <a:buChar char="•"/>
            </a:pPr>
            <a:r>
              <a:rPr lang="en-US" dirty="0">
                <a:latin typeface="+mj-lt"/>
              </a:rPr>
              <a:t>Wellbeing </a:t>
            </a:r>
            <a:r>
              <a:rPr lang="en-US" dirty="0">
                <a:latin typeface="+mj-lt"/>
                <a:hlinkClick r:id="rId6"/>
              </a:rPr>
              <a:t>Intranet page</a:t>
            </a:r>
            <a:endParaRPr lang="en-US" dirty="0">
              <a:latin typeface="+mj-lt"/>
            </a:endParaRPr>
          </a:p>
          <a:p>
            <a:endParaRPr lang="en-US" dirty="0">
              <a:latin typeface="+mj-lt"/>
            </a:endParaRPr>
          </a:p>
          <a:p>
            <a:endParaRPr lang="en-US" dirty="0">
              <a:latin typeface="+mj-lt"/>
            </a:endParaRPr>
          </a:p>
        </p:txBody>
      </p:sp>
      <p:pic>
        <p:nvPicPr>
          <p:cNvPr id="10" name="Picture 9">
            <a:extLst>
              <a:ext uri="{FF2B5EF4-FFF2-40B4-BE49-F238E27FC236}">
                <a16:creationId xmlns:a16="http://schemas.microsoft.com/office/drawing/2014/main" id="{7E36742F-4E67-4894-9DD0-1B83A01F7488}"/>
              </a:ext>
            </a:extLst>
          </p:cNvPr>
          <p:cNvPicPr>
            <a:picLocks noChangeAspect="1"/>
          </p:cNvPicPr>
          <p:nvPr/>
        </p:nvPicPr>
        <p:blipFill>
          <a:blip r:embed="rId7"/>
          <a:stretch>
            <a:fillRect/>
          </a:stretch>
        </p:blipFill>
        <p:spPr>
          <a:xfrm>
            <a:off x="4685089" y="1374840"/>
            <a:ext cx="1077059" cy="1000125"/>
          </a:xfrm>
          <a:prstGeom prst="rect">
            <a:avLst/>
          </a:prstGeom>
        </p:spPr>
      </p:pic>
      <p:sp>
        <p:nvSpPr>
          <p:cNvPr id="11" name="TextBox 10">
            <a:extLst>
              <a:ext uri="{FF2B5EF4-FFF2-40B4-BE49-F238E27FC236}">
                <a16:creationId xmlns:a16="http://schemas.microsoft.com/office/drawing/2014/main" id="{DEC78777-4A52-4900-9998-B24305724C67}"/>
              </a:ext>
            </a:extLst>
          </p:cNvPr>
          <p:cNvSpPr txBox="1"/>
          <p:nvPr/>
        </p:nvSpPr>
        <p:spPr>
          <a:xfrm>
            <a:off x="345570" y="1437254"/>
            <a:ext cx="4339519" cy="646331"/>
          </a:xfrm>
          <a:prstGeom prst="rect">
            <a:avLst/>
          </a:prstGeom>
          <a:noFill/>
        </p:spPr>
        <p:txBody>
          <a:bodyPr wrap="square" rtlCol="0">
            <a:spAutoFit/>
          </a:bodyPr>
          <a:lstStyle/>
          <a:p>
            <a:r>
              <a:rPr lang="en-US" b="1" dirty="0">
                <a:solidFill>
                  <a:srgbClr val="A32118"/>
                </a:solidFill>
                <a:latin typeface="+mj-lt"/>
              </a:rPr>
              <a:t>Be familiar with Global and local wellbeing resources you can sign-post</a:t>
            </a:r>
          </a:p>
        </p:txBody>
      </p:sp>
    </p:spTree>
    <p:extLst>
      <p:ext uri="{BB962C8B-B14F-4D97-AF65-F5344CB8AC3E}">
        <p14:creationId xmlns:p14="http://schemas.microsoft.com/office/powerpoint/2010/main" val="15713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4F2B7F6BF0C434EAEE7A24891172A15" ma:contentTypeVersion="14" ma:contentTypeDescription="Create a new document." ma:contentTypeScope="" ma:versionID="a1aa62249a4027896a0fa2e5b4cec613">
  <xsd:schema xmlns:xsd="http://www.w3.org/2001/XMLSchema" xmlns:xs="http://www.w3.org/2001/XMLSchema" xmlns:p="http://schemas.microsoft.com/office/2006/metadata/properties" xmlns:ns3="7b7fc363-da3c-4381-9df6-5e23330ea964" xmlns:ns4="3bd235bb-bd95-4d36-a7bd-fc68be246236" targetNamespace="http://schemas.microsoft.com/office/2006/metadata/properties" ma:root="true" ma:fieldsID="3838ca413c4f00603181c5b805661b2c" ns3:_="" ns4:_="">
    <xsd:import namespace="7b7fc363-da3c-4381-9df6-5e23330ea964"/>
    <xsd:import namespace="3bd235bb-bd95-4d36-a7bd-fc68be246236"/>
    <xsd:element name="properties">
      <xsd:complexType>
        <xsd:sequence>
          <xsd:element name="documentManagement">
            <xsd:complexType>
              <xsd:all>
                <xsd:element ref="ns3:SharedWithUsers"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3:SharedWithDetails" minOccurs="0"/>
                <xsd:element ref="ns3:SharingHintHash"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7fc363-da3c-4381-9df6-5e23330ea96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d235bb-bd95-4d36-a7bd-fc68be246236" elementFormDefault="qualified">
    <xsd:import namespace="http://schemas.microsoft.com/office/2006/documentManagement/types"/>
    <xsd:import namespace="http://schemas.microsoft.com/office/infopath/2007/PartnerControls"/>
    <xsd:element name="MediaServiceMetadata" ma:index="9" nillable="true" ma:displayName="MediaServiceMetadata" ma:description="" ma:hidden="true" ma:internalName="MediaServiceMetadata" ma:readOnly="true">
      <xsd:simpleType>
        <xsd:restriction base="dms:Note"/>
      </xsd:simpleType>
    </xsd:element>
    <xsd:element name="MediaServiceFastMetadata" ma:index="10" nillable="true" ma:displayName="MediaServiceFastMetadata" ma:description="" ma:hidden="true" ma:internalName="MediaServiceFastMetadata" ma:readOnly="true">
      <xsd:simpleType>
        <xsd:restriction base="dms:Note"/>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AutoTags" ma:index="12" nillable="true" ma:displayName="MediaServiceAutoTags" ma:description="" ma:internalName="MediaServiceAutoTags" ma:readOnly="true">
      <xsd:simpleType>
        <xsd:restriction base="dms:Text"/>
      </xsd:simpleType>
    </xsd:element>
    <xsd:element name="MediaServiceLocation" ma:index="13" nillable="true" ma:displayName="MediaServiceLocation" ma:description="" ma:internalName="MediaServiceLocatio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CF6845-E612-4F50-A966-E229A195FC3E}">
  <ds:schemaRefs>
    <ds:schemaRef ds:uri="http://purl.org/dc/dcmitype/"/>
    <ds:schemaRef ds:uri="http://schemas.microsoft.com/office/2006/documentManagement/types"/>
    <ds:schemaRef ds:uri="7b7fc363-da3c-4381-9df6-5e23330ea964"/>
    <ds:schemaRef ds:uri="http://schemas.openxmlformats.org/package/2006/metadata/core-properties"/>
    <ds:schemaRef ds:uri="http://www.w3.org/XML/1998/namespace"/>
    <ds:schemaRef ds:uri="http://purl.org/dc/elements/1.1/"/>
    <ds:schemaRef ds:uri="http://purl.org/dc/terms/"/>
    <ds:schemaRef ds:uri="http://schemas.microsoft.com/office/2006/metadata/properties"/>
    <ds:schemaRef ds:uri="http://schemas.microsoft.com/office/infopath/2007/PartnerControls"/>
    <ds:schemaRef ds:uri="3bd235bb-bd95-4d36-a7bd-fc68be246236"/>
  </ds:schemaRefs>
</ds:datastoreItem>
</file>

<file path=customXml/itemProps2.xml><?xml version="1.0" encoding="utf-8"?>
<ds:datastoreItem xmlns:ds="http://schemas.openxmlformats.org/officeDocument/2006/customXml" ds:itemID="{ACB8971C-90E5-4BCC-B981-FD8F166E4C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7fc363-da3c-4381-9df6-5e23330ea964"/>
    <ds:schemaRef ds:uri="3bd235bb-bd95-4d36-a7bd-fc68be2462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7D7C2B-57E8-4DB5-A2E9-792C0C8722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1251</Words>
  <Application>Microsoft Office PowerPoint</Application>
  <PresentationFormat>Widescreen</PresentationFormat>
  <Paragraphs>154</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Merriweather</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Philips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Pachantouris, George</dc:creator>
  <cp:lastModifiedBy>Duncan Rzysko</cp:lastModifiedBy>
  <cp:revision>133</cp:revision>
  <dcterms:created xsi:type="dcterms:W3CDTF">2018-12-06T11:00:48Z</dcterms:created>
  <dcterms:modified xsi:type="dcterms:W3CDTF">2021-09-01T13:11:11Z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0x01010054F2B7F6BF0C434EAEE7A24891172A15</vt:lpwstr>
  </property>
</Properties>
</file>