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9" r:id="rId15"/>
    <p:sldId id="290" r:id="rId16"/>
    <p:sldId id="291" r:id="rId17"/>
    <p:sldId id="29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8288000" cy="10287000"/>
  <p:notesSz cx="6858000" cy="9144000"/>
  <p:embeddedFontLst>
    <p:embeddedFont>
      <p:font typeface="Arial Bold" panose="020B0704020202020204" pitchFamily="34" charset="0"/>
      <p:regular r:id="rId35"/>
      <p:bold r:id="rId36"/>
    </p:embeddedFont>
    <p:embeddedFont>
      <p:font typeface="Century Gothic Paneuropean" panose="020B0604020202020204" charset="0"/>
      <p:regular r:id="rId37"/>
    </p:embeddedFont>
    <p:embeddedFont>
      <p:font typeface="Century Gothic Paneuropean Bold" panose="020B0604020202020204" charset="0"/>
      <p:regular r:id="rId38"/>
    </p:embeddedFont>
    <p:embeddedFont>
      <p:font typeface="Century Gothic Paneuropean Italics" panose="020B0604020202020204" charset="0"/>
      <p:regular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32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7" d="100"/>
          <a:sy n="57" d="100"/>
        </p:scale>
        <p:origin x="11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18" Type="http://schemas.openxmlformats.org/officeDocument/2006/relationships/image" Target="../media/image17.svg"/><Relationship Id="rId26" Type="http://schemas.openxmlformats.org/officeDocument/2006/relationships/image" Target="../media/image25.svg"/><Relationship Id="rId3" Type="http://schemas.openxmlformats.org/officeDocument/2006/relationships/image" Target="../media/image2.svg"/><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svg"/><Relationship Id="rId17" Type="http://schemas.openxmlformats.org/officeDocument/2006/relationships/image" Target="../media/image16.png"/><Relationship Id="rId25" Type="http://schemas.openxmlformats.org/officeDocument/2006/relationships/image" Target="../media/image24.png"/><Relationship Id="rId2" Type="http://schemas.openxmlformats.org/officeDocument/2006/relationships/image" Target="../media/image1.png"/><Relationship Id="rId16" Type="http://schemas.openxmlformats.org/officeDocument/2006/relationships/image" Target="../media/image15.svg"/><Relationship Id="rId20" Type="http://schemas.openxmlformats.org/officeDocument/2006/relationships/image" Target="../media/image19.svg"/><Relationship Id="rId29"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24" Type="http://schemas.openxmlformats.org/officeDocument/2006/relationships/image" Target="../media/image23.sv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2.png"/><Relationship Id="rId28" Type="http://schemas.openxmlformats.org/officeDocument/2006/relationships/image" Target="../media/image27.svg"/><Relationship Id="rId10" Type="http://schemas.openxmlformats.org/officeDocument/2006/relationships/image" Target="../media/image9.sv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svg"/><Relationship Id="rId22" Type="http://schemas.openxmlformats.org/officeDocument/2006/relationships/image" Target="../media/image21.svg"/><Relationship Id="rId27" Type="http://schemas.openxmlformats.org/officeDocument/2006/relationships/image" Target="../media/image26.png"/><Relationship Id="rId30" Type="http://schemas.openxmlformats.org/officeDocument/2006/relationships/image" Target="../media/image29.png"/></Relationships>
</file>

<file path=ppt/slides/_rels/slide2.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26.pn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38.svg"/><Relationship Id="rId2" Type="http://schemas.openxmlformats.org/officeDocument/2006/relationships/image" Target="../media/image30.png"/><Relationship Id="rId16"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4.svg"/><Relationship Id="rId11" Type="http://schemas.openxmlformats.org/officeDocument/2006/relationships/image" Target="../media/image37.png"/><Relationship Id="rId5" Type="http://schemas.openxmlformats.org/officeDocument/2006/relationships/image" Target="../media/image33.png"/><Relationship Id="rId15" Type="http://schemas.openxmlformats.org/officeDocument/2006/relationships/image" Target="../media/image28.png"/><Relationship Id="rId10" Type="http://schemas.openxmlformats.org/officeDocument/2006/relationships/image" Target="../media/image23.svg"/><Relationship Id="rId4" Type="http://schemas.openxmlformats.org/officeDocument/2006/relationships/image" Target="../media/image32.svg"/><Relationship Id="rId9" Type="http://schemas.openxmlformats.org/officeDocument/2006/relationships/image" Target="../media/image22.png"/><Relationship Id="rId14" Type="http://schemas.openxmlformats.org/officeDocument/2006/relationships/image" Target="../media/image27.svg"/></Relationships>
</file>

<file path=ppt/slides/_rels/slide3.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29.png"/><Relationship Id="rId7" Type="http://schemas.openxmlformats.org/officeDocument/2006/relationships/image" Target="../media/image42.sv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svg"/><Relationship Id="rId10" Type="http://schemas.openxmlformats.org/officeDocument/2006/relationships/image" Target="../media/image45.svg"/><Relationship Id="rId4" Type="http://schemas.openxmlformats.org/officeDocument/2006/relationships/image" Target="../media/image39.png"/><Relationship Id="rId9" Type="http://schemas.openxmlformats.org/officeDocument/2006/relationships/image" Target="../media/image44.png"/></Relationships>
</file>

<file path=ppt/slides/_rels/slide4.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svg"/><Relationship Id="rId18" Type="http://schemas.openxmlformats.org/officeDocument/2006/relationships/image" Target="../media/image58.png"/><Relationship Id="rId3" Type="http://schemas.openxmlformats.org/officeDocument/2006/relationships/image" Target="../media/image29.png"/><Relationship Id="rId7" Type="http://schemas.openxmlformats.org/officeDocument/2006/relationships/image" Target="../media/image47.svg"/><Relationship Id="rId12" Type="http://schemas.openxmlformats.org/officeDocument/2006/relationships/image" Target="../media/image52.png"/><Relationship Id="rId17" Type="http://schemas.openxmlformats.org/officeDocument/2006/relationships/image" Target="../media/image57.svg"/><Relationship Id="rId2" Type="http://schemas.openxmlformats.org/officeDocument/2006/relationships/image" Target="../media/image28.png"/><Relationship Id="rId16" Type="http://schemas.openxmlformats.org/officeDocument/2006/relationships/image" Target="../media/image56.png"/><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51.svg"/><Relationship Id="rId5" Type="http://schemas.openxmlformats.org/officeDocument/2006/relationships/image" Target="../media/image45.svg"/><Relationship Id="rId15" Type="http://schemas.openxmlformats.org/officeDocument/2006/relationships/image" Target="../media/image55.svg"/><Relationship Id="rId10" Type="http://schemas.openxmlformats.org/officeDocument/2006/relationships/image" Target="../media/image50.png"/><Relationship Id="rId19" Type="http://schemas.openxmlformats.org/officeDocument/2006/relationships/image" Target="../media/image59.svg"/><Relationship Id="rId4" Type="http://schemas.openxmlformats.org/officeDocument/2006/relationships/image" Target="../media/image44.png"/><Relationship Id="rId9" Type="http://schemas.openxmlformats.org/officeDocument/2006/relationships/image" Target="../media/image49.svg"/><Relationship Id="rId14" Type="http://schemas.openxmlformats.org/officeDocument/2006/relationships/image" Target="../media/image54.png"/></Relationships>
</file>

<file path=ppt/slides/_rels/slide5.xml.rels><?xml version="1.0" encoding="UTF-8" standalone="yes"?>
<Relationships xmlns="http://schemas.openxmlformats.org/package/2006/relationships"><Relationship Id="rId13" Type="http://schemas.openxmlformats.org/officeDocument/2006/relationships/image" Target="../media/image38.svg"/><Relationship Id="rId18" Type="http://schemas.openxmlformats.org/officeDocument/2006/relationships/image" Target="../media/image64.svg"/><Relationship Id="rId26" Type="http://schemas.openxmlformats.org/officeDocument/2006/relationships/image" Target="../media/image72.svg"/><Relationship Id="rId3" Type="http://schemas.openxmlformats.org/officeDocument/2006/relationships/image" Target="../media/image61.svg"/><Relationship Id="rId21" Type="http://schemas.openxmlformats.org/officeDocument/2006/relationships/image" Target="../media/image67.png"/><Relationship Id="rId34" Type="http://schemas.openxmlformats.org/officeDocument/2006/relationships/image" Target="../media/image80.svg"/><Relationship Id="rId7" Type="http://schemas.openxmlformats.org/officeDocument/2006/relationships/image" Target="../media/image34.svg"/><Relationship Id="rId12" Type="http://schemas.openxmlformats.org/officeDocument/2006/relationships/image" Target="../media/image37.png"/><Relationship Id="rId17" Type="http://schemas.openxmlformats.org/officeDocument/2006/relationships/image" Target="../media/image63.png"/><Relationship Id="rId25" Type="http://schemas.openxmlformats.org/officeDocument/2006/relationships/image" Target="../media/image71.png"/><Relationship Id="rId33" Type="http://schemas.openxmlformats.org/officeDocument/2006/relationships/image" Target="../media/image79.png"/><Relationship Id="rId2" Type="http://schemas.openxmlformats.org/officeDocument/2006/relationships/image" Target="../media/image60.png"/><Relationship Id="rId16" Type="http://schemas.openxmlformats.org/officeDocument/2006/relationships/image" Target="../media/image62.png"/><Relationship Id="rId20" Type="http://schemas.openxmlformats.org/officeDocument/2006/relationships/image" Target="../media/image66.svg"/><Relationship Id="rId29" Type="http://schemas.openxmlformats.org/officeDocument/2006/relationships/image" Target="../media/image75.png"/><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image" Target="../media/image23.svg"/><Relationship Id="rId24" Type="http://schemas.openxmlformats.org/officeDocument/2006/relationships/image" Target="../media/image70.svg"/><Relationship Id="rId32" Type="http://schemas.openxmlformats.org/officeDocument/2006/relationships/image" Target="../media/image78.svg"/><Relationship Id="rId5" Type="http://schemas.openxmlformats.org/officeDocument/2006/relationships/image" Target="../media/image40.svg"/><Relationship Id="rId15" Type="http://schemas.openxmlformats.org/officeDocument/2006/relationships/image" Target="../media/image27.svg"/><Relationship Id="rId23" Type="http://schemas.openxmlformats.org/officeDocument/2006/relationships/image" Target="../media/image69.png"/><Relationship Id="rId28" Type="http://schemas.openxmlformats.org/officeDocument/2006/relationships/image" Target="../media/image74.svg"/><Relationship Id="rId36" Type="http://schemas.openxmlformats.org/officeDocument/2006/relationships/image" Target="../media/image29.png"/><Relationship Id="rId10" Type="http://schemas.openxmlformats.org/officeDocument/2006/relationships/image" Target="../media/image22.png"/><Relationship Id="rId19" Type="http://schemas.openxmlformats.org/officeDocument/2006/relationships/image" Target="../media/image65.png"/><Relationship Id="rId31" Type="http://schemas.openxmlformats.org/officeDocument/2006/relationships/image" Target="../media/image77.png"/><Relationship Id="rId4" Type="http://schemas.openxmlformats.org/officeDocument/2006/relationships/image" Target="../media/image39.png"/><Relationship Id="rId9" Type="http://schemas.openxmlformats.org/officeDocument/2006/relationships/image" Target="../media/image36.svg"/><Relationship Id="rId14" Type="http://schemas.openxmlformats.org/officeDocument/2006/relationships/image" Target="../media/image26.png"/><Relationship Id="rId22" Type="http://schemas.openxmlformats.org/officeDocument/2006/relationships/image" Target="../media/image68.svg"/><Relationship Id="rId27" Type="http://schemas.openxmlformats.org/officeDocument/2006/relationships/image" Target="../media/image73.png"/><Relationship Id="rId30" Type="http://schemas.openxmlformats.org/officeDocument/2006/relationships/image" Target="../media/image76.svg"/><Relationship Id="rId35" Type="http://schemas.openxmlformats.org/officeDocument/2006/relationships/image" Target="../media/image28.png"/><Relationship Id="rId8" Type="http://schemas.openxmlformats.org/officeDocument/2006/relationships/image" Target="../media/image35.png"/></Relationships>
</file>

<file path=ppt/slides/_rels/slide6.xml.rels><?xml version="1.0" encoding="UTF-8" standalone="yes"?>
<Relationships xmlns="http://schemas.openxmlformats.org/package/2006/relationships"><Relationship Id="rId8" Type="http://schemas.openxmlformats.org/officeDocument/2006/relationships/image" Target="../media/image85.svg"/><Relationship Id="rId3" Type="http://schemas.openxmlformats.org/officeDocument/2006/relationships/image" Target="../media/image29.png"/><Relationship Id="rId7" Type="http://schemas.openxmlformats.org/officeDocument/2006/relationships/image" Target="../media/image84.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83.svg"/><Relationship Id="rId5" Type="http://schemas.openxmlformats.org/officeDocument/2006/relationships/image" Target="../media/image82.png"/><Relationship Id="rId10" Type="http://schemas.openxmlformats.org/officeDocument/2006/relationships/image" Target="../media/image40.svg"/><Relationship Id="rId4" Type="http://schemas.openxmlformats.org/officeDocument/2006/relationships/image" Target="../media/image81.png"/><Relationship Id="rId9" Type="http://schemas.openxmlformats.org/officeDocument/2006/relationships/image" Target="../media/image39.png"/></Relationships>
</file>

<file path=ppt/slides/_rels/slide7.xml.rels><?xml version="1.0" encoding="UTF-8" standalone="yes"?>
<Relationships xmlns="http://schemas.openxmlformats.org/package/2006/relationships"><Relationship Id="rId8" Type="http://schemas.openxmlformats.org/officeDocument/2006/relationships/image" Target="../media/image90.svg"/><Relationship Id="rId13" Type="http://schemas.openxmlformats.org/officeDocument/2006/relationships/image" Target="../media/image93.png"/><Relationship Id="rId18" Type="http://schemas.openxmlformats.org/officeDocument/2006/relationships/image" Target="../media/image98.svg"/><Relationship Id="rId26" Type="http://schemas.openxmlformats.org/officeDocument/2006/relationships/image" Target="../media/image106.svg"/><Relationship Id="rId3" Type="http://schemas.openxmlformats.org/officeDocument/2006/relationships/image" Target="../media/image29.png"/><Relationship Id="rId21" Type="http://schemas.openxmlformats.org/officeDocument/2006/relationships/image" Target="../media/image101.png"/><Relationship Id="rId7" Type="http://schemas.openxmlformats.org/officeDocument/2006/relationships/image" Target="../media/image89.png"/><Relationship Id="rId12" Type="http://schemas.openxmlformats.org/officeDocument/2006/relationships/image" Target="../media/image92.svg"/><Relationship Id="rId17" Type="http://schemas.openxmlformats.org/officeDocument/2006/relationships/image" Target="../media/image97.png"/><Relationship Id="rId25" Type="http://schemas.openxmlformats.org/officeDocument/2006/relationships/image" Target="../media/image105.png"/><Relationship Id="rId2" Type="http://schemas.openxmlformats.org/officeDocument/2006/relationships/image" Target="../media/image28.png"/><Relationship Id="rId16" Type="http://schemas.openxmlformats.org/officeDocument/2006/relationships/image" Target="../media/image96.svg"/><Relationship Id="rId20" Type="http://schemas.openxmlformats.org/officeDocument/2006/relationships/image" Target="../media/image100.svg"/><Relationship Id="rId1" Type="http://schemas.openxmlformats.org/officeDocument/2006/relationships/slideLayout" Target="../slideLayouts/slideLayout7.xml"/><Relationship Id="rId6" Type="http://schemas.openxmlformats.org/officeDocument/2006/relationships/image" Target="../media/image88.svg"/><Relationship Id="rId11" Type="http://schemas.openxmlformats.org/officeDocument/2006/relationships/image" Target="../media/image91.png"/><Relationship Id="rId24" Type="http://schemas.openxmlformats.org/officeDocument/2006/relationships/image" Target="../media/image104.svg"/><Relationship Id="rId5" Type="http://schemas.openxmlformats.org/officeDocument/2006/relationships/image" Target="../media/image87.png"/><Relationship Id="rId15" Type="http://schemas.openxmlformats.org/officeDocument/2006/relationships/image" Target="../media/image95.png"/><Relationship Id="rId23" Type="http://schemas.openxmlformats.org/officeDocument/2006/relationships/image" Target="../media/image103.png"/><Relationship Id="rId28" Type="http://schemas.openxmlformats.org/officeDocument/2006/relationships/image" Target="../media/image108.svg"/><Relationship Id="rId10" Type="http://schemas.openxmlformats.org/officeDocument/2006/relationships/image" Target="../media/image23.svg"/><Relationship Id="rId19" Type="http://schemas.openxmlformats.org/officeDocument/2006/relationships/image" Target="../media/image99.png"/><Relationship Id="rId4" Type="http://schemas.openxmlformats.org/officeDocument/2006/relationships/image" Target="../media/image86.png"/><Relationship Id="rId9" Type="http://schemas.openxmlformats.org/officeDocument/2006/relationships/image" Target="../media/image22.png"/><Relationship Id="rId14" Type="http://schemas.openxmlformats.org/officeDocument/2006/relationships/image" Target="../media/image94.svg"/><Relationship Id="rId22" Type="http://schemas.openxmlformats.org/officeDocument/2006/relationships/image" Target="../media/image102.svg"/><Relationship Id="rId27" Type="http://schemas.openxmlformats.org/officeDocument/2006/relationships/image" Target="../media/image107.png"/></Relationships>
</file>

<file path=ppt/slides/_rels/slide8.xml.rels><?xml version="1.0" encoding="UTF-8" standalone="yes"?>
<Relationships xmlns="http://schemas.openxmlformats.org/package/2006/relationships"><Relationship Id="rId8" Type="http://schemas.openxmlformats.org/officeDocument/2006/relationships/image" Target="../media/image115.svg"/><Relationship Id="rId13" Type="http://schemas.openxmlformats.org/officeDocument/2006/relationships/image" Target="../media/image120.png"/><Relationship Id="rId18" Type="http://schemas.openxmlformats.org/officeDocument/2006/relationships/image" Target="../media/image40.svg"/><Relationship Id="rId3" Type="http://schemas.openxmlformats.org/officeDocument/2006/relationships/image" Target="../media/image110.png"/><Relationship Id="rId7" Type="http://schemas.openxmlformats.org/officeDocument/2006/relationships/image" Target="../media/image114.png"/><Relationship Id="rId12" Type="http://schemas.openxmlformats.org/officeDocument/2006/relationships/image" Target="../media/image119.svg"/><Relationship Id="rId17" Type="http://schemas.openxmlformats.org/officeDocument/2006/relationships/image" Target="../media/image39.png"/><Relationship Id="rId2" Type="http://schemas.openxmlformats.org/officeDocument/2006/relationships/image" Target="../media/image109.jpeg"/><Relationship Id="rId16"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113.svg"/><Relationship Id="rId11" Type="http://schemas.openxmlformats.org/officeDocument/2006/relationships/image" Target="../media/image118.png"/><Relationship Id="rId5" Type="http://schemas.openxmlformats.org/officeDocument/2006/relationships/image" Target="../media/image112.png"/><Relationship Id="rId15" Type="http://schemas.openxmlformats.org/officeDocument/2006/relationships/image" Target="../media/image28.png"/><Relationship Id="rId10" Type="http://schemas.openxmlformats.org/officeDocument/2006/relationships/image" Target="../media/image117.svg"/><Relationship Id="rId4" Type="http://schemas.openxmlformats.org/officeDocument/2006/relationships/image" Target="../media/image111.svg"/><Relationship Id="rId9" Type="http://schemas.openxmlformats.org/officeDocument/2006/relationships/image" Target="../media/image116.png"/><Relationship Id="rId14" Type="http://schemas.openxmlformats.org/officeDocument/2006/relationships/image" Target="../media/image121.svg"/></Relationships>
</file>

<file path=ppt/slides/_rels/slide9.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05.png"/><Relationship Id="rId18" Type="http://schemas.openxmlformats.org/officeDocument/2006/relationships/image" Target="../media/image29.png"/><Relationship Id="rId3" Type="http://schemas.openxmlformats.org/officeDocument/2006/relationships/image" Target="../media/image33.png"/><Relationship Id="rId7" Type="http://schemas.openxmlformats.org/officeDocument/2006/relationships/image" Target="../media/image22.png"/><Relationship Id="rId12" Type="http://schemas.openxmlformats.org/officeDocument/2006/relationships/image" Target="../media/image27.svg"/><Relationship Id="rId17" Type="http://schemas.openxmlformats.org/officeDocument/2006/relationships/image" Target="../media/image28.png"/><Relationship Id="rId2" Type="http://schemas.openxmlformats.org/officeDocument/2006/relationships/image" Target="../media/image122.png"/><Relationship Id="rId16" Type="http://schemas.openxmlformats.org/officeDocument/2006/relationships/image" Target="../media/image5.svg"/><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image" Target="../media/image26.png"/><Relationship Id="rId5" Type="http://schemas.openxmlformats.org/officeDocument/2006/relationships/image" Target="../media/image35.png"/><Relationship Id="rId15" Type="http://schemas.openxmlformats.org/officeDocument/2006/relationships/image" Target="../media/image4.png"/><Relationship Id="rId10" Type="http://schemas.openxmlformats.org/officeDocument/2006/relationships/image" Target="../media/image124.svg"/><Relationship Id="rId4" Type="http://schemas.openxmlformats.org/officeDocument/2006/relationships/image" Target="../media/image34.svg"/><Relationship Id="rId9" Type="http://schemas.openxmlformats.org/officeDocument/2006/relationships/image" Target="../media/image123.png"/><Relationship Id="rId14" Type="http://schemas.openxmlformats.org/officeDocument/2006/relationships/image" Target="../media/image106.svg"/></Relationships>
</file>

<file path=ppt/slides/_rels/slide10.xml.rels><?xml version="1.0" encoding="UTF-8" standalone="yes"?>
<Relationships xmlns="http://schemas.openxmlformats.org/package/2006/relationships"><Relationship Id="rId8" Type="http://schemas.openxmlformats.org/officeDocument/2006/relationships/image" Target="../media/image131.svg"/><Relationship Id="rId13" Type="http://schemas.openxmlformats.org/officeDocument/2006/relationships/image" Target="../media/image35.png"/><Relationship Id="rId18" Type="http://schemas.openxmlformats.org/officeDocument/2006/relationships/image" Target="../media/image135.svg"/><Relationship Id="rId3" Type="http://schemas.openxmlformats.org/officeDocument/2006/relationships/image" Target="../media/image126.png"/><Relationship Id="rId21" Type="http://schemas.openxmlformats.org/officeDocument/2006/relationships/image" Target="../media/image39.png"/><Relationship Id="rId7" Type="http://schemas.openxmlformats.org/officeDocument/2006/relationships/image" Target="../media/image130.png"/><Relationship Id="rId12" Type="http://schemas.openxmlformats.org/officeDocument/2006/relationships/image" Target="../media/image34.svg"/><Relationship Id="rId17" Type="http://schemas.openxmlformats.org/officeDocument/2006/relationships/image" Target="../media/image134.png"/><Relationship Id="rId2" Type="http://schemas.openxmlformats.org/officeDocument/2006/relationships/image" Target="../media/image125.png"/><Relationship Id="rId16" Type="http://schemas.openxmlformats.org/officeDocument/2006/relationships/image" Target="../media/image23.svg"/><Relationship Id="rId20" Type="http://schemas.openxmlformats.org/officeDocument/2006/relationships/image" Target="../media/image27.svg"/><Relationship Id="rId1" Type="http://schemas.openxmlformats.org/officeDocument/2006/relationships/slideLayout" Target="../slideLayouts/slideLayout7.xml"/><Relationship Id="rId6" Type="http://schemas.openxmlformats.org/officeDocument/2006/relationships/image" Target="../media/image129.svg"/><Relationship Id="rId11" Type="http://schemas.openxmlformats.org/officeDocument/2006/relationships/image" Target="../media/image33.png"/><Relationship Id="rId24" Type="http://schemas.openxmlformats.org/officeDocument/2006/relationships/image" Target="../media/image29.png"/><Relationship Id="rId5" Type="http://schemas.openxmlformats.org/officeDocument/2006/relationships/image" Target="../media/image128.png"/><Relationship Id="rId15" Type="http://schemas.openxmlformats.org/officeDocument/2006/relationships/image" Target="../media/image22.png"/><Relationship Id="rId23" Type="http://schemas.openxmlformats.org/officeDocument/2006/relationships/image" Target="../media/image28.png"/><Relationship Id="rId10" Type="http://schemas.openxmlformats.org/officeDocument/2006/relationships/image" Target="../media/image133.svg"/><Relationship Id="rId19" Type="http://schemas.openxmlformats.org/officeDocument/2006/relationships/image" Target="../media/image26.png"/><Relationship Id="rId4" Type="http://schemas.openxmlformats.org/officeDocument/2006/relationships/image" Target="../media/image127.svg"/><Relationship Id="rId9" Type="http://schemas.openxmlformats.org/officeDocument/2006/relationships/image" Target="../media/image132.png"/><Relationship Id="rId14" Type="http://schemas.openxmlformats.org/officeDocument/2006/relationships/image" Target="../media/image36.svg"/><Relationship Id="rId22" Type="http://schemas.openxmlformats.org/officeDocument/2006/relationships/image" Target="../media/image40.svg"/></Relationships>
</file>

<file path=ppt/slides/_rels/slide11.xml.rels><?xml version="1.0" encoding="UTF-8" standalone="yes"?>
<Relationships xmlns="http://schemas.openxmlformats.org/package/2006/relationships"><Relationship Id="rId8" Type="http://schemas.openxmlformats.org/officeDocument/2006/relationships/image" Target="../media/image113.svg"/><Relationship Id="rId3" Type="http://schemas.openxmlformats.org/officeDocument/2006/relationships/image" Target="../media/image137.png"/><Relationship Id="rId7" Type="http://schemas.openxmlformats.org/officeDocument/2006/relationships/image" Target="../media/image112.png"/><Relationship Id="rId12" Type="http://schemas.openxmlformats.org/officeDocument/2006/relationships/image" Target="../media/image29.png"/><Relationship Id="rId2" Type="http://schemas.openxmlformats.org/officeDocument/2006/relationships/image" Target="../media/image136.jpeg"/><Relationship Id="rId1" Type="http://schemas.openxmlformats.org/officeDocument/2006/relationships/slideLayout" Target="../slideLayouts/slideLayout7.xml"/><Relationship Id="rId6" Type="http://schemas.openxmlformats.org/officeDocument/2006/relationships/image" Target="../media/image140.svg"/><Relationship Id="rId11" Type="http://schemas.openxmlformats.org/officeDocument/2006/relationships/image" Target="../media/image28.png"/><Relationship Id="rId5" Type="http://schemas.openxmlformats.org/officeDocument/2006/relationships/image" Target="../media/image139.png"/><Relationship Id="rId10" Type="http://schemas.openxmlformats.org/officeDocument/2006/relationships/image" Target="../media/image5.svg"/><Relationship Id="rId4" Type="http://schemas.openxmlformats.org/officeDocument/2006/relationships/image" Target="../media/image138.svg"/><Relationship Id="rId9"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145.svg"/><Relationship Id="rId13" Type="http://schemas.openxmlformats.org/officeDocument/2006/relationships/image" Target="../media/image28.png"/><Relationship Id="rId3" Type="http://schemas.openxmlformats.org/officeDocument/2006/relationships/image" Target="../media/image44.png"/><Relationship Id="rId7" Type="http://schemas.openxmlformats.org/officeDocument/2006/relationships/image" Target="../media/image144.png"/><Relationship Id="rId12" Type="http://schemas.openxmlformats.org/officeDocument/2006/relationships/image" Target="../media/image149.svg"/><Relationship Id="rId2" Type="http://schemas.openxmlformats.org/officeDocument/2006/relationships/image" Target="../media/image141.png"/><Relationship Id="rId1" Type="http://schemas.openxmlformats.org/officeDocument/2006/relationships/slideLayout" Target="../slideLayouts/slideLayout7.xml"/><Relationship Id="rId6" Type="http://schemas.openxmlformats.org/officeDocument/2006/relationships/image" Target="../media/image143.svg"/><Relationship Id="rId11" Type="http://schemas.openxmlformats.org/officeDocument/2006/relationships/image" Target="../media/image148.png"/><Relationship Id="rId5" Type="http://schemas.openxmlformats.org/officeDocument/2006/relationships/image" Target="../media/image142.png"/><Relationship Id="rId10" Type="http://schemas.openxmlformats.org/officeDocument/2006/relationships/image" Target="../media/image147.svg"/><Relationship Id="rId4" Type="http://schemas.openxmlformats.org/officeDocument/2006/relationships/image" Target="../media/image45.svg"/><Relationship Id="rId9" Type="http://schemas.openxmlformats.org/officeDocument/2006/relationships/image" Target="../media/image146.png"/><Relationship Id="rId14" Type="http://schemas.openxmlformats.org/officeDocument/2006/relationships/image" Target="../media/image29.png"/></Relationships>
</file>

<file path=ppt/slides/_rels/slide13.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22.png"/><Relationship Id="rId18" Type="http://schemas.openxmlformats.org/officeDocument/2006/relationships/image" Target="../media/image104.svg"/><Relationship Id="rId26" Type="http://schemas.openxmlformats.org/officeDocument/2006/relationships/image" Target="../media/image166.png"/><Relationship Id="rId3" Type="http://schemas.openxmlformats.org/officeDocument/2006/relationships/image" Target="../media/image151.svg"/><Relationship Id="rId21" Type="http://schemas.openxmlformats.org/officeDocument/2006/relationships/image" Target="../media/image161.svg"/><Relationship Id="rId7" Type="http://schemas.openxmlformats.org/officeDocument/2006/relationships/image" Target="../media/image28.png"/><Relationship Id="rId12" Type="http://schemas.openxmlformats.org/officeDocument/2006/relationships/image" Target="../media/image156.svg"/><Relationship Id="rId17" Type="http://schemas.openxmlformats.org/officeDocument/2006/relationships/image" Target="../media/image103.png"/><Relationship Id="rId25" Type="http://schemas.openxmlformats.org/officeDocument/2006/relationships/image" Target="../media/image165.svg"/><Relationship Id="rId2" Type="http://schemas.openxmlformats.org/officeDocument/2006/relationships/image" Target="../media/image150.png"/><Relationship Id="rId16" Type="http://schemas.openxmlformats.org/officeDocument/2006/relationships/image" Target="../media/image158.svg"/><Relationship Id="rId20" Type="http://schemas.openxmlformats.org/officeDocument/2006/relationships/image" Target="../media/image160.png"/><Relationship Id="rId1" Type="http://schemas.openxmlformats.org/officeDocument/2006/relationships/slideLayout" Target="../slideLayouts/slideLayout7.xml"/><Relationship Id="rId6" Type="http://schemas.openxmlformats.org/officeDocument/2006/relationships/image" Target="../media/image154.png"/><Relationship Id="rId11" Type="http://schemas.openxmlformats.org/officeDocument/2006/relationships/image" Target="../media/image155.png"/><Relationship Id="rId24" Type="http://schemas.openxmlformats.org/officeDocument/2006/relationships/image" Target="../media/image164.png"/><Relationship Id="rId5" Type="http://schemas.openxmlformats.org/officeDocument/2006/relationships/image" Target="../media/image153.svg"/><Relationship Id="rId15" Type="http://schemas.openxmlformats.org/officeDocument/2006/relationships/image" Target="../media/image157.png"/><Relationship Id="rId23" Type="http://schemas.openxmlformats.org/officeDocument/2006/relationships/image" Target="../media/image163.svg"/><Relationship Id="rId10" Type="http://schemas.openxmlformats.org/officeDocument/2006/relationships/image" Target="../media/image96.svg"/><Relationship Id="rId19" Type="http://schemas.openxmlformats.org/officeDocument/2006/relationships/image" Target="../media/image159.png"/><Relationship Id="rId4" Type="http://schemas.openxmlformats.org/officeDocument/2006/relationships/image" Target="../media/image152.png"/><Relationship Id="rId9" Type="http://schemas.openxmlformats.org/officeDocument/2006/relationships/image" Target="../media/image95.png"/><Relationship Id="rId14" Type="http://schemas.openxmlformats.org/officeDocument/2006/relationships/image" Target="../media/image23.svg"/><Relationship Id="rId22" Type="http://schemas.openxmlformats.org/officeDocument/2006/relationships/image" Target="../media/image162.png"/><Relationship Id="rId27" Type="http://schemas.openxmlformats.org/officeDocument/2006/relationships/image" Target="../media/image167.svg"/></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22.png"/><Relationship Id="rId18" Type="http://schemas.openxmlformats.org/officeDocument/2006/relationships/image" Target="../media/image104.svg"/><Relationship Id="rId26" Type="http://schemas.openxmlformats.org/officeDocument/2006/relationships/image" Target="../media/image166.png"/><Relationship Id="rId3" Type="http://schemas.openxmlformats.org/officeDocument/2006/relationships/image" Target="../media/image151.svg"/><Relationship Id="rId21" Type="http://schemas.openxmlformats.org/officeDocument/2006/relationships/image" Target="../media/image161.svg"/><Relationship Id="rId7" Type="http://schemas.openxmlformats.org/officeDocument/2006/relationships/image" Target="../media/image28.png"/><Relationship Id="rId12" Type="http://schemas.openxmlformats.org/officeDocument/2006/relationships/image" Target="../media/image156.svg"/><Relationship Id="rId17" Type="http://schemas.openxmlformats.org/officeDocument/2006/relationships/image" Target="../media/image103.png"/><Relationship Id="rId25" Type="http://schemas.openxmlformats.org/officeDocument/2006/relationships/image" Target="../media/image165.svg"/><Relationship Id="rId2" Type="http://schemas.openxmlformats.org/officeDocument/2006/relationships/image" Target="../media/image150.png"/><Relationship Id="rId16" Type="http://schemas.openxmlformats.org/officeDocument/2006/relationships/image" Target="../media/image158.svg"/><Relationship Id="rId20" Type="http://schemas.openxmlformats.org/officeDocument/2006/relationships/image" Target="../media/image160.png"/><Relationship Id="rId1" Type="http://schemas.openxmlformats.org/officeDocument/2006/relationships/slideLayout" Target="../slideLayouts/slideLayout7.xml"/><Relationship Id="rId6" Type="http://schemas.openxmlformats.org/officeDocument/2006/relationships/image" Target="../media/image154.png"/><Relationship Id="rId11" Type="http://schemas.openxmlformats.org/officeDocument/2006/relationships/image" Target="../media/image155.png"/><Relationship Id="rId24" Type="http://schemas.openxmlformats.org/officeDocument/2006/relationships/image" Target="../media/image164.png"/><Relationship Id="rId5" Type="http://schemas.openxmlformats.org/officeDocument/2006/relationships/image" Target="../media/image153.svg"/><Relationship Id="rId15" Type="http://schemas.openxmlformats.org/officeDocument/2006/relationships/image" Target="../media/image157.png"/><Relationship Id="rId23" Type="http://schemas.openxmlformats.org/officeDocument/2006/relationships/image" Target="../media/image163.svg"/><Relationship Id="rId10" Type="http://schemas.openxmlformats.org/officeDocument/2006/relationships/image" Target="../media/image96.svg"/><Relationship Id="rId19" Type="http://schemas.openxmlformats.org/officeDocument/2006/relationships/image" Target="../media/image159.png"/><Relationship Id="rId4" Type="http://schemas.openxmlformats.org/officeDocument/2006/relationships/image" Target="../media/image152.png"/><Relationship Id="rId9" Type="http://schemas.openxmlformats.org/officeDocument/2006/relationships/image" Target="../media/image95.png"/><Relationship Id="rId14" Type="http://schemas.openxmlformats.org/officeDocument/2006/relationships/image" Target="../media/image23.svg"/><Relationship Id="rId22" Type="http://schemas.openxmlformats.org/officeDocument/2006/relationships/image" Target="../media/image162.png"/><Relationship Id="rId27" Type="http://schemas.openxmlformats.org/officeDocument/2006/relationships/image" Target="../media/image167.svg"/></Relationships>
</file>

<file path=ppt/slides/_rels/slide15.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22.png"/><Relationship Id="rId18" Type="http://schemas.openxmlformats.org/officeDocument/2006/relationships/image" Target="../media/image104.svg"/><Relationship Id="rId26" Type="http://schemas.openxmlformats.org/officeDocument/2006/relationships/image" Target="../media/image166.png"/><Relationship Id="rId3" Type="http://schemas.openxmlformats.org/officeDocument/2006/relationships/image" Target="../media/image151.svg"/><Relationship Id="rId21" Type="http://schemas.openxmlformats.org/officeDocument/2006/relationships/image" Target="../media/image161.svg"/><Relationship Id="rId7" Type="http://schemas.openxmlformats.org/officeDocument/2006/relationships/image" Target="../media/image28.png"/><Relationship Id="rId12" Type="http://schemas.openxmlformats.org/officeDocument/2006/relationships/image" Target="../media/image156.svg"/><Relationship Id="rId17" Type="http://schemas.openxmlformats.org/officeDocument/2006/relationships/image" Target="../media/image103.png"/><Relationship Id="rId25" Type="http://schemas.openxmlformats.org/officeDocument/2006/relationships/image" Target="../media/image165.svg"/><Relationship Id="rId2" Type="http://schemas.openxmlformats.org/officeDocument/2006/relationships/image" Target="../media/image150.png"/><Relationship Id="rId16" Type="http://schemas.openxmlformats.org/officeDocument/2006/relationships/image" Target="../media/image158.svg"/><Relationship Id="rId20" Type="http://schemas.openxmlformats.org/officeDocument/2006/relationships/image" Target="../media/image160.png"/><Relationship Id="rId1" Type="http://schemas.openxmlformats.org/officeDocument/2006/relationships/slideLayout" Target="../slideLayouts/slideLayout7.xml"/><Relationship Id="rId6" Type="http://schemas.openxmlformats.org/officeDocument/2006/relationships/image" Target="../media/image154.png"/><Relationship Id="rId11" Type="http://schemas.openxmlformats.org/officeDocument/2006/relationships/image" Target="../media/image155.png"/><Relationship Id="rId24" Type="http://schemas.openxmlformats.org/officeDocument/2006/relationships/image" Target="../media/image164.png"/><Relationship Id="rId5" Type="http://schemas.openxmlformats.org/officeDocument/2006/relationships/image" Target="../media/image153.svg"/><Relationship Id="rId15" Type="http://schemas.openxmlformats.org/officeDocument/2006/relationships/image" Target="../media/image157.png"/><Relationship Id="rId23" Type="http://schemas.openxmlformats.org/officeDocument/2006/relationships/image" Target="../media/image163.svg"/><Relationship Id="rId10" Type="http://schemas.openxmlformats.org/officeDocument/2006/relationships/image" Target="../media/image96.svg"/><Relationship Id="rId19" Type="http://schemas.openxmlformats.org/officeDocument/2006/relationships/image" Target="../media/image159.png"/><Relationship Id="rId4" Type="http://schemas.openxmlformats.org/officeDocument/2006/relationships/image" Target="../media/image152.png"/><Relationship Id="rId9" Type="http://schemas.openxmlformats.org/officeDocument/2006/relationships/image" Target="../media/image95.png"/><Relationship Id="rId14" Type="http://schemas.openxmlformats.org/officeDocument/2006/relationships/image" Target="../media/image23.svg"/><Relationship Id="rId22" Type="http://schemas.openxmlformats.org/officeDocument/2006/relationships/image" Target="../media/image162.png"/><Relationship Id="rId27" Type="http://schemas.openxmlformats.org/officeDocument/2006/relationships/image" Target="../media/image167.svg"/></Relationships>
</file>

<file path=ppt/slides/_rels/slide16.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22.png"/><Relationship Id="rId18" Type="http://schemas.openxmlformats.org/officeDocument/2006/relationships/image" Target="../media/image104.svg"/><Relationship Id="rId26" Type="http://schemas.openxmlformats.org/officeDocument/2006/relationships/image" Target="../media/image166.png"/><Relationship Id="rId3" Type="http://schemas.openxmlformats.org/officeDocument/2006/relationships/image" Target="../media/image151.svg"/><Relationship Id="rId21" Type="http://schemas.openxmlformats.org/officeDocument/2006/relationships/image" Target="../media/image161.svg"/><Relationship Id="rId7" Type="http://schemas.openxmlformats.org/officeDocument/2006/relationships/image" Target="../media/image28.png"/><Relationship Id="rId12" Type="http://schemas.openxmlformats.org/officeDocument/2006/relationships/image" Target="../media/image156.svg"/><Relationship Id="rId17" Type="http://schemas.openxmlformats.org/officeDocument/2006/relationships/image" Target="../media/image103.png"/><Relationship Id="rId25" Type="http://schemas.openxmlformats.org/officeDocument/2006/relationships/image" Target="../media/image165.svg"/><Relationship Id="rId2" Type="http://schemas.openxmlformats.org/officeDocument/2006/relationships/image" Target="../media/image150.png"/><Relationship Id="rId16" Type="http://schemas.openxmlformats.org/officeDocument/2006/relationships/image" Target="../media/image158.svg"/><Relationship Id="rId20" Type="http://schemas.openxmlformats.org/officeDocument/2006/relationships/image" Target="../media/image160.png"/><Relationship Id="rId1" Type="http://schemas.openxmlformats.org/officeDocument/2006/relationships/slideLayout" Target="../slideLayouts/slideLayout7.xml"/><Relationship Id="rId6" Type="http://schemas.openxmlformats.org/officeDocument/2006/relationships/image" Target="../media/image154.png"/><Relationship Id="rId11" Type="http://schemas.openxmlformats.org/officeDocument/2006/relationships/image" Target="../media/image155.png"/><Relationship Id="rId24" Type="http://schemas.openxmlformats.org/officeDocument/2006/relationships/image" Target="../media/image164.png"/><Relationship Id="rId5" Type="http://schemas.openxmlformats.org/officeDocument/2006/relationships/image" Target="../media/image153.svg"/><Relationship Id="rId15" Type="http://schemas.openxmlformats.org/officeDocument/2006/relationships/image" Target="../media/image157.png"/><Relationship Id="rId23" Type="http://schemas.openxmlformats.org/officeDocument/2006/relationships/image" Target="../media/image163.svg"/><Relationship Id="rId10" Type="http://schemas.openxmlformats.org/officeDocument/2006/relationships/image" Target="../media/image96.svg"/><Relationship Id="rId19" Type="http://schemas.openxmlformats.org/officeDocument/2006/relationships/image" Target="../media/image159.png"/><Relationship Id="rId4" Type="http://schemas.openxmlformats.org/officeDocument/2006/relationships/image" Target="../media/image152.png"/><Relationship Id="rId9" Type="http://schemas.openxmlformats.org/officeDocument/2006/relationships/image" Target="../media/image95.png"/><Relationship Id="rId14" Type="http://schemas.openxmlformats.org/officeDocument/2006/relationships/image" Target="../media/image23.svg"/><Relationship Id="rId22" Type="http://schemas.openxmlformats.org/officeDocument/2006/relationships/image" Target="../media/image162.png"/><Relationship Id="rId27" Type="http://schemas.openxmlformats.org/officeDocument/2006/relationships/image" Target="../media/image167.svg"/></Relationships>
</file>

<file path=ppt/slides/_rels/slide17.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22.png"/><Relationship Id="rId18" Type="http://schemas.openxmlformats.org/officeDocument/2006/relationships/image" Target="../media/image104.svg"/><Relationship Id="rId26" Type="http://schemas.openxmlformats.org/officeDocument/2006/relationships/image" Target="../media/image166.png"/><Relationship Id="rId3" Type="http://schemas.openxmlformats.org/officeDocument/2006/relationships/image" Target="../media/image151.svg"/><Relationship Id="rId21" Type="http://schemas.openxmlformats.org/officeDocument/2006/relationships/image" Target="../media/image161.svg"/><Relationship Id="rId7" Type="http://schemas.openxmlformats.org/officeDocument/2006/relationships/image" Target="../media/image28.png"/><Relationship Id="rId12" Type="http://schemas.openxmlformats.org/officeDocument/2006/relationships/image" Target="../media/image156.svg"/><Relationship Id="rId17" Type="http://schemas.openxmlformats.org/officeDocument/2006/relationships/image" Target="../media/image103.png"/><Relationship Id="rId25" Type="http://schemas.openxmlformats.org/officeDocument/2006/relationships/image" Target="../media/image165.svg"/><Relationship Id="rId2" Type="http://schemas.openxmlformats.org/officeDocument/2006/relationships/image" Target="../media/image150.png"/><Relationship Id="rId16" Type="http://schemas.openxmlformats.org/officeDocument/2006/relationships/image" Target="../media/image158.svg"/><Relationship Id="rId20" Type="http://schemas.openxmlformats.org/officeDocument/2006/relationships/image" Target="../media/image160.png"/><Relationship Id="rId1" Type="http://schemas.openxmlformats.org/officeDocument/2006/relationships/slideLayout" Target="../slideLayouts/slideLayout7.xml"/><Relationship Id="rId6" Type="http://schemas.openxmlformats.org/officeDocument/2006/relationships/image" Target="../media/image154.png"/><Relationship Id="rId11" Type="http://schemas.openxmlformats.org/officeDocument/2006/relationships/image" Target="../media/image155.png"/><Relationship Id="rId24" Type="http://schemas.openxmlformats.org/officeDocument/2006/relationships/image" Target="../media/image164.png"/><Relationship Id="rId5" Type="http://schemas.openxmlformats.org/officeDocument/2006/relationships/image" Target="../media/image153.svg"/><Relationship Id="rId15" Type="http://schemas.openxmlformats.org/officeDocument/2006/relationships/image" Target="../media/image157.png"/><Relationship Id="rId23" Type="http://schemas.openxmlformats.org/officeDocument/2006/relationships/image" Target="../media/image163.svg"/><Relationship Id="rId10" Type="http://schemas.openxmlformats.org/officeDocument/2006/relationships/image" Target="../media/image96.svg"/><Relationship Id="rId19" Type="http://schemas.openxmlformats.org/officeDocument/2006/relationships/image" Target="../media/image159.png"/><Relationship Id="rId4" Type="http://schemas.openxmlformats.org/officeDocument/2006/relationships/image" Target="../media/image152.png"/><Relationship Id="rId9" Type="http://schemas.openxmlformats.org/officeDocument/2006/relationships/image" Target="../media/image95.png"/><Relationship Id="rId14" Type="http://schemas.openxmlformats.org/officeDocument/2006/relationships/image" Target="../media/image23.svg"/><Relationship Id="rId22" Type="http://schemas.openxmlformats.org/officeDocument/2006/relationships/image" Target="../media/image162.png"/><Relationship Id="rId27" Type="http://schemas.openxmlformats.org/officeDocument/2006/relationships/image" Target="../media/image167.svg"/></Relationships>
</file>

<file path=ppt/slides/_rels/slide18.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image" Target="../media/image28.png"/><Relationship Id="rId3" Type="http://schemas.openxmlformats.org/officeDocument/2006/relationships/image" Target="../media/image169.svg"/><Relationship Id="rId7" Type="http://schemas.openxmlformats.org/officeDocument/2006/relationships/image" Target="../media/image173.svg"/><Relationship Id="rId12" Type="http://schemas.openxmlformats.org/officeDocument/2006/relationships/image" Target="../media/image176.svg"/><Relationship Id="rId2" Type="http://schemas.openxmlformats.org/officeDocument/2006/relationships/image" Target="../media/image168.png"/><Relationship Id="rId1" Type="http://schemas.openxmlformats.org/officeDocument/2006/relationships/slideLayout" Target="../slideLayouts/slideLayout7.xml"/><Relationship Id="rId6" Type="http://schemas.openxmlformats.org/officeDocument/2006/relationships/image" Target="../media/image172.png"/><Relationship Id="rId11" Type="http://schemas.openxmlformats.org/officeDocument/2006/relationships/image" Target="../media/image175.png"/><Relationship Id="rId5" Type="http://schemas.openxmlformats.org/officeDocument/2006/relationships/image" Target="../media/image171.svg"/><Relationship Id="rId10" Type="http://schemas.openxmlformats.org/officeDocument/2006/relationships/image" Target="../media/image174.png"/><Relationship Id="rId4" Type="http://schemas.openxmlformats.org/officeDocument/2006/relationships/image" Target="../media/image170.png"/><Relationship Id="rId9" Type="http://schemas.openxmlformats.org/officeDocument/2006/relationships/image" Target="../media/image108.svg"/><Relationship Id="rId14" Type="http://schemas.openxmlformats.org/officeDocument/2006/relationships/image" Target="../media/image29.png"/></Relationships>
</file>

<file path=ppt/slides/_rels/slide19.xml.rels><?xml version="1.0" encoding="UTF-8" standalone="yes"?>
<Relationships xmlns="http://schemas.openxmlformats.org/package/2006/relationships"><Relationship Id="rId8" Type="http://schemas.openxmlformats.org/officeDocument/2006/relationships/image" Target="../media/image181.svg"/><Relationship Id="rId13" Type="http://schemas.openxmlformats.org/officeDocument/2006/relationships/image" Target="../media/image4.png"/><Relationship Id="rId3" Type="http://schemas.openxmlformats.org/officeDocument/2006/relationships/image" Target="../media/image178.svg"/><Relationship Id="rId7" Type="http://schemas.openxmlformats.org/officeDocument/2006/relationships/image" Target="../media/image180.png"/><Relationship Id="rId12" Type="http://schemas.openxmlformats.org/officeDocument/2006/relationships/image" Target="../media/image184.svg"/><Relationship Id="rId2" Type="http://schemas.openxmlformats.org/officeDocument/2006/relationships/image" Target="../media/image177.png"/><Relationship Id="rId16"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169.svg"/><Relationship Id="rId11" Type="http://schemas.openxmlformats.org/officeDocument/2006/relationships/image" Target="../media/image183.png"/><Relationship Id="rId5" Type="http://schemas.openxmlformats.org/officeDocument/2006/relationships/image" Target="../media/image168.png"/><Relationship Id="rId15" Type="http://schemas.openxmlformats.org/officeDocument/2006/relationships/image" Target="../media/image28.png"/><Relationship Id="rId10" Type="http://schemas.openxmlformats.org/officeDocument/2006/relationships/image" Target="../media/image11.svg"/><Relationship Id="rId4" Type="http://schemas.openxmlformats.org/officeDocument/2006/relationships/image" Target="../media/image179.jpeg"/><Relationship Id="rId9" Type="http://schemas.openxmlformats.org/officeDocument/2006/relationships/image" Target="../media/image182.png"/><Relationship Id="rId14" Type="http://schemas.openxmlformats.org/officeDocument/2006/relationships/image" Target="../media/image5.svg"/></Relationships>
</file>

<file path=ppt/slides/_rels/slide20.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185.jpeg"/><Relationship Id="rId5" Type="http://schemas.openxmlformats.org/officeDocument/2006/relationships/image" Target="../media/image29.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8" Type="http://schemas.openxmlformats.org/officeDocument/2006/relationships/image" Target="../media/image188.png"/><Relationship Id="rId13" Type="http://schemas.openxmlformats.org/officeDocument/2006/relationships/image" Target="../media/image193.svg"/><Relationship Id="rId18" Type="http://schemas.openxmlformats.org/officeDocument/2006/relationships/image" Target="../media/image194.png"/><Relationship Id="rId3" Type="http://schemas.openxmlformats.org/officeDocument/2006/relationships/image" Target="../media/image187.svg"/><Relationship Id="rId7" Type="http://schemas.openxmlformats.org/officeDocument/2006/relationships/image" Target="../media/image131.svg"/><Relationship Id="rId12" Type="http://schemas.openxmlformats.org/officeDocument/2006/relationships/image" Target="../media/image192.png"/><Relationship Id="rId17" Type="http://schemas.openxmlformats.org/officeDocument/2006/relationships/image" Target="../media/image29.png"/><Relationship Id="rId2" Type="http://schemas.openxmlformats.org/officeDocument/2006/relationships/image" Target="../media/image186.png"/><Relationship Id="rId16" Type="http://schemas.openxmlformats.org/officeDocument/2006/relationships/image" Target="../media/image28.png"/><Relationship Id="rId20" Type="http://schemas.openxmlformats.org/officeDocument/2006/relationships/image" Target="../media/image196.svg"/><Relationship Id="rId1" Type="http://schemas.openxmlformats.org/officeDocument/2006/relationships/slideLayout" Target="../slideLayouts/slideLayout7.xml"/><Relationship Id="rId6" Type="http://schemas.openxmlformats.org/officeDocument/2006/relationships/image" Target="../media/image130.png"/><Relationship Id="rId11" Type="http://schemas.openxmlformats.org/officeDocument/2006/relationships/image" Target="../media/image191.svg"/><Relationship Id="rId5" Type="http://schemas.openxmlformats.org/officeDocument/2006/relationships/image" Target="../media/image11.svg"/><Relationship Id="rId15" Type="http://schemas.openxmlformats.org/officeDocument/2006/relationships/image" Target="../media/image19.svg"/><Relationship Id="rId10" Type="http://schemas.openxmlformats.org/officeDocument/2006/relationships/image" Target="../media/image190.png"/><Relationship Id="rId19" Type="http://schemas.openxmlformats.org/officeDocument/2006/relationships/image" Target="../media/image195.png"/><Relationship Id="rId4" Type="http://schemas.openxmlformats.org/officeDocument/2006/relationships/image" Target="../media/image182.png"/><Relationship Id="rId9" Type="http://schemas.openxmlformats.org/officeDocument/2006/relationships/image" Target="../media/image189.svg"/><Relationship Id="rId1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198.svg"/><Relationship Id="rId4" Type="http://schemas.openxmlformats.org/officeDocument/2006/relationships/image" Target="../media/image197.png"/></Relationships>
</file>

<file path=ppt/slides/_rels/slide23.xml.rels><?xml version="1.0" encoding="UTF-8" standalone="yes"?>
<Relationships xmlns="http://schemas.openxmlformats.org/package/2006/relationships"><Relationship Id="rId8" Type="http://schemas.openxmlformats.org/officeDocument/2006/relationships/image" Target="../media/image203.svg"/><Relationship Id="rId13" Type="http://schemas.openxmlformats.org/officeDocument/2006/relationships/image" Target="../media/image103.png"/><Relationship Id="rId18" Type="http://schemas.openxmlformats.org/officeDocument/2006/relationships/image" Target="../media/image29.png"/><Relationship Id="rId3" Type="http://schemas.openxmlformats.org/officeDocument/2006/relationships/image" Target="../media/image200.png"/><Relationship Id="rId7" Type="http://schemas.openxmlformats.org/officeDocument/2006/relationships/image" Target="../media/image202.png"/><Relationship Id="rId12" Type="http://schemas.openxmlformats.org/officeDocument/2006/relationships/image" Target="../media/image205.svg"/><Relationship Id="rId17" Type="http://schemas.openxmlformats.org/officeDocument/2006/relationships/image" Target="../media/image28.png"/><Relationship Id="rId2" Type="http://schemas.openxmlformats.org/officeDocument/2006/relationships/image" Target="../media/image199.png"/><Relationship Id="rId16" Type="http://schemas.openxmlformats.org/officeDocument/2006/relationships/image" Target="../media/image207.svg"/><Relationship Id="rId1" Type="http://schemas.openxmlformats.org/officeDocument/2006/relationships/slideLayout" Target="../slideLayouts/slideLayout7.xml"/><Relationship Id="rId6" Type="http://schemas.openxmlformats.org/officeDocument/2006/relationships/image" Target="../media/image19.svg"/><Relationship Id="rId11" Type="http://schemas.openxmlformats.org/officeDocument/2006/relationships/image" Target="../media/image204.png"/><Relationship Id="rId5" Type="http://schemas.openxmlformats.org/officeDocument/2006/relationships/image" Target="../media/image18.png"/><Relationship Id="rId15" Type="http://schemas.openxmlformats.org/officeDocument/2006/relationships/image" Target="../media/image206.png"/><Relationship Id="rId10" Type="http://schemas.openxmlformats.org/officeDocument/2006/relationships/image" Target="../media/image23.svg"/><Relationship Id="rId4" Type="http://schemas.openxmlformats.org/officeDocument/2006/relationships/image" Target="../media/image201.svg"/><Relationship Id="rId9" Type="http://schemas.openxmlformats.org/officeDocument/2006/relationships/image" Target="../media/image22.png"/><Relationship Id="rId14" Type="http://schemas.openxmlformats.org/officeDocument/2006/relationships/image" Target="../media/image104.svg"/></Relationships>
</file>

<file path=ppt/slides/_rels/slide2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09.svg"/><Relationship Id="rId7" Type="http://schemas.openxmlformats.org/officeDocument/2006/relationships/image" Target="../media/image213.svg"/><Relationship Id="rId2" Type="http://schemas.openxmlformats.org/officeDocument/2006/relationships/image" Target="../media/image208.png"/><Relationship Id="rId1" Type="http://schemas.openxmlformats.org/officeDocument/2006/relationships/slideLayout" Target="../slideLayouts/slideLayout7.xml"/><Relationship Id="rId6" Type="http://schemas.openxmlformats.org/officeDocument/2006/relationships/image" Target="../media/image212.png"/><Relationship Id="rId11" Type="http://schemas.openxmlformats.org/officeDocument/2006/relationships/image" Target="../media/image215.jpeg"/><Relationship Id="rId5" Type="http://schemas.openxmlformats.org/officeDocument/2006/relationships/image" Target="../media/image211.svg"/><Relationship Id="rId10" Type="http://schemas.openxmlformats.org/officeDocument/2006/relationships/image" Target="../media/image214.jpeg"/><Relationship Id="rId4" Type="http://schemas.openxmlformats.org/officeDocument/2006/relationships/image" Target="../media/image210.png"/><Relationship Id="rId9" Type="http://schemas.openxmlformats.org/officeDocument/2006/relationships/image" Target="../media/image29.png"/></Relationships>
</file>

<file path=ppt/slides/_rels/slide25.xml.rels><?xml version="1.0" encoding="UTF-8" standalone="yes"?>
<Relationships xmlns="http://schemas.openxmlformats.org/package/2006/relationships"><Relationship Id="rId8" Type="http://schemas.openxmlformats.org/officeDocument/2006/relationships/image" Target="../media/image222.png"/><Relationship Id="rId13" Type="http://schemas.openxmlformats.org/officeDocument/2006/relationships/image" Target="../media/image28.png"/><Relationship Id="rId3" Type="http://schemas.openxmlformats.org/officeDocument/2006/relationships/image" Target="../media/image217.svg"/><Relationship Id="rId7" Type="http://schemas.openxmlformats.org/officeDocument/2006/relationships/image" Target="../media/image221.svg"/><Relationship Id="rId12" Type="http://schemas.openxmlformats.org/officeDocument/2006/relationships/image" Target="../media/image226.svg"/><Relationship Id="rId2" Type="http://schemas.openxmlformats.org/officeDocument/2006/relationships/image" Target="../media/image216.png"/><Relationship Id="rId16" Type="http://schemas.openxmlformats.org/officeDocument/2006/relationships/image" Target="../media/image228.svg"/><Relationship Id="rId1" Type="http://schemas.openxmlformats.org/officeDocument/2006/relationships/slideLayout" Target="../slideLayouts/slideLayout7.xml"/><Relationship Id="rId6" Type="http://schemas.openxmlformats.org/officeDocument/2006/relationships/image" Target="../media/image220.png"/><Relationship Id="rId11" Type="http://schemas.openxmlformats.org/officeDocument/2006/relationships/image" Target="../media/image225.png"/><Relationship Id="rId5" Type="http://schemas.openxmlformats.org/officeDocument/2006/relationships/image" Target="../media/image219.svg"/><Relationship Id="rId15" Type="http://schemas.openxmlformats.org/officeDocument/2006/relationships/image" Target="../media/image227.png"/><Relationship Id="rId10" Type="http://schemas.openxmlformats.org/officeDocument/2006/relationships/image" Target="../media/image224.png"/><Relationship Id="rId4" Type="http://schemas.openxmlformats.org/officeDocument/2006/relationships/image" Target="../media/image218.png"/><Relationship Id="rId9" Type="http://schemas.openxmlformats.org/officeDocument/2006/relationships/image" Target="../media/image223.png"/><Relationship Id="rId14" Type="http://schemas.openxmlformats.org/officeDocument/2006/relationships/image" Target="../media/image29.png"/></Relationships>
</file>

<file path=ppt/slides/_rels/slide2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30.svg"/><Relationship Id="rId7" Type="http://schemas.openxmlformats.org/officeDocument/2006/relationships/image" Target="../media/image28.png"/><Relationship Id="rId2" Type="http://schemas.openxmlformats.org/officeDocument/2006/relationships/image" Target="../media/image229.png"/><Relationship Id="rId1" Type="http://schemas.openxmlformats.org/officeDocument/2006/relationships/slideLayout" Target="../slideLayouts/slideLayout7.xml"/><Relationship Id="rId6" Type="http://schemas.openxmlformats.org/officeDocument/2006/relationships/image" Target="../media/image151.svg"/><Relationship Id="rId5" Type="http://schemas.openxmlformats.org/officeDocument/2006/relationships/image" Target="../media/image150.png"/><Relationship Id="rId4" Type="http://schemas.openxmlformats.org/officeDocument/2006/relationships/image" Target="../media/image231.jpeg"/></Relationships>
</file>

<file path=ppt/slides/_rels/slide2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33.svg"/><Relationship Id="rId7" Type="http://schemas.openxmlformats.org/officeDocument/2006/relationships/image" Target="../media/image28.png"/><Relationship Id="rId2" Type="http://schemas.openxmlformats.org/officeDocument/2006/relationships/image" Target="../media/image232.png"/><Relationship Id="rId1" Type="http://schemas.openxmlformats.org/officeDocument/2006/relationships/slideLayout" Target="../slideLayouts/slideLayout7.xml"/><Relationship Id="rId6" Type="http://schemas.openxmlformats.org/officeDocument/2006/relationships/image" Target="../media/image236.png"/><Relationship Id="rId5" Type="http://schemas.openxmlformats.org/officeDocument/2006/relationships/image" Target="../media/image235.svg"/><Relationship Id="rId4" Type="http://schemas.openxmlformats.org/officeDocument/2006/relationships/image" Target="../media/image234.png"/></Relationships>
</file>

<file path=ppt/slides/_rels/slide28.xml.rels><?xml version="1.0" encoding="UTF-8" standalone="yes"?>
<Relationships xmlns="http://schemas.openxmlformats.org/package/2006/relationships"><Relationship Id="rId8" Type="http://schemas.openxmlformats.org/officeDocument/2006/relationships/image" Target="../media/image140.svg"/><Relationship Id="rId3" Type="http://schemas.openxmlformats.org/officeDocument/2006/relationships/image" Target="../media/image238.svg"/><Relationship Id="rId7" Type="http://schemas.openxmlformats.org/officeDocument/2006/relationships/image" Target="../media/image139.png"/><Relationship Id="rId2" Type="http://schemas.openxmlformats.org/officeDocument/2006/relationships/image" Target="../media/image237.png"/><Relationship Id="rId1" Type="http://schemas.openxmlformats.org/officeDocument/2006/relationships/slideLayout" Target="../slideLayouts/slideLayout7.xml"/><Relationship Id="rId6" Type="http://schemas.openxmlformats.org/officeDocument/2006/relationships/image" Target="../media/image241.svg"/><Relationship Id="rId5" Type="http://schemas.openxmlformats.org/officeDocument/2006/relationships/image" Target="../media/image240.png"/><Relationship Id="rId10" Type="http://schemas.openxmlformats.org/officeDocument/2006/relationships/image" Target="../media/image29.png"/><Relationship Id="rId4" Type="http://schemas.openxmlformats.org/officeDocument/2006/relationships/image" Target="../media/image239.png"/><Relationship Id="rId9" Type="http://schemas.openxmlformats.org/officeDocument/2006/relationships/image" Target="../media/image28.png"/></Relationships>
</file>

<file path=ppt/slides/_rels/slide29.xml.rels><?xml version="1.0" encoding="UTF-8" standalone="yes"?>
<Relationships xmlns="http://schemas.openxmlformats.org/package/2006/relationships"><Relationship Id="rId8" Type="http://schemas.openxmlformats.org/officeDocument/2006/relationships/image" Target="../media/image155.png"/><Relationship Id="rId13" Type="http://schemas.openxmlformats.org/officeDocument/2006/relationships/image" Target="../media/image205.svg"/><Relationship Id="rId18" Type="http://schemas.openxmlformats.org/officeDocument/2006/relationships/image" Target="../media/image246.png"/><Relationship Id="rId3" Type="http://schemas.openxmlformats.org/officeDocument/2006/relationships/image" Target="../media/image243.svg"/><Relationship Id="rId7" Type="http://schemas.openxmlformats.org/officeDocument/2006/relationships/image" Target="../media/image88.svg"/><Relationship Id="rId12" Type="http://schemas.openxmlformats.org/officeDocument/2006/relationships/image" Target="../media/image204.png"/><Relationship Id="rId17" Type="http://schemas.openxmlformats.org/officeDocument/2006/relationships/image" Target="../media/image29.png"/><Relationship Id="rId2" Type="http://schemas.openxmlformats.org/officeDocument/2006/relationships/image" Target="../media/image242.png"/><Relationship Id="rId16"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87.png"/><Relationship Id="rId11" Type="http://schemas.openxmlformats.org/officeDocument/2006/relationships/image" Target="../media/image23.svg"/><Relationship Id="rId5" Type="http://schemas.openxmlformats.org/officeDocument/2006/relationships/image" Target="../media/image245.svg"/><Relationship Id="rId15" Type="http://schemas.openxmlformats.org/officeDocument/2006/relationships/image" Target="../media/image94.svg"/><Relationship Id="rId10" Type="http://schemas.openxmlformats.org/officeDocument/2006/relationships/image" Target="../media/image22.png"/><Relationship Id="rId19" Type="http://schemas.openxmlformats.org/officeDocument/2006/relationships/image" Target="../media/image247.svg"/><Relationship Id="rId4" Type="http://schemas.openxmlformats.org/officeDocument/2006/relationships/image" Target="../media/image244.png"/><Relationship Id="rId9" Type="http://schemas.openxmlformats.org/officeDocument/2006/relationships/image" Target="../media/image156.svg"/><Relationship Id="rId14" Type="http://schemas.openxmlformats.org/officeDocument/2006/relationships/image" Target="../media/image93.png"/></Relationships>
</file>

<file path=ppt/slides/_rels/slide30.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image" Target="../media/image23.svg"/><Relationship Id="rId18" Type="http://schemas.openxmlformats.org/officeDocument/2006/relationships/image" Target="../media/image252.png"/><Relationship Id="rId3" Type="http://schemas.openxmlformats.org/officeDocument/2006/relationships/image" Target="../media/image29.png"/><Relationship Id="rId21" Type="http://schemas.openxmlformats.org/officeDocument/2006/relationships/image" Target="../media/image255.svg"/><Relationship Id="rId7" Type="http://schemas.openxmlformats.org/officeDocument/2006/relationships/image" Target="../media/image251.svg"/><Relationship Id="rId12" Type="http://schemas.openxmlformats.org/officeDocument/2006/relationships/image" Target="../media/image22.png"/><Relationship Id="rId17" Type="http://schemas.openxmlformats.org/officeDocument/2006/relationships/image" Target="../media/image94.svg"/><Relationship Id="rId2" Type="http://schemas.openxmlformats.org/officeDocument/2006/relationships/image" Target="../media/image28.png"/><Relationship Id="rId16" Type="http://schemas.openxmlformats.org/officeDocument/2006/relationships/image" Target="../media/image93.png"/><Relationship Id="rId20" Type="http://schemas.openxmlformats.org/officeDocument/2006/relationships/image" Target="../media/image254.png"/><Relationship Id="rId1" Type="http://schemas.openxmlformats.org/officeDocument/2006/relationships/slideLayout" Target="../slideLayouts/slideLayout7.xml"/><Relationship Id="rId6" Type="http://schemas.openxmlformats.org/officeDocument/2006/relationships/image" Target="../media/image250.png"/><Relationship Id="rId11" Type="http://schemas.openxmlformats.org/officeDocument/2006/relationships/image" Target="../media/image156.svg"/><Relationship Id="rId5" Type="http://schemas.openxmlformats.org/officeDocument/2006/relationships/image" Target="../media/image249.svg"/><Relationship Id="rId15" Type="http://schemas.openxmlformats.org/officeDocument/2006/relationships/image" Target="../media/image205.svg"/><Relationship Id="rId23" Type="http://schemas.openxmlformats.org/officeDocument/2006/relationships/image" Target="../media/image257.svg"/><Relationship Id="rId10" Type="http://schemas.openxmlformats.org/officeDocument/2006/relationships/image" Target="../media/image155.png"/><Relationship Id="rId19" Type="http://schemas.openxmlformats.org/officeDocument/2006/relationships/image" Target="../media/image253.svg"/><Relationship Id="rId4" Type="http://schemas.openxmlformats.org/officeDocument/2006/relationships/image" Target="../media/image248.png"/><Relationship Id="rId9" Type="http://schemas.openxmlformats.org/officeDocument/2006/relationships/image" Target="../media/image88.svg"/><Relationship Id="rId14" Type="http://schemas.openxmlformats.org/officeDocument/2006/relationships/image" Target="../media/image204.png"/><Relationship Id="rId22" Type="http://schemas.openxmlformats.org/officeDocument/2006/relationships/image" Target="../media/image256.png"/></Relationships>
</file>

<file path=ppt/slides/_rels/slide31.xml.rels><?xml version="1.0" encoding="UTF-8" standalone="yes"?>
<Relationships xmlns="http://schemas.openxmlformats.org/package/2006/relationships"><Relationship Id="rId8" Type="http://schemas.openxmlformats.org/officeDocument/2006/relationships/image" Target="../media/image88.svg"/><Relationship Id="rId13" Type="http://schemas.openxmlformats.org/officeDocument/2006/relationships/image" Target="../media/image261.png"/><Relationship Id="rId18" Type="http://schemas.openxmlformats.org/officeDocument/2006/relationships/image" Target="../media/image263.svg"/><Relationship Id="rId3" Type="http://schemas.openxmlformats.org/officeDocument/2006/relationships/image" Target="../media/image258.png"/><Relationship Id="rId7" Type="http://schemas.openxmlformats.org/officeDocument/2006/relationships/image" Target="../media/image87.png"/><Relationship Id="rId12" Type="http://schemas.openxmlformats.org/officeDocument/2006/relationships/image" Target="../media/image23.svg"/><Relationship Id="rId17" Type="http://schemas.openxmlformats.org/officeDocument/2006/relationships/image" Target="../media/image262.png"/><Relationship Id="rId2" Type="http://schemas.openxmlformats.org/officeDocument/2006/relationships/hyperlink" Target="http://www.thecalmzone.net/help/get-help/" TargetMode="External"/><Relationship Id="rId16" Type="http://schemas.openxmlformats.org/officeDocument/2006/relationships/image" Target="../media/image94.svg"/><Relationship Id="rId20" Type="http://schemas.openxmlformats.org/officeDocument/2006/relationships/image" Target="../media/image249.svg"/><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22.png"/><Relationship Id="rId5" Type="http://schemas.openxmlformats.org/officeDocument/2006/relationships/image" Target="../media/image28.png"/><Relationship Id="rId15" Type="http://schemas.openxmlformats.org/officeDocument/2006/relationships/image" Target="../media/image93.png"/><Relationship Id="rId10" Type="http://schemas.openxmlformats.org/officeDocument/2006/relationships/image" Target="../media/image90.svg"/><Relationship Id="rId19" Type="http://schemas.openxmlformats.org/officeDocument/2006/relationships/image" Target="../media/image248.png"/><Relationship Id="rId4" Type="http://schemas.openxmlformats.org/officeDocument/2006/relationships/image" Target="../media/image259.svg"/><Relationship Id="rId9" Type="http://schemas.openxmlformats.org/officeDocument/2006/relationships/image" Target="../media/image260.png"/><Relationship Id="rId14" Type="http://schemas.openxmlformats.org/officeDocument/2006/relationships/image" Target="../media/image92.svg"/></Relationships>
</file>

<file path=ppt/slides/_rels/slide32.xml.rels><?xml version="1.0" encoding="UTF-8" standalone="yes"?>
<Relationships xmlns="http://schemas.openxmlformats.org/package/2006/relationships"><Relationship Id="rId8" Type="http://schemas.openxmlformats.org/officeDocument/2006/relationships/image" Target="../media/image266.png"/><Relationship Id="rId13" Type="http://schemas.openxmlformats.org/officeDocument/2006/relationships/image" Target="../media/image257.svg"/><Relationship Id="rId18" Type="http://schemas.openxmlformats.org/officeDocument/2006/relationships/image" Target="../media/image272.svg"/><Relationship Id="rId3" Type="http://schemas.openxmlformats.org/officeDocument/2006/relationships/image" Target="../media/image187.svg"/><Relationship Id="rId7" Type="http://schemas.openxmlformats.org/officeDocument/2006/relationships/image" Target="../media/image255.svg"/><Relationship Id="rId12" Type="http://schemas.openxmlformats.org/officeDocument/2006/relationships/image" Target="../media/image256.png"/><Relationship Id="rId17" Type="http://schemas.openxmlformats.org/officeDocument/2006/relationships/image" Target="../media/image271.png"/><Relationship Id="rId2" Type="http://schemas.openxmlformats.org/officeDocument/2006/relationships/image" Target="../media/image186.png"/><Relationship Id="rId16"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254.png"/><Relationship Id="rId11" Type="http://schemas.openxmlformats.org/officeDocument/2006/relationships/image" Target="../media/image269.svg"/><Relationship Id="rId5" Type="http://schemas.openxmlformats.org/officeDocument/2006/relationships/image" Target="../media/image265.svg"/><Relationship Id="rId15" Type="http://schemas.openxmlformats.org/officeDocument/2006/relationships/image" Target="../media/image28.png"/><Relationship Id="rId10" Type="http://schemas.openxmlformats.org/officeDocument/2006/relationships/image" Target="../media/image268.png"/><Relationship Id="rId4" Type="http://schemas.openxmlformats.org/officeDocument/2006/relationships/image" Target="../media/image264.png"/><Relationship Id="rId9" Type="http://schemas.openxmlformats.org/officeDocument/2006/relationships/image" Target="../media/image267.svg"/><Relationship Id="rId14" Type="http://schemas.openxmlformats.org/officeDocument/2006/relationships/image" Target="../media/image270.png"/></Relationships>
</file>

<file path=ppt/slides/_rels/slide33.xml.rels><?xml version="1.0" encoding="UTF-8" standalone="yes"?>
<Relationships xmlns="http://schemas.openxmlformats.org/package/2006/relationships"><Relationship Id="rId8" Type="http://schemas.openxmlformats.org/officeDocument/2006/relationships/image" Target="../media/image279.png"/><Relationship Id="rId13" Type="http://schemas.openxmlformats.org/officeDocument/2006/relationships/image" Target="../media/image29.png"/><Relationship Id="rId3" Type="http://schemas.openxmlformats.org/officeDocument/2006/relationships/image" Target="../media/image274.png"/><Relationship Id="rId7" Type="http://schemas.openxmlformats.org/officeDocument/2006/relationships/image" Target="../media/image278.png"/><Relationship Id="rId12" Type="http://schemas.openxmlformats.org/officeDocument/2006/relationships/image" Target="../media/image28.png"/><Relationship Id="rId2" Type="http://schemas.openxmlformats.org/officeDocument/2006/relationships/image" Target="../media/image273.png"/><Relationship Id="rId1" Type="http://schemas.openxmlformats.org/officeDocument/2006/relationships/slideLayout" Target="../slideLayouts/slideLayout7.xml"/><Relationship Id="rId6" Type="http://schemas.openxmlformats.org/officeDocument/2006/relationships/image" Target="../media/image277.svg"/><Relationship Id="rId11" Type="http://schemas.openxmlformats.org/officeDocument/2006/relationships/image" Target="../media/image282.svg"/><Relationship Id="rId5" Type="http://schemas.openxmlformats.org/officeDocument/2006/relationships/image" Target="../media/image276.png"/><Relationship Id="rId10" Type="http://schemas.openxmlformats.org/officeDocument/2006/relationships/image" Target="../media/image281.svg"/><Relationship Id="rId4" Type="http://schemas.openxmlformats.org/officeDocument/2006/relationships/image" Target="../media/image275.png"/><Relationship Id="rId9" Type="http://schemas.openxmlformats.org/officeDocument/2006/relationships/image" Target="../media/image28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a:off x="979614" y="2727154"/>
            <a:ext cx="5364374" cy="5639289"/>
          </a:xfrm>
          <a:custGeom>
            <a:avLst/>
            <a:gdLst/>
            <a:ahLst/>
            <a:cxnLst/>
            <a:rect l="l" t="t" r="r" b="b"/>
            <a:pathLst>
              <a:path w="5364374" h="5639289">
                <a:moveTo>
                  <a:pt x="0" y="0"/>
                </a:moveTo>
                <a:lnTo>
                  <a:pt x="5364374" y="0"/>
                </a:lnTo>
                <a:lnTo>
                  <a:pt x="5364374" y="5639289"/>
                </a:lnTo>
                <a:lnTo>
                  <a:pt x="0" y="563928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979614" y="1446596"/>
            <a:ext cx="5237121" cy="7077191"/>
          </a:xfrm>
          <a:custGeom>
            <a:avLst/>
            <a:gdLst/>
            <a:ahLst/>
            <a:cxnLst/>
            <a:rect l="l" t="t" r="r" b="b"/>
            <a:pathLst>
              <a:path w="5237121" h="7077191">
                <a:moveTo>
                  <a:pt x="0" y="0"/>
                </a:moveTo>
                <a:lnTo>
                  <a:pt x="5237121" y="0"/>
                </a:lnTo>
                <a:lnTo>
                  <a:pt x="5237121" y="7077191"/>
                </a:lnTo>
                <a:lnTo>
                  <a:pt x="0" y="7077191"/>
                </a:lnTo>
                <a:lnTo>
                  <a:pt x="0" y="0"/>
                </a:lnTo>
                <a:close/>
              </a:path>
            </a:pathLst>
          </a:custGeom>
          <a:blipFill>
            <a:blip r:embed="rId4"/>
            <a:stretch>
              <a:fillRect/>
            </a:stretch>
          </a:blipFill>
        </p:spPr>
        <p:txBody>
          <a:bodyPr/>
          <a:lstStyle/>
          <a:p>
            <a:endParaRPr lang="en-GB" dirty="0"/>
          </a:p>
        </p:txBody>
      </p:sp>
      <p:sp>
        <p:nvSpPr>
          <p:cNvPr id="4" name="Freeform 4"/>
          <p:cNvSpPr/>
          <p:nvPr/>
        </p:nvSpPr>
        <p:spPr>
          <a:xfrm>
            <a:off x="7388839" y="6318521"/>
            <a:ext cx="2631560" cy="413374"/>
          </a:xfrm>
          <a:custGeom>
            <a:avLst/>
            <a:gdLst/>
            <a:ahLst/>
            <a:cxnLst/>
            <a:rect l="l" t="t" r="r" b="b"/>
            <a:pathLst>
              <a:path w="2631560" h="413374">
                <a:moveTo>
                  <a:pt x="0" y="0"/>
                </a:moveTo>
                <a:lnTo>
                  <a:pt x="2631559" y="0"/>
                </a:lnTo>
                <a:lnTo>
                  <a:pt x="2631559" y="413374"/>
                </a:lnTo>
                <a:lnTo>
                  <a:pt x="0" y="41337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12470535" y="1593667"/>
            <a:ext cx="4788765" cy="1189210"/>
          </a:xfrm>
          <a:custGeom>
            <a:avLst/>
            <a:gdLst/>
            <a:ahLst/>
            <a:cxnLst/>
            <a:rect l="l" t="t" r="r" b="b"/>
            <a:pathLst>
              <a:path w="4788765" h="1189210">
                <a:moveTo>
                  <a:pt x="0" y="0"/>
                </a:moveTo>
                <a:lnTo>
                  <a:pt x="4788765" y="0"/>
                </a:lnTo>
                <a:lnTo>
                  <a:pt x="4788765" y="1189210"/>
                </a:lnTo>
                <a:lnTo>
                  <a:pt x="0" y="11892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p:cNvSpPr/>
          <p:nvPr/>
        </p:nvSpPr>
        <p:spPr>
          <a:xfrm rot="-1183627">
            <a:off x="4759296" y="2082720"/>
            <a:ext cx="547802" cy="710662"/>
          </a:xfrm>
          <a:custGeom>
            <a:avLst/>
            <a:gdLst/>
            <a:ahLst/>
            <a:cxnLst/>
            <a:rect l="l" t="t" r="r" b="b"/>
            <a:pathLst>
              <a:path w="547802" h="710662">
                <a:moveTo>
                  <a:pt x="0" y="0"/>
                </a:moveTo>
                <a:lnTo>
                  <a:pt x="547802" y="0"/>
                </a:lnTo>
                <a:lnTo>
                  <a:pt x="547802" y="710662"/>
                </a:lnTo>
                <a:lnTo>
                  <a:pt x="0" y="710662"/>
                </a:lnTo>
                <a:lnTo>
                  <a:pt x="0" y="0"/>
                </a:lnTo>
                <a:close/>
              </a:path>
            </a:pathLst>
          </a:custGeom>
          <a:blipFill>
            <a:blip r:embed="rId9">
              <a:alphaModFix amt="63000"/>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Freeform 7"/>
          <p:cNvSpPr/>
          <p:nvPr/>
        </p:nvSpPr>
        <p:spPr>
          <a:xfrm>
            <a:off x="14334454" y="7300933"/>
            <a:ext cx="360657" cy="404664"/>
          </a:xfrm>
          <a:custGeom>
            <a:avLst/>
            <a:gdLst/>
            <a:ahLst/>
            <a:cxnLst/>
            <a:rect l="l" t="t" r="r" b="b"/>
            <a:pathLst>
              <a:path w="360657" h="404664">
                <a:moveTo>
                  <a:pt x="0" y="0"/>
                </a:moveTo>
                <a:lnTo>
                  <a:pt x="360656" y="0"/>
                </a:lnTo>
                <a:lnTo>
                  <a:pt x="360656" y="404664"/>
                </a:lnTo>
                <a:lnTo>
                  <a:pt x="0" y="404664"/>
                </a:lnTo>
                <a:lnTo>
                  <a:pt x="0" y="0"/>
                </a:lnTo>
                <a:close/>
              </a:path>
            </a:pathLst>
          </a:custGeom>
          <a:blipFill>
            <a:blip r:embed="rId11">
              <a:alphaModFix amt="82000"/>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8" name="Freeform 8"/>
          <p:cNvSpPr/>
          <p:nvPr/>
        </p:nvSpPr>
        <p:spPr>
          <a:xfrm>
            <a:off x="1045033" y="5854234"/>
            <a:ext cx="439638" cy="439638"/>
          </a:xfrm>
          <a:custGeom>
            <a:avLst/>
            <a:gdLst/>
            <a:ahLst/>
            <a:cxnLst/>
            <a:rect l="l" t="t" r="r" b="b"/>
            <a:pathLst>
              <a:path w="439638" h="439638">
                <a:moveTo>
                  <a:pt x="0" y="0"/>
                </a:moveTo>
                <a:lnTo>
                  <a:pt x="439638" y="0"/>
                </a:lnTo>
                <a:lnTo>
                  <a:pt x="439638" y="439638"/>
                </a:lnTo>
                <a:lnTo>
                  <a:pt x="0" y="43963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9" name="Freeform 9"/>
          <p:cNvSpPr/>
          <p:nvPr/>
        </p:nvSpPr>
        <p:spPr>
          <a:xfrm>
            <a:off x="16733830" y="2221819"/>
            <a:ext cx="1131029" cy="1131029"/>
          </a:xfrm>
          <a:custGeom>
            <a:avLst/>
            <a:gdLst/>
            <a:ahLst/>
            <a:cxnLst/>
            <a:rect l="l" t="t" r="r" b="b"/>
            <a:pathLst>
              <a:path w="1131029" h="1131029">
                <a:moveTo>
                  <a:pt x="0" y="0"/>
                </a:moveTo>
                <a:lnTo>
                  <a:pt x="1131029" y="0"/>
                </a:lnTo>
                <a:lnTo>
                  <a:pt x="1131029" y="1131029"/>
                </a:lnTo>
                <a:lnTo>
                  <a:pt x="0" y="1131029"/>
                </a:lnTo>
                <a:lnTo>
                  <a:pt x="0" y="0"/>
                </a:lnTo>
                <a:close/>
              </a:path>
            </a:pathLst>
          </a:custGeom>
          <a:blipFill>
            <a:blip r:embed="rId15">
              <a:alphaModFix amt="62000"/>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0" name="Freeform 10"/>
          <p:cNvSpPr/>
          <p:nvPr/>
        </p:nvSpPr>
        <p:spPr>
          <a:xfrm>
            <a:off x="6085152" y="8475503"/>
            <a:ext cx="700667" cy="700667"/>
          </a:xfrm>
          <a:custGeom>
            <a:avLst/>
            <a:gdLst/>
            <a:ahLst/>
            <a:cxnLst/>
            <a:rect l="l" t="t" r="r" b="b"/>
            <a:pathLst>
              <a:path w="700667" h="700667">
                <a:moveTo>
                  <a:pt x="0" y="0"/>
                </a:moveTo>
                <a:lnTo>
                  <a:pt x="700667" y="0"/>
                </a:lnTo>
                <a:lnTo>
                  <a:pt x="700667" y="700668"/>
                </a:lnTo>
                <a:lnTo>
                  <a:pt x="0" y="70066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11" name="AutoShape 11"/>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grpSp>
        <p:nvGrpSpPr>
          <p:cNvPr id="12" name="Group 12"/>
          <p:cNvGrpSpPr/>
          <p:nvPr/>
        </p:nvGrpSpPr>
        <p:grpSpPr>
          <a:xfrm rot="-7497655">
            <a:off x="-955600" y="7352274"/>
            <a:ext cx="4440904" cy="3681665"/>
            <a:chOff x="0" y="0"/>
            <a:chExt cx="5921205" cy="4908886"/>
          </a:xfrm>
        </p:grpSpPr>
        <p:sp>
          <p:nvSpPr>
            <p:cNvPr id="13" name="Freeform 13"/>
            <p:cNvSpPr/>
            <p:nvPr/>
          </p:nvSpPr>
          <p:spPr>
            <a:xfrm rot="-10800000">
              <a:off x="483492" y="771051"/>
              <a:ext cx="1793217" cy="3187941"/>
            </a:xfrm>
            <a:custGeom>
              <a:avLst/>
              <a:gdLst/>
              <a:ahLst/>
              <a:cxnLst/>
              <a:rect l="l" t="t" r="r" b="b"/>
              <a:pathLst>
                <a:path w="1793217" h="3187941">
                  <a:moveTo>
                    <a:pt x="0" y="0"/>
                  </a:moveTo>
                  <a:lnTo>
                    <a:pt x="1793216" y="0"/>
                  </a:lnTo>
                  <a:lnTo>
                    <a:pt x="1793216" y="3187941"/>
                  </a:lnTo>
                  <a:lnTo>
                    <a:pt x="0" y="3187941"/>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GB"/>
            </a:p>
          </p:txBody>
        </p:sp>
        <p:sp>
          <p:nvSpPr>
            <p:cNvPr id="14" name="Freeform 14"/>
            <p:cNvSpPr/>
            <p:nvPr/>
          </p:nvSpPr>
          <p:spPr>
            <a:xfrm rot="-7412232">
              <a:off x="1194719" y="838418"/>
              <a:ext cx="3202399" cy="2217662"/>
            </a:xfrm>
            <a:custGeom>
              <a:avLst/>
              <a:gdLst/>
              <a:ahLst/>
              <a:cxnLst/>
              <a:rect l="l" t="t" r="r" b="b"/>
              <a:pathLst>
                <a:path w="3202399" h="2217662">
                  <a:moveTo>
                    <a:pt x="0" y="0"/>
                  </a:moveTo>
                  <a:lnTo>
                    <a:pt x="3202399" y="0"/>
                  </a:lnTo>
                  <a:lnTo>
                    <a:pt x="3202399" y="2217661"/>
                  </a:lnTo>
                  <a:lnTo>
                    <a:pt x="0" y="2217661"/>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GB"/>
            </a:p>
          </p:txBody>
        </p:sp>
        <p:sp>
          <p:nvSpPr>
            <p:cNvPr id="15" name="Freeform 15"/>
            <p:cNvSpPr/>
            <p:nvPr/>
          </p:nvSpPr>
          <p:spPr>
            <a:xfrm rot="-10734224">
              <a:off x="2877972" y="188436"/>
              <a:ext cx="1681963" cy="4704791"/>
            </a:xfrm>
            <a:custGeom>
              <a:avLst/>
              <a:gdLst/>
              <a:ahLst/>
              <a:cxnLst/>
              <a:rect l="l" t="t" r="r" b="b"/>
              <a:pathLst>
                <a:path w="1681963" h="4704791">
                  <a:moveTo>
                    <a:pt x="0" y="0"/>
                  </a:moveTo>
                  <a:lnTo>
                    <a:pt x="1681963" y="0"/>
                  </a:lnTo>
                  <a:lnTo>
                    <a:pt x="1681963" y="4704791"/>
                  </a:lnTo>
                  <a:lnTo>
                    <a:pt x="0" y="4704791"/>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GB"/>
            </a:p>
          </p:txBody>
        </p:sp>
        <p:sp>
          <p:nvSpPr>
            <p:cNvPr id="16" name="Freeform 16"/>
            <p:cNvSpPr/>
            <p:nvPr/>
          </p:nvSpPr>
          <p:spPr>
            <a:xfrm rot="-9946350">
              <a:off x="3035064" y="463145"/>
              <a:ext cx="2646995" cy="2276416"/>
            </a:xfrm>
            <a:custGeom>
              <a:avLst/>
              <a:gdLst/>
              <a:ahLst/>
              <a:cxnLst/>
              <a:rect l="l" t="t" r="r" b="b"/>
              <a:pathLst>
                <a:path w="2646995" h="2276416">
                  <a:moveTo>
                    <a:pt x="0" y="0"/>
                  </a:moveTo>
                  <a:lnTo>
                    <a:pt x="2646996" y="0"/>
                  </a:lnTo>
                  <a:lnTo>
                    <a:pt x="2646996" y="2276416"/>
                  </a:lnTo>
                  <a:lnTo>
                    <a:pt x="0" y="2276416"/>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GB"/>
            </a:p>
          </p:txBody>
        </p:sp>
        <p:sp>
          <p:nvSpPr>
            <p:cNvPr id="17" name="Freeform 17"/>
            <p:cNvSpPr/>
            <p:nvPr/>
          </p:nvSpPr>
          <p:spPr>
            <a:xfrm rot="-9798030">
              <a:off x="292804" y="68715"/>
              <a:ext cx="794492" cy="2154555"/>
            </a:xfrm>
            <a:custGeom>
              <a:avLst/>
              <a:gdLst/>
              <a:ahLst/>
              <a:cxnLst/>
              <a:rect l="l" t="t" r="r" b="b"/>
              <a:pathLst>
                <a:path w="794492" h="2154555">
                  <a:moveTo>
                    <a:pt x="0" y="0"/>
                  </a:moveTo>
                  <a:lnTo>
                    <a:pt x="794492" y="0"/>
                  </a:lnTo>
                  <a:lnTo>
                    <a:pt x="794492" y="2154555"/>
                  </a:lnTo>
                  <a:lnTo>
                    <a:pt x="0" y="2154555"/>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GB"/>
            </a:p>
          </p:txBody>
        </p:sp>
      </p:grpSp>
      <p:sp>
        <p:nvSpPr>
          <p:cNvPr id="18" name="AutoShape 18"/>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9" name="Freeform 19"/>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29"/>
            <a:stretch>
              <a:fillRect/>
            </a:stretch>
          </a:blipFill>
        </p:spPr>
        <p:txBody>
          <a:bodyPr/>
          <a:lstStyle/>
          <a:p>
            <a:endParaRPr lang="en-GB"/>
          </a:p>
        </p:txBody>
      </p:sp>
      <p:sp>
        <p:nvSpPr>
          <p:cNvPr id="20" name="Freeform 20"/>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30"/>
            <a:stretch>
              <a:fillRect/>
            </a:stretch>
          </a:blipFill>
        </p:spPr>
        <p:txBody>
          <a:bodyPr/>
          <a:lstStyle/>
          <a:p>
            <a:endParaRPr lang="en-GB"/>
          </a:p>
        </p:txBody>
      </p:sp>
      <p:sp>
        <p:nvSpPr>
          <p:cNvPr id="21" name="TextBox 21"/>
          <p:cNvSpPr txBox="1"/>
          <p:nvPr/>
        </p:nvSpPr>
        <p:spPr>
          <a:xfrm>
            <a:off x="7388839" y="3927917"/>
            <a:ext cx="10899161" cy="1057275"/>
          </a:xfrm>
          <a:prstGeom prst="rect">
            <a:avLst/>
          </a:prstGeom>
        </p:spPr>
        <p:txBody>
          <a:bodyPr lIns="0" tIns="0" rIns="0" bIns="0" rtlCol="0" anchor="t">
            <a:spAutoFit/>
          </a:bodyPr>
          <a:lstStyle/>
          <a:p>
            <a:pPr algn="l">
              <a:lnSpc>
                <a:spcPts val="8175"/>
              </a:lnSpc>
            </a:pPr>
            <a:r>
              <a:rPr lang="en-US" sz="7500" b="1">
                <a:solidFill>
                  <a:srgbClr val="0075C9"/>
                </a:solidFill>
                <a:latin typeface="Century Gothic Paneuropean Bold"/>
                <a:ea typeface="Century Gothic Paneuropean Bold"/>
                <a:cs typeface="Century Gothic Paneuropean Bold"/>
                <a:sym typeface="Century Gothic Paneuropean Bold"/>
              </a:rPr>
              <a:t>THE</a:t>
            </a:r>
            <a:r>
              <a:rPr lang="en-US" sz="7500" b="1" u="none">
                <a:solidFill>
                  <a:srgbClr val="0075C9"/>
                </a:solidFill>
                <a:latin typeface="Century Gothic Paneuropean Bold"/>
                <a:ea typeface="Century Gothic Paneuropean Bold"/>
                <a:cs typeface="Century Gothic Paneuropean Bold"/>
                <a:sym typeface="Century Gothic Paneuropean Bold"/>
              </a:rPr>
              <a:t> POWER OF PAUSE</a:t>
            </a:r>
          </a:p>
        </p:txBody>
      </p:sp>
      <p:sp>
        <p:nvSpPr>
          <p:cNvPr id="22" name="TextBox 22"/>
          <p:cNvSpPr txBox="1"/>
          <p:nvPr/>
        </p:nvSpPr>
        <p:spPr>
          <a:xfrm>
            <a:off x="7388839" y="5239364"/>
            <a:ext cx="9287322" cy="614870"/>
          </a:xfrm>
          <a:prstGeom prst="rect">
            <a:avLst/>
          </a:prstGeom>
        </p:spPr>
        <p:txBody>
          <a:bodyPr lIns="0" tIns="0" rIns="0" bIns="0" rtlCol="0" anchor="t">
            <a:spAutoFit/>
          </a:bodyPr>
          <a:lstStyle/>
          <a:p>
            <a:pPr algn="l">
              <a:lnSpc>
                <a:spcPts val="4868"/>
              </a:lnSpc>
            </a:pPr>
            <a:r>
              <a:rPr lang="en-US" sz="4090" spc="257">
                <a:solidFill>
                  <a:srgbClr val="0075C9"/>
                </a:solidFill>
                <a:latin typeface="Century Gothic Paneuropean"/>
                <a:ea typeface="Century Gothic Paneuropean"/>
                <a:cs typeface="Century Gothic Paneuropean"/>
                <a:sym typeface="Century Gothic Paneuropean"/>
              </a:rPr>
              <a:t>Restoring the Rhythm of You</a:t>
            </a:r>
          </a:p>
        </p:txBody>
      </p:sp>
      <p:sp>
        <p:nvSpPr>
          <p:cNvPr id="23" name="TextBox 23"/>
          <p:cNvSpPr txBox="1"/>
          <p:nvPr/>
        </p:nvSpPr>
        <p:spPr>
          <a:xfrm>
            <a:off x="7388839" y="7119024"/>
            <a:ext cx="6523554" cy="384240"/>
          </a:xfrm>
          <a:prstGeom prst="rect">
            <a:avLst/>
          </a:prstGeom>
        </p:spPr>
        <p:txBody>
          <a:bodyPr lIns="0" tIns="0" rIns="0" bIns="0" rtlCol="0" anchor="t">
            <a:spAutoFit/>
          </a:bodyPr>
          <a:lstStyle/>
          <a:p>
            <a:pPr algn="ctr">
              <a:lnSpc>
                <a:spcPts val="3036"/>
              </a:lnSpc>
              <a:spcBef>
                <a:spcPct val="0"/>
              </a:spcBef>
            </a:pPr>
            <a:r>
              <a:rPr lang="en-US" sz="2551" spc="25">
                <a:solidFill>
                  <a:srgbClr val="752E6B"/>
                </a:solidFill>
                <a:latin typeface="Century Gothic Paneuropean"/>
                <a:ea typeface="Century Gothic Paneuropean"/>
                <a:cs typeface="Century Gothic Paneuropean"/>
                <a:sym typeface="Century Gothic Paneuropean"/>
              </a:rPr>
              <a:t>Unplug. Exhale. Remember Who You Are.</a:t>
            </a:r>
          </a:p>
        </p:txBody>
      </p:sp>
      <p:sp>
        <p:nvSpPr>
          <p:cNvPr id="24" name="TextBox 24"/>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a:off x="1028700" y="4173447"/>
            <a:ext cx="4708317" cy="5015517"/>
          </a:xfrm>
          <a:custGeom>
            <a:avLst/>
            <a:gdLst/>
            <a:ahLst/>
            <a:cxnLst/>
            <a:rect l="l" t="t" r="r" b="b"/>
            <a:pathLst>
              <a:path w="4708317" h="5015517">
                <a:moveTo>
                  <a:pt x="0" y="0"/>
                </a:moveTo>
                <a:lnTo>
                  <a:pt x="4708317" y="0"/>
                </a:lnTo>
                <a:lnTo>
                  <a:pt x="4708317" y="5015517"/>
                </a:lnTo>
                <a:lnTo>
                  <a:pt x="0" y="5015517"/>
                </a:lnTo>
                <a:lnTo>
                  <a:pt x="0" y="0"/>
                </a:lnTo>
                <a:close/>
              </a:path>
            </a:pathLst>
          </a:custGeom>
          <a:blipFill>
            <a:blip r:embed="rId2"/>
            <a:stretch>
              <a:fillRect/>
            </a:stretch>
          </a:blipFill>
        </p:spPr>
        <p:txBody>
          <a:bodyPr/>
          <a:lstStyle/>
          <a:p>
            <a:endParaRPr lang="en-GB"/>
          </a:p>
        </p:txBody>
      </p:sp>
      <p:sp>
        <p:nvSpPr>
          <p:cNvPr id="3" name="Freeform 3"/>
          <p:cNvSpPr/>
          <p:nvPr/>
        </p:nvSpPr>
        <p:spPr>
          <a:xfrm>
            <a:off x="11686563" y="1372929"/>
            <a:ext cx="711475" cy="711475"/>
          </a:xfrm>
          <a:custGeom>
            <a:avLst/>
            <a:gdLst/>
            <a:ahLst/>
            <a:cxnLst/>
            <a:rect l="l" t="t" r="r" b="b"/>
            <a:pathLst>
              <a:path w="711475" h="711475">
                <a:moveTo>
                  <a:pt x="0" y="0"/>
                </a:moveTo>
                <a:lnTo>
                  <a:pt x="711475" y="0"/>
                </a:lnTo>
                <a:lnTo>
                  <a:pt x="711475" y="711475"/>
                </a:lnTo>
                <a:lnTo>
                  <a:pt x="0" y="71147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5931166" y="3694787"/>
            <a:ext cx="6476504" cy="478660"/>
          </a:xfrm>
          <a:prstGeom prst="rect">
            <a:avLst/>
          </a:prstGeom>
        </p:spPr>
        <p:txBody>
          <a:bodyPr lIns="0" tIns="0" rIns="0" bIns="0" rtlCol="0" anchor="t">
            <a:spAutoFit/>
          </a:bodyPr>
          <a:lstStyle/>
          <a:p>
            <a:pPr algn="l">
              <a:lnSpc>
                <a:spcPts val="3706"/>
              </a:lnSpc>
            </a:pPr>
            <a:r>
              <a:rPr lang="en-US" sz="3114" b="1" spc="31">
                <a:solidFill>
                  <a:srgbClr val="318ECD"/>
                </a:solidFill>
                <a:latin typeface="Century Gothic Paneuropean Bold"/>
                <a:ea typeface="Century Gothic Paneuropean Bold"/>
                <a:cs typeface="Century Gothic Paneuropean Bold"/>
                <a:sym typeface="Century Gothic Paneuropean Bold"/>
              </a:rPr>
              <a:t>This session is an intervention.</a:t>
            </a:r>
          </a:p>
        </p:txBody>
      </p:sp>
      <p:grpSp>
        <p:nvGrpSpPr>
          <p:cNvPr id="5" name="Group 5"/>
          <p:cNvGrpSpPr/>
          <p:nvPr/>
        </p:nvGrpSpPr>
        <p:grpSpPr>
          <a:xfrm>
            <a:off x="5827710" y="3514720"/>
            <a:ext cx="11305536" cy="1421053"/>
            <a:chOff x="0" y="0"/>
            <a:chExt cx="2977590" cy="374269"/>
          </a:xfrm>
        </p:grpSpPr>
        <p:sp>
          <p:nvSpPr>
            <p:cNvPr id="6" name="Freeform 6"/>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7566AA">
                <a:alpha val="32941"/>
              </a:srgbClr>
            </a:solidFill>
          </p:spPr>
          <p:txBody>
            <a:bodyPr/>
            <a:lstStyle/>
            <a:p>
              <a:endParaRPr lang="en-GB"/>
            </a:p>
          </p:txBody>
        </p:sp>
        <p:sp>
          <p:nvSpPr>
            <p:cNvPr id="7" name="TextBox 7"/>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8" name="Group 8"/>
          <p:cNvGrpSpPr/>
          <p:nvPr/>
        </p:nvGrpSpPr>
        <p:grpSpPr>
          <a:xfrm>
            <a:off x="5911746" y="3392464"/>
            <a:ext cx="11305536" cy="1421053"/>
            <a:chOff x="0" y="0"/>
            <a:chExt cx="2977590" cy="374269"/>
          </a:xfrm>
        </p:grpSpPr>
        <p:sp>
          <p:nvSpPr>
            <p:cNvPr id="9" name="Freeform 9"/>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DCB1D3"/>
            </a:solidFill>
          </p:spPr>
          <p:txBody>
            <a:bodyPr/>
            <a:lstStyle/>
            <a:p>
              <a:endParaRPr lang="en-GB"/>
            </a:p>
          </p:txBody>
        </p:sp>
        <p:sp>
          <p:nvSpPr>
            <p:cNvPr id="10" name="TextBox 10"/>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11" name="Group 11"/>
          <p:cNvGrpSpPr/>
          <p:nvPr/>
        </p:nvGrpSpPr>
        <p:grpSpPr>
          <a:xfrm>
            <a:off x="5869728" y="5422093"/>
            <a:ext cx="11305536" cy="1421053"/>
            <a:chOff x="0" y="0"/>
            <a:chExt cx="2977590" cy="374269"/>
          </a:xfrm>
        </p:grpSpPr>
        <p:sp>
          <p:nvSpPr>
            <p:cNvPr id="12" name="Freeform 12"/>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863275">
                <a:alpha val="32941"/>
              </a:srgbClr>
            </a:solidFill>
          </p:spPr>
          <p:txBody>
            <a:bodyPr/>
            <a:lstStyle/>
            <a:p>
              <a:endParaRPr lang="en-GB"/>
            </a:p>
          </p:txBody>
        </p:sp>
        <p:sp>
          <p:nvSpPr>
            <p:cNvPr id="13" name="TextBox 13"/>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14" name="Group 14"/>
          <p:cNvGrpSpPr/>
          <p:nvPr/>
        </p:nvGrpSpPr>
        <p:grpSpPr>
          <a:xfrm>
            <a:off x="5953764" y="5299837"/>
            <a:ext cx="11305536" cy="1421053"/>
            <a:chOff x="0" y="0"/>
            <a:chExt cx="2977590" cy="374269"/>
          </a:xfrm>
        </p:grpSpPr>
        <p:sp>
          <p:nvSpPr>
            <p:cNvPr id="15" name="Freeform 15"/>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863275"/>
            </a:solidFill>
          </p:spPr>
          <p:txBody>
            <a:bodyPr/>
            <a:lstStyle/>
            <a:p>
              <a:endParaRPr lang="en-GB"/>
            </a:p>
          </p:txBody>
        </p:sp>
        <p:sp>
          <p:nvSpPr>
            <p:cNvPr id="16" name="TextBox 16"/>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17" name="Group 17"/>
          <p:cNvGrpSpPr/>
          <p:nvPr/>
        </p:nvGrpSpPr>
        <p:grpSpPr>
          <a:xfrm>
            <a:off x="5743674" y="7298776"/>
            <a:ext cx="11305536" cy="1421053"/>
            <a:chOff x="0" y="0"/>
            <a:chExt cx="2977590" cy="374269"/>
          </a:xfrm>
        </p:grpSpPr>
        <p:sp>
          <p:nvSpPr>
            <p:cNvPr id="18" name="Freeform 18"/>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878786">
                <a:alpha val="32941"/>
              </a:srgbClr>
            </a:solidFill>
          </p:spPr>
          <p:txBody>
            <a:bodyPr/>
            <a:lstStyle/>
            <a:p>
              <a:endParaRPr lang="en-GB"/>
            </a:p>
          </p:txBody>
        </p:sp>
        <p:sp>
          <p:nvSpPr>
            <p:cNvPr id="19" name="TextBox 19"/>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20" name="Group 20"/>
          <p:cNvGrpSpPr/>
          <p:nvPr/>
        </p:nvGrpSpPr>
        <p:grpSpPr>
          <a:xfrm>
            <a:off x="5827710" y="7176521"/>
            <a:ext cx="11305536" cy="1421053"/>
            <a:chOff x="0" y="0"/>
            <a:chExt cx="2977590" cy="374269"/>
          </a:xfrm>
        </p:grpSpPr>
        <p:sp>
          <p:nvSpPr>
            <p:cNvPr id="21" name="Freeform 21"/>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878786"/>
            </a:solidFill>
          </p:spPr>
          <p:txBody>
            <a:bodyPr/>
            <a:lstStyle/>
            <a:p>
              <a:endParaRPr lang="en-GB"/>
            </a:p>
          </p:txBody>
        </p:sp>
        <p:sp>
          <p:nvSpPr>
            <p:cNvPr id="22" name="TextBox 22"/>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sp>
        <p:nvSpPr>
          <p:cNvPr id="23" name="TextBox 23"/>
          <p:cNvSpPr txBox="1"/>
          <p:nvPr/>
        </p:nvSpPr>
        <p:spPr>
          <a:xfrm>
            <a:off x="6147259" y="7299111"/>
            <a:ext cx="10834510" cy="1109345"/>
          </a:xfrm>
          <a:prstGeom prst="rect">
            <a:avLst/>
          </a:prstGeom>
        </p:spPr>
        <p:txBody>
          <a:bodyPr lIns="0" tIns="0" rIns="0" bIns="0" rtlCol="0" anchor="t">
            <a:spAutoFit/>
          </a:bodyPr>
          <a:lstStyle/>
          <a:p>
            <a:pPr algn="ctr">
              <a:lnSpc>
                <a:spcPts val="4480"/>
              </a:lnSpc>
              <a:spcBef>
                <a:spcPct val="0"/>
              </a:spcBef>
            </a:pPr>
            <a:r>
              <a:rPr lang="en-US" sz="3200">
                <a:solidFill>
                  <a:srgbClr val="FFFFFF"/>
                </a:solidFill>
                <a:latin typeface="Century Gothic Paneuropean"/>
                <a:ea typeface="Century Gothic Paneuropean"/>
                <a:cs typeface="Century Gothic Paneuropean"/>
                <a:sym typeface="Century Gothic Paneuropean"/>
              </a:rPr>
              <a:t>...HAVE NO ISSUE WITH YOUR PHONE CHECKING AND REST WHENEVER YOU NEED?</a:t>
            </a:r>
          </a:p>
        </p:txBody>
      </p:sp>
      <p:sp>
        <p:nvSpPr>
          <p:cNvPr id="24" name="AutoShape 24"/>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grpSp>
        <p:nvGrpSpPr>
          <p:cNvPr id="25" name="Group 25"/>
          <p:cNvGrpSpPr/>
          <p:nvPr/>
        </p:nvGrpSpPr>
        <p:grpSpPr>
          <a:xfrm rot="7771853">
            <a:off x="14719299" y="7886586"/>
            <a:ext cx="4440904" cy="3681665"/>
            <a:chOff x="0" y="0"/>
            <a:chExt cx="5921205" cy="4908886"/>
          </a:xfrm>
        </p:grpSpPr>
        <p:sp>
          <p:nvSpPr>
            <p:cNvPr id="26" name="Freeform 26"/>
            <p:cNvSpPr/>
            <p:nvPr/>
          </p:nvSpPr>
          <p:spPr>
            <a:xfrm rot="-10800000">
              <a:off x="483492" y="771051"/>
              <a:ext cx="1793217" cy="3187941"/>
            </a:xfrm>
            <a:custGeom>
              <a:avLst/>
              <a:gdLst/>
              <a:ahLst/>
              <a:cxnLst/>
              <a:rect l="l" t="t" r="r" b="b"/>
              <a:pathLst>
                <a:path w="1793217" h="3187941">
                  <a:moveTo>
                    <a:pt x="0" y="0"/>
                  </a:moveTo>
                  <a:lnTo>
                    <a:pt x="1793216" y="0"/>
                  </a:lnTo>
                  <a:lnTo>
                    <a:pt x="1793216" y="3187941"/>
                  </a:lnTo>
                  <a:lnTo>
                    <a:pt x="0" y="318794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7" name="Freeform 27"/>
            <p:cNvSpPr/>
            <p:nvPr/>
          </p:nvSpPr>
          <p:spPr>
            <a:xfrm rot="-7412232">
              <a:off x="1194719" y="838418"/>
              <a:ext cx="3202399" cy="2217662"/>
            </a:xfrm>
            <a:custGeom>
              <a:avLst/>
              <a:gdLst/>
              <a:ahLst/>
              <a:cxnLst/>
              <a:rect l="l" t="t" r="r" b="b"/>
              <a:pathLst>
                <a:path w="3202399" h="2217662">
                  <a:moveTo>
                    <a:pt x="0" y="0"/>
                  </a:moveTo>
                  <a:lnTo>
                    <a:pt x="3202399" y="0"/>
                  </a:lnTo>
                  <a:lnTo>
                    <a:pt x="3202399" y="2217661"/>
                  </a:lnTo>
                  <a:lnTo>
                    <a:pt x="0" y="221766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8" name="Freeform 28"/>
            <p:cNvSpPr/>
            <p:nvPr/>
          </p:nvSpPr>
          <p:spPr>
            <a:xfrm rot="-10734224">
              <a:off x="2877972" y="188436"/>
              <a:ext cx="1681963" cy="4704791"/>
            </a:xfrm>
            <a:custGeom>
              <a:avLst/>
              <a:gdLst/>
              <a:ahLst/>
              <a:cxnLst/>
              <a:rect l="l" t="t" r="r" b="b"/>
              <a:pathLst>
                <a:path w="1681963" h="4704791">
                  <a:moveTo>
                    <a:pt x="0" y="0"/>
                  </a:moveTo>
                  <a:lnTo>
                    <a:pt x="1681963" y="0"/>
                  </a:lnTo>
                  <a:lnTo>
                    <a:pt x="1681963" y="4704791"/>
                  </a:lnTo>
                  <a:lnTo>
                    <a:pt x="0" y="470479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9" name="Freeform 29"/>
            <p:cNvSpPr/>
            <p:nvPr/>
          </p:nvSpPr>
          <p:spPr>
            <a:xfrm rot="-9946350">
              <a:off x="3035064" y="463145"/>
              <a:ext cx="2646995" cy="2276416"/>
            </a:xfrm>
            <a:custGeom>
              <a:avLst/>
              <a:gdLst/>
              <a:ahLst/>
              <a:cxnLst/>
              <a:rect l="l" t="t" r="r" b="b"/>
              <a:pathLst>
                <a:path w="2646995" h="2276416">
                  <a:moveTo>
                    <a:pt x="0" y="0"/>
                  </a:moveTo>
                  <a:lnTo>
                    <a:pt x="2646996" y="0"/>
                  </a:lnTo>
                  <a:lnTo>
                    <a:pt x="2646996" y="2276416"/>
                  </a:lnTo>
                  <a:lnTo>
                    <a:pt x="0" y="22764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30" name="Freeform 30"/>
            <p:cNvSpPr/>
            <p:nvPr/>
          </p:nvSpPr>
          <p:spPr>
            <a:xfrm rot="-9798030">
              <a:off x="292804" y="68715"/>
              <a:ext cx="794492" cy="2154555"/>
            </a:xfrm>
            <a:custGeom>
              <a:avLst/>
              <a:gdLst/>
              <a:ahLst/>
              <a:cxnLst/>
              <a:rect l="l" t="t" r="r" b="b"/>
              <a:pathLst>
                <a:path w="794492" h="2154555">
                  <a:moveTo>
                    <a:pt x="0" y="0"/>
                  </a:moveTo>
                  <a:lnTo>
                    <a:pt x="794492" y="0"/>
                  </a:lnTo>
                  <a:lnTo>
                    <a:pt x="794492" y="2154555"/>
                  </a:lnTo>
                  <a:lnTo>
                    <a:pt x="0" y="215455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grpSp>
      <p:sp>
        <p:nvSpPr>
          <p:cNvPr id="31" name="TextBox 31"/>
          <p:cNvSpPr txBox="1"/>
          <p:nvPr/>
        </p:nvSpPr>
        <p:spPr>
          <a:xfrm>
            <a:off x="1028700" y="2151079"/>
            <a:ext cx="9558083" cy="783393"/>
          </a:xfrm>
          <a:prstGeom prst="rect">
            <a:avLst/>
          </a:prstGeom>
        </p:spPr>
        <p:txBody>
          <a:bodyPr lIns="0" tIns="0" rIns="0" bIns="0" rtlCol="0" anchor="t">
            <a:spAutoFit/>
          </a:bodyPr>
          <a:lstStyle/>
          <a:p>
            <a:pPr algn="l">
              <a:lnSpc>
                <a:spcPts val="6131"/>
              </a:lnSpc>
            </a:pPr>
            <a:r>
              <a:rPr lang="en-US" sz="5624" b="1">
                <a:solidFill>
                  <a:srgbClr val="0075C9"/>
                </a:solidFill>
                <a:latin typeface="Century Gothic Paneuropean Bold"/>
                <a:ea typeface="Century Gothic Paneuropean Bold"/>
                <a:cs typeface="Century Gothic Paneuropean Bold"/>
                <a:sym typeface="Century Gothic Paneuropean Bold"/>
              </a:rPr>
              <a:t>HOW MANY OF YOU...</a:t>
            </a:r>
          </a:p>
        </p:txBody>
      </p:sp>
      <p:sp>
        <p:nvSpPr>
          <p:cNvPr id="32" name="TextBox 32"/>
          <p:cNvSpPr txBox="1"/>
          <p:nvPr/>
        </p:nvSpPr>
        <p:spPr>
          <a:xfrm>
            <a:off x="6105241" y="3795968"/>
            <a:ext cx="10834510" cy="547370"/>
          </a:xfrm>
          <a:prstGeom prst="rect">
            <a:avLst/>
          </a:prstGeom>
        </p:spPr>
        <p:txBody>
          <a:bodyPr lIns="0" tIns="0" rIns="0" bIns="0" rtlCol="0" anchor="t">
            <a:spAutoFit/>
          </a:bodyPr>
          <a:lstStyle/>
          <a:p>
            <a:pPr algn="ctr">
              <a:lnSpc>
                <a:spcPts val="4480"/>
              </a:lnSpc>
              <a:spcBef>
                <a:spcPct val="0"/>
              </a:spcBef>
            </a:pPr>
            <a:r>
              <a:rPr lang="en-US" sz="3200">
                <a:solidFill>
                  <a:srgbClr val="FFFFFF"/>
                </a:solidFill>
                <a:latin typeface="Century Gothic Paneuropean"/>
                <a:ea typeface="Century Gothic Paneuropean"/>
                <a:cs typeface="Century Gothic Paneuropean"/>
                <a:sym typeface="Century Gothic Paneuropean"/>
              </a:rPr>
              <a:t>...FIND YOURSELF REGULARLY CHECKING YOUR PHONE</a:t>
            </a:r>
          </a:p>
        </p:txBody>
      </p:sp>
      <p:sp>
        <p:nvSpPr>
          <p:cNvPr id="33" name="TextBox 33"/>
          <p:cNvSpPr txBox="1"/>
          <p:nvPr/>
        </p:nvSpPr>
        <p:spPr>
          <a:xfrm>
            <a:off x="6214700" y="5440598"/>
            <a:ext cx="10834510" cy="1109345"/>
          </a:xfrm>
          <a:prstGeom prst="rect">
            <a:avLst/>
          </a:prstGeom>
        </p:spPr>
        <p:txBody>
          <a:bodyPr lIns="0" tIns="0" rIns="0" bIns="0" rtlCol="0" anchor="t">
            <a:spAutoFit/>
          </a:bodyPr>
          <a:lstStyle/>
          <a:p>
            <a:pPr algn="ctr">
              <a:lnSpc>
                <a:spcPts val="4480"/>
              </a:lnSpc>
              <a:spcBef>
                <a:spcPct val="0"/>
              </a:spcBef>
            </a:pPr>
            <a:r>
              <a:rPr lang="en-US" sz="3200">
                <a:solidFill>
                  <a:srgbClr val="FFFFFF"/>
                </a:solidFill>
                <a:latin typeface="Century Gothic Paneuropean"/>
                <a:ea typeface="Century Gothic Paneuropean"/>
                <a:cs typeface="Century Gothic Paneuropean"/>
                <a:sym typeface="Century Gothic Paneuropean"/>
              </a:rPr>
              <a:t>...HAVE EVER FELT ASHAMED OR GUILTY FOR RESTING OR RELAXING?</a:t>
            </a:r>
          </a:p>
        </p:txBody>
      </p:sp>
      <p:sp>
        <p:nvSpPr>
          <p:cNvPr id="34" name="AutoShape 34"/>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35" name="Freeform 35"/>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5"/>
            <a:stretch>
              <a:fillRect/>
            </a:stretch>
          </a:blipFill>
        </p:spPr>
        <p:txBody>
          <a:bodyPr/>
          <a:lstStyle/>
          <a:p>
            <a:endParaRPr lang="en-GB"/>
          </a:p>
        </p:txBody>
      </p:sp>
      <p:sp>
        <p:nvSpPr>
          <p:cNvPr id="36" name="Freeform 36"/>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6"/>
            <a:stretch>
              <a:fillRect/>
            </a:stretch>
          </a:blipFill>
        </p:spPr>
        <p:txBody>
          <a:bodyPr/>
          <a:lstStyle/>
          <a:p>
            <a:endParaRPr lang="en-GB"/>
          </a:p>
        </p:txBody>
      </p:sp>
      <p:sp>
        <p:nvSpPr>
          <p:cNvPr id="41" name="TextBox 24">
            <a:extLst>
              <a:ext uri="{FF2B5EF4-FFF2-40B4-BE49-F238E27FC236}">
                <a16:creationId xmlns:a16="http://schemas.microsoft.com/office/drawing/2014/main" id="{61A79E77-C021-5BC9-C098-17A4076C2005}"/>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grpSp>
        <p:nvGrpSpPr>
          <p:cNvPr id="14" name="Group 23">
            <a:extLst>
              <a:ext uri="{FF2B5EF4-FFF2-40B4-BE49-F238E27FC236}">
                <a16:creationId xmlns:a16="http://schemas.microsoft.com/office/drawing/2014/main" id="{A3FEBFFC-173B-5AEE-6643-6DC1E97E9B0E}"/>
              </a:ext>
            </a:extLst>
          </p:cNvPr>
          <p:cNvGrpSpPr/>
          <p:nvPr/>
        </p:nvGrpSpPr>
        <p:grpSpPr>
          <a:xfrm>
            <a:off x="838200" y="3539220"/>
            <a:ext cx="10947512" cy="4957077"/>
            <a:chOff x="0" y="0"/>
            <a:chExt cx="3764858" cy="334410"/>
          </a:xfrm>
        </p:grpSpPr>
        <p:sp>
          <p:nvSpPr>
            <p:cNvPr id="15" name="Freeform 24">
              <a:extLst>
                <a:ext uri="{FF2B5EF4-FFF2-40B4-BE49-F238E27FC236}">
                  <a16:creationId xmlns:a16="http://schemas.microsoft.com/office/drawing/2014/main" id="{F6253AF3-C322-6884-324E-8250F00573AF}"/>
                </a:ext>
              </a:extLst>
            </p:cNvPr>
            <p:cNvSpPr/>
            <p:nvPr/>
          </p:nvSpPr>
          <p:spPr>
            <a:xfrm>
              <a:off x="0" y="0"/>
              <a:ext cx="3764858" cy="334410"/>
            </a:xfrm>
            <a:custGeom>
              <a:avLst/>
              <a:gdLst/>
              <a:ahLst/>
              <a:cxnLst/>
              <a:rect l="l" t="t" r="r" b="b"/>
              <a:pathLst>
                <a:path w="3764858" h="334410">
                  <a:moveTo>
                    <a:pt x="12998" y="0"/>
                  </a:moveTo>
                  <a:lnTo>
                    <a:pt x="3751860" y="0"/>
                  </a:lnTo>
                  <a:cubicBezTo>
                    <a:pt x="3759039" y="0"/>
                    <a:pt x="3764858" y="5820"/>
                    <a:pt x="3764858" y="12998"/>
                  </a:cubicBezTo>
                  <a:lnTo>
                    <a:pt x="3764858" y="321412"/>
                  </a:lnTo>
                  <a:cubicBezTo>
                    <a:pt x="3764858" y="324860"/>
                    <a:pt x="3763489" y="328166"/>
                    <a:pt x="3761051" y="330603"/>
                  </a:cubicBezTo>
                  <a:cubicBezTo>
                    <a:pt x="3758614" y="333041"/>
                    <a:pt x="3755307" y="334410"/>
                    <a:pt x="3751860" y="334410"/>
                  </a:cubicBezTo>
                  <a:lnTo>
                    <a:pt x="12998" y="334410"/>
                  </a:lnTo>
                  <a:cubicBezTo>
                    <a:pt x="5820" y="334410"/>
                    <a:pt x="0" y="328591"/>
                    <a:pt x="0" y="321412"/>
                  </a:cubicBezTo>
                  <a:lnTo>
                    <a:pt x="0" y="12998"/>
                  </a:lnTo>
                  <a:cubicBezTo>
                    <a:pt x="0" y="5820"/>
                    <a:pt x="5820" y="0"/>
                    <a:pt x="12998" y="0"/>
                  </a:cubicBezTo>
                  <a:close/>
                </a:path>
              </a:pathLst>
            </a:custGeom>
            <a:solidFill>
              <a:srgbClr val="FFFFFF"/>
            </a:solidFill>
          </p:spPr>
          <p:txBody>
            <a:bodyPr/>
            <a:lstStyle/>
            <a:p>
              <a:endParaRPr lang="en-GB"/>
            </a:p>
          </p:txBody>
        </p:sp>
        <p:sp>
          <p:nvSpPr>
            <p:cNvPr id="16" name="TextBox 25">
              <a:extLst>
                <a:ext uri="{FF2B5EF4-FFF2-40B4-BE49-F238E27FC236}">
                  <a16:creationId xmlns:a16="http://schemas.microsoft.com/office/drawing/2014/main" id="{1C78236E-AFF0-563D-8FF7-958B91BFC238}"/>
                </a:ext>
              </a:extLst>
            </p:cNvPr>
            <p:cNvSpPr txBox="1"/>
            <p:nvPr/>
          </p:nvSpPr>
          <p:spPr>
            <a:xfrm>
              <a:off x="0" y="-38100"/>
              <a:ext cx="3764858" cy="372510"/>
            </a:xfrm>
            <a:prstGeom prst="rect">
              <a:avLst/>
            </a:prstGeom>
          </p:spPr>
          <p:txBody>
            <a:bodyPr lIns="50800" tIns="50800" rIns="50800" bIns="50800" rtlCol="0" anchor="ctr"/>
            <a:lstStyle/>
            <a:p>
              <a:pPr algn="ctr">
                <a:lnSpc>
                  <a:spcPts val="2659"/>
                </a:lnSpc>
              </a:pPr>
              <a:endParaRPr/>
            </a:p>
          </p:txBody>
        </p:sp>
      </p:grpSp>
      <p:sp>
        <p:nvSpPr>
          <p:cNvPr id="2" name="AutoShape 2"/>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3" name="Freeform 3"/>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2"/>
            <a:stretch>
              <a:fillRect/>
            </a:stretch>
          </a:blipFill>
        </p:spPr>
        <p:txBody>
          <a:bodyPr/>
          <a:lstStyle/>
          <a:p>
            <a:endParaRPr lang="en-GB"/>
          </a:p>
        </p:txBody>
      </p:sp>
      <p:sp>
        <p:nvSpPr>
          <p:cNvPr id="4" name="Freeform 4"/>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3"/>
            <a:stretch>
              <a:fillRect/>
            </a:stretch>
          </a:blipFill>
        </p:spPr>
        <p:txBody>
          <a:bodyPr/>
          <a:lstStyle/>
          <a:p>
            <a:endParaRPr lang="en-GB"/>
          </a:p>
        </p:txBody>
      </p:sp>
      <p:sp>
        <p:nvSpPr>
          <p:cNvPr id="5" name="AutoShape 5"/>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7" name="Freeform 7"/>
          <p:cNvSpPr/>
          <p:nvPr/>
        </p:nvSpPr>
        <p:spPr>
          <a:xfrm rot="-1057874">
            <a:off x="14518503" y="3440257"/>
            <a:ext cx="823414" cy="929099"/>
          </a:xfrm>
          <a:custGeom>
            <a:avLst/>
            <a:gdLst/>
            <a:ahLst/>
            <a:cxnLst/>
            <a:rect l="l" t="t" r="r" b="b"/>
            <a:pathLst>
              <a:path w="823414" h="929099">
                <a:moveTo>
                  <a:pt x="0" y="0"/>
                </a:moveTo>
                <a:lnTo>
                  <a:pt x="823414" y="0"/>
                </a:lnTo>
                <a:lnTo>
                  <a:pt x="823414" y="929099"/>
                </a:lnTo>
                <a:lnTo>
                  <a:pt x="0" y="92909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1028700" y="3722668"/>
            <a:ext cx="10429914" cy="2174947"/>
          </a:xfrm>
          <a:prstGeom prst="rect">
            <a:avLst/>
          </a:prstGeom>
        </p:spPr>
        <p:txBody>
          <a:bodyPr lIns="0" tIns="0" rIns="0" bIns="0" rtlCol="0" anchor="t">
            <a:spAutoFit/>
          </a:bodyPr>
          <a:lstStyle/>
          <a:p>
            <a:pPr algn="just">
              <a:lnSpc>
                <a:spcPts val="2856"/>
              </a:lnSpc>
              <a:spcBef>
                <a:spcPct val="0"/>
              </a:spcBef>
            </a:pPr>
            <a:r>
              <a:rPr lang="en-US" sz="2400" spc="24" dirty="0">
                <a:solidFill>
                  <a:srgbClr val="2C8FCE"/>
                </a:solidFill>
                <a:latin typeface="Century Gothic Paneuropean"/>
                <a:ea typeface="Century Gothic Paneuropean"/>
                <a:cs typeface="Century Gothic Paneuropean"/>
                <a:sym typeface="Century Gothic Paneuropean"/>
              </a:rPr>
              <a:t>The Stress Management Society</a:t>
            </a:r>
            <a:r>
              <a:rPr lang="en-US" sz="2400" spc="24" dirty="0">
                <a:solidFill>
                  <a:srgbClr val="6A205C"/>
                </a:solidFill>
                <a:latin typeface="Century Gothic Paneuropean"/>
                <a:ea typeface="Century Gothic Paneuropean"/>
                <a:cs typeface="Century Gothic Paneuropean"/>
                <a:sym typeface="Century Gothic Paneuropean"/>
              </a:rPr>
              <a:t> is a non-profit </a:t>
            </a:r>
            <a:r>
              <a:rPr lang="en-US" sz="2400" spc="24" dirty="0" err="1">
                <a:solidFill>
                  <a:srgbClr val="6A205C"/>
                </a:solidFill>
                <a:latin typeface="Century Gothic Paneuropean"/>
                <a:ea typeface="Century Gothic Paneuropean"/>
                <a:cs typeface="Century Gothic Paneuropean"/>
                <a:sym typeface="Century Gothic Paneuropean"/>
              </a:rPr>
              <a:t>organisation</a:t>
            </a:r>
            <a:r>
              <a:rPr lang="en-US" sz="2400" spc="24" dirty="0">
                <a:solidFill>
                  <a:srgbClr val="6A205C"/>
                </a:solidFill>
                <a:latin typeface="Century Gothic Paneuropean"/>
                <a:ea typeface="Century Gothic Paneuropean"/>
                <a:cs typeface="Century Gothic Paneuropean"/>
                <a:sym typeface="Century Gothic Paneuropean"/>
              </a:rPr>
              <a:t> dedicated to helping individuals and companies </a:t>
            </a:r>
            <a:r>
              <a:rPr lang="en-US" sz="2400" spc="24" dirty="0" err="1">
                <a:solidFill>
                  <a:srgbClr val="6A205C"/>
                </a:solidFill>
                <a:latin typeface="Century Gothic Paneuropean"/>
                <a:ea typeface="Century Gothic Paneuropean"/>
                <a:cs typeface="Century Gothic Paneuropean"/>
                <a:sym typeface="Century Gothic Paneuropean"/>
              </a:rPr>
              <a:t>recognise</a:t>
            </a:r>
            <a:r>
              <a:rPr lang="en-US" sz="2400" spc="24" dirty="0">
                <a:solidFill>
                  <a:srgbClr val="6A205C"/>
                </a:solidFill>
                <a:latin typeface="Century Gothic Paneuropean"/>
                <a:ea typeface="Century Gothic Paneuropean"/>
                <a:cs typeface="Century Gothic Paneuropean"/>
                <a:sym typeface="Century Gothic Paneuropean"/>
              </a:rPr>
              <a:t> and reduce stress. We are a small </a:t>
            </a:r>
            <a:r>
              <a:rPr lang="en-US" sz="2400" spc="24" dirty="0" err="1">
                <a:solidFill>
                  <a:srgbClr val="6A205C"/>
                </a:solidFill>
                <a:latin typeface="Century Gothic Paneuropean"/>
                <a:ea typeface="Century Gothic Paneuropean"/>
                <a:cs typeface="Century Gothic Paneuropean"/>
                <a:sym typeface="Century Gothic Paneuropean"/>
              </a:rPr>
              <a:t>organisation</a:t>
            </a:r>
            <a:r>
              <a:rPr lang="en-US" sz="2400" spc="24" dirty="0">
                <a:solidFill>
                  <a:srgbClr val="6A205C"/>
                </a:solidFill>
                <a:latin typeface="Century Gothic Paneuropean"/>
                <a:ea typeface="Century Gothic Paneuropean"/>
                <a:cs typeface="Century Gothic Paneuropean"/>
                <a:sym typeface="Century Gothic Paneuropean"/>
              </a:rPr>
              <a:t> in West London who have been dedicated to leading effective universal change with our passionate approach to </a:t>
            </a:r>
            <a:r>
              <a:rPr lang="en-US" sz="2400" spc="24" dirty="0" err="1">
                <a:solidFill>
                  <a:srgbClr val="6A205C"/>
                </a:solidFill>
                <a:latin typeface="Century Gothic Paneuropean"/>
                <a:ea typeface="Century Gothic Paneuropean"/>
                <a:cs typeface="Century Gothic Paneuropean"/>
                <a:sym typeface="Century Gothic Paneuropean"/>
              </a:rPr>
              <a:t>recognising</a:t>
            </a:r>
            <a:r>
              <a:rPr lang="en-US" sz="2400" spc="24" dirty="0">
                <a:solidFill>
                  <a:srgbClr val="6A205C"/>
                </a:solidFill>
                <a:latin typeface="Century Gothic Paneuropean"/>
                <a:ea typeface="Century Gothic Paneuropean"/>
                <a:cs typeface="Century Gothic Paneuropean"/>
                <a:sym typeface="Century Gothic Paneuropean"/>
              </a:rPr>
              <a:t> and reducing stress and promoting wellbeing since 2003.</a:t>
            </a:r>
          </a:p>
        </p:txBody>
      </p:sp>
      <p:sp>
        <p:nvSpPr>
          <p:cNvPr id="9" name="Freeform 9"/>
          <p:cNvSpPr/>
          <p:nvPr/>
        </p:nvSpPr>
        <p:spPr>
          <a:xfrm>
            <a:off x="12029434" y="4810142"/>
            <a:ext cx="5017303" cy="2629614"/>
          </a:xfrm>
          <a:custGeom>
            <a:avLst/>
            <a:gdLst/>
            <a:ahLst/>
            <a:cxnLst/>
            <a:rect l="l" t="t" r="r" b="b"/>
            <a:pathLst>
              <a:path w="5017303" h="2629614">
                <a:moveTo>
                  <a:pt x="0" y="0"/>
                </a:moveTo>
                <a:lnTo>
                  <a:pt x="5017303" y="0"/>
                </a:lnTo>
                <a:lnTo>
                  <a:pt x="5017303" y="2629613"/>
                </a:lnTo>
                <a:lnTo>
                  <a:pt x="0" y="262961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Freeform 10"/>
          <p:cNvSpPr/>
          <p:nvPr/>
        </p:nvSpPr>
        <p:spPr>
          <a:xfrm>
            <a:off x="12418617" y="4967918"/>
            <a:ext cx="5017303" cy="2797909"/>
          </a:xfrm>
          <a:custGeom>
            <a:avLst/>
            <a:gdLst/>
            <a:ahLst/>
            <a:cxnLst/>
            <a:rect l="l" t="t" r="r" b="b"/>
            <a:pathLst>
              <a:path w="5017303" h="2797909">
                <a:moveTo>
                  <a:pt x="0" y="0"/>
                </a:moveTo>
                <a:lnTo>
                  <a:pt x="5017303" y="0"/>
                </a:lnTo>
                <a:lnTo>
                  <a:pt x="5017303" y="2797910"/>
                </a:lnTo>
                <a:lnTo>
                  <a:pt x="0" y="2797910"/>
                </a:lnTo>
                <a:lnTo>
                  <a:pt x="0" y="0"/>
                </a:lnTo>
                <a:close/>
              </a:path>
            </a:pathLst>
          </a:custGeom>
          <a:blipFill>
            <a:blip r:embed="rId8"/>
            <a:stretch>
              <a:fillRect/>
            </a:stretch>
          </a:blipFill>
        </p:spPr>
        <p:txBody>
          <a:bodyPr/>
          <a:lstStyle/>
          <a:p>
            <a:endParaRPr lang="en-GB"/>
          </a:p>
        </p:txBody>
      </p:sp>
      <p:sp>
        <p:nvSpPr>
          <p:cNvPr id="11" name="TextBox 11"/>
          <p:cNvSpPr txBox="1"/>
          <p:nvPr/>
        </p:nvSpPr>
        <p:spPr>
          <a:xfrm>
            <a:off x="1028700" y="6579712"/>
            <a:ext cx="10757012" cy="1240993"/>
          </a:xfrm>
          <a:prstGeom prst="rect">
            <a:avLst/>
          </a:prstGeom>
        </p:spPr>
        <p:txBody>
          <a:bodyPr lIns="0" tIns="0" rIns="0" bIns="0" rtlCol="0" anchor="t">
            <a:spAutoFit/>
          </a:bodyPr>
          <a:lstStyle/>
          <a:p>
            <a:pPr algn="l">
              <a:lnSpc>
                <a:spcPts val="2920"/>
              </a:lnSpc>
            </a:pPr>
            <a:r>
              <a:rPr lang="en-US" sz="2400" spc="9">
                <a:solidFill>
                  <a:srgbClr val="0075C9"/>
                </a:solidFill>
                <a:latin typeface="Century Gothic Paneuropean"/>
                <a:ea typeface="Century Gothic Paneuropean"/>
                <a:cs typeface="Century Gothic Paneuropean"/>
                <a:sym typeface="Century Gothic Paneuropean"/>
              </a:rPr>
              <a:t>International Wellbeing Insights </a:t>
            </a:r>
            <a:r>
              <a:rPr lang="en-US" sz="2400" spc="9">
                <a:solidFill>
                  <a:srgbClr val="6A205C"/>
                </a:solidFill>
                <a:latin typeface="Century Gothic Paneuropean"/>
                <a:ea typeface="Century Gothic Paneuropean"/>
                <a:cs typeface="Century Gothic Paneuropean"/>
                <a:sym typeface="Century Gothic Paneuropean"/>
              </a:rPr>
              <a:t>is the research and consultancy arm of The Stress Management Society.</a:t>
            </a:r>
          </a:p>
          <a:p>
            <a:pPr algn="l">
              <a:lnSpc>
                <a:spcPts val="5196"/>
              </a:lnSpc>
            </a:pPr>
            <a:r>
              <a:rPr lang="en-US" sz="2400" spc="9">
                <a:solidFill>
                  <a:srgbClr val="6A205C"/>
                </a:solidFill>
                <a:latin typeface="Century Gothic Paneuropean"/>
                <a:ea typeface="Century Gothic Paneuropean"/>
                <a:cs typeface="Century Gothic Paneuropean"/>
                <a:sym typeface="Century Gothic Paneuropean"/>
              </a:rPr>
              <a:t>Our vision is to create a </a:t>
            </a:r>
            <a:r>
              <a:rPr lang="en-US" sz="2400" spc="9">
                <a:solidFill>
                  <a:srgbClr val="0075C9"/>
                </a:solidFill>
                <a:latin typeface="Century Gothic Paneuropean"/>
                <a:ea typeface="Century Gothic Paneuropean"/>
                <a:cs typeface="Century Gothic Paneuropean"/>
                <a:sym typeface="Century Gothic Paneuropean"/>
              </a:rPr>
              <a:t>happier, healthier </a:t>
            </a:r>
            <a:r>
              <a:rPr lang="en-US" sz="2400" spc="9">
                <a:solidFill>
                  <a:srgbClr val="6A205C"/>
                </a:solidFill>
                <a:latin typeface="Century Gothic Paneuropean"/>
                <a:ea typeface="Century Gothic Paneuropean"/>
                <a:cs typeface="Century Gothic Paneuropean"/>
                <a:sym typeface="Century Gothic Paneuropean"/>
              </a:rPr>
              <a:t>and more</a:t>
            </a:r>
            <a:r>
              <a:rPr lang="en-US" sz="2400" spc="9">
                <a:solidFill>
                  <a:srgbClr val="0075C9"/>
                </a:solidFill>
                <a:latin typeface="Century Gothic Paneuropean"/>
                <a:ea typeface="Century Gothic Paneuropean"/>
                <a:cs typeface="Century Gothic Paneuropean"/>
                <a:sym typeface="Century Gothic Paneuropean"/>
              </a:rPr>
              <a:t> resilient </a:t>
            </a:r>
            <a:r>
              <a:rPr lang="en-US" sz="2400" spc="9">
                <a:solidFill>
                  <a:srgbClr val="6A205C"/>
                </a:solidFill>
                <a:latin typeface="Century Gothic Paneuropean"/>
                <a:ea typeface="Century Gothic Paneuropean"/>
                <a:cs typeface="Century Gothic Paneuropean"/>
                <a:sym typeface="Century Gothic Paneuropean"/>
              </a:rPr>
              <a:t>world. </a:t>
            </a:r>
          </a:p>
        </p:txBody>
      </p:sp>
      <p:sp>
        <p:nvSpPr>
          <p:cNvPr id="12" name="TextBox 12"/>
          <p:cNvSpPr txBox="1"/>
          <p:nvPr/>
        </p:nvSpPr>
        <p:spPr>
          <a:xfrm>
            <a:off x="1028700" y="2349788"/>
            <a:ext cx="15464652"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ABOUT US</a:t>
            </a:r>
          </a:p>
        </p:txBody>
      </p:sp>
      <p:sp>
        <p:nvSpPr>
          <p:cNvPr id="13" name="Freeform 13"/>
          <p:cNvSpPr/>
          <p:nvPr/>
        </p:nvSpPr>
        <p:spPr>
          <a:xfrm>
            <a:off x="9144000" y="2949767"/>
            <a:ext cx="1474959" cy="366896"/>
          </a:xfrm>
          <a:custGeom>
            <a:avLst/>
            <a:gdLst/>
            <a:ahLst/>
            <a:cxnLst/>
            <a:rect l="l" t="t" r="r" b="b"/>
            <a:pathLst>
              <a:path w="1474959" h="366896">
                <a:moveTo>
                  <a:pt x="0" y="0"/>
                </a:moveTo>
                <a:lnTo>
                  <a:pt x="1474959" y="0"/>
                </a:lnTo>
                <a:lnTo>
                  <a:pt x="1474959" y="366896"/>
                </a:lnTo>
                <a:lnTo>
                  <a:pt x="0" y="36689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TextBox 24">
            <a:extLst>
              <a:ext uri="{FF2B5EF4-FFF2-40B4-BE49-F238E27FC236}">
                <a16:creationId xmlns:a16="http://schemas.microsoft.com/office/drawing/2014/main" id="{CCC80F6E-4867-03CE-9F19-FE1EF2C527A2}"/>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AutoShape 2"/>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3" name="Freeform 3"/>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2"/>
            <a:stretch>
              <a:fillRect/>
            </a:stretch>
          </a:blipFill>
        </p:spPr>
        <p:txBody>
          <a:bodyPr/>
          <a:lstStyle/>
          <a:p>
            <a:endParaRPr lang="en-GB"/>
          </a:p>
        </p:txBody>
      </p:sp>
      <p:sp>
        <p:nvSpPr>
          <p:cNvPr id="4" name="Freeform 4"/>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3"/>
            <a:stretch>
              <a:fillRect/>
            </a:stretch>
          </a:blipFill>
        </p:spPr>
        <p:txBody>
          <a:bodyPr/>
          <a:lstStyle/>
          <a:p>
            <a:endParaRPr lang="en-GB"/>
          </a:p>
        </p:txBody>
      </p:sp>
      <p:sp>
        <p:nvSpPr>
          <p:cNvPr id="5" name="AutoShape 5"/>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6" name="TextBox 6"/>
          <p:cNvSpPr txBox="1"/>
          <p:nvPr/>
        </p:nvSpPr>
        <p:spPr>
          <a:xfrm>
            <a:off x="1028700" y="2349788"/>
            <a:ext cx="15464652" cy="783307"/>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HOW TO USE THE WORKSHOP</a:t>
            </a:r>
          </a:p>
        </p:txBody>
      </p:sp>
      <p:sp>
        <p:nvSpPr>
          <p:cNvPr id="7" name="Freeform 7"/>
          <p:cNvSpPr/>
          <p:nvPr/>
        </p:nvSpPr>
        <p:spPr>
          <a:xfrm>
            <a:off x="11298783" y="3099842"/>
            <a:ext cx="1474959" cy="366896"/>
          </a:xfrm>
          <a:custGeom>
            <a:avLst/>
            <a:gdLst/>
            <a:ahLst/>
            <a:cxnLst/>
            <a:rect l="l" t="t" r="r" b="b"/>
            <a:pathLst>
              <a:path w="1474959" h="366896">
                <a:moveTo>
                  <a:pt x="0" y="0"/>
                </a:moveTo>
                <a:lnTo>
                  <a:pt x="1474959" y="0"/>
                </a:lnTo>
                <a:lnTo>
                  <a:pt x="1474959" y="366896"/>
                </a:lnTo>
                <a:lnTo>
                  <a:pt x="0" y="3668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8" name="Group 8"/>
          <p:cNvGrpSpPr/>
          <p:nvPr/>
        </p:nvGrpSpPr>
        <p:grpSpPr>
          <a:xfrm>
            <a:off x="1181100" y="3828173"/>
            <a:ext cx="1384529" cy="1384529"/>
            <a:chOff x="0" y="0"/>
            <a:chExt cx="6350000" cy="6350000"/>
          </a:xfrm>
        </p:grpSpPr>
        <p:sp>
          <p:nvSpPr>
            <p:cNvPr id="9" name="Freeform 9"/>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DFECF4"/>
            </a:solidFill>
          </p:spPr>
          <p:txBody>
            <a:bodyPr/>
            <a:lstStyle/>
            <a:p>
              <a:endParaRPr lang="en-GB"/>
            </a:p>
          </p:txBody>
        </p:sp>
      </p:grpSp>
      <p:grpSp>
        <p:nvGrpSpPr>
          <p:cNvPr id="10" name="Group 10"/>
          <p:cNvGrpSpPr/>
          <p:nvPr/>
        </p:nvGrpSpPr>
        <p:grpSpPr>
          <a:xfrm>
            <a:off x="1181100" y="7038981"/>
            <a:ext cx="1293226" cy="1293226"/>
            <a:chOff x="0" y="0"/>
            <a:chExt cx="6350000" cy="6350000"/>
          </a:xfrm>
        </p:grpSpPr>
        <p:sp>
          <p:nvSpPr>
            <p:cNvPr id="11" name="Freeform 11"/>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DFECF4"/>
            </a:solidFill>
          </p:spPr>
          <p:txBody>
            <a:bodyPr/>
            <a:lstStyle/>
            <a:p>
              <a:endParaRPr lang="en-GB"/>
            </a:p>
          </p:txBody>
        </p:sp>
      </p:grpSp>
      <p:sp>
        <p:nvSpPr>
          <p:cNvPr id="12" name="Freeform 12"/>
          <p:cNvSpPr/>
          <p:nvPr/>
        </p:nvSpPr>
        <p:spPr>
          <a:xfrm>
            <a:off x="1333705" y="7061898"/>
            <a:ext cx="990192" cy="1496169"/>
          </a:xfrm>
          <a:custGeom>
            <a:avLst/>
            <a:gdLst/>
            <a:ahLst/>
            <a:cxnLst/>
            <a:rect l="l" t="t" r="r" b="b"/>
            <a:pathLst>
              <a:path w="990192" h="1496169">
                <a:moveTo>
                  <a:pt x="0" y="0"/>
                </a:moveTo>
                <a:lnTo>
                  <a:pt x="990192" y="0"/>
                </a:lnTo>
                <a:lnTo>
                  <a:pt x="990192" y="1496169"/>
                </a:lnTo>
                <a:lnTo>
                  <a:pt x="0" y="1496169"/>
                </a:lnTo>
                <a:lnTo>
                  <a:pt x="0" y="0"/>
                </a:lnTo>
                <a:close/>
              </a:path>
            </a:pathLst>
          </a:custGeom>
          <a:blipFill>
            <a:blip r:embed="rId6">
              <a:alphaModFix amt="50000"/>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 name="Freeform 13"/>
          <p:cNvSpPr/>
          <p:nvPr/>
        </p:nvSpPr>
        <p:spPr>
          <a:xfrm>
            <a:off x="1468703" y="7061881"/>
            <a:ext cx="944321" cy="1426859"/>
          </a:xfrm>
          <a:custGeom>
            <a:avLst/>
            <a:gdLst/>
            <a:ahLst/>
            <a:cxnLst/>
            <a:rect l="l" t="t" r="r" b="b"/>
            <a:pathLst>
              <a:path w="944321" h="1426859">
                <a:moveTo>
                  <a:pt x="0" y="0"/>
                </a:moveTo>
                <a:lnTo>
                  <a:pt x="944321" y="0"/>
                </a:lnTo>
                <a:lnTo>
                  <a:pt x="944321" y="1426859"/>
                </a:lnTo>
                <a:lnTo>
                  <a:pt x="0" y="142685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4" name="Freeform 14"/>
          <p:cNvSpPr/>
          <p:nvPr/>
        </p:nvSpPr>
        <p:spPr>
          <a:xfrm>
            <a:off x="1181100" y="4148979"/>
            <a:ext cx="1094102" cy="1006574"/>
          </a:xfrm>
          <a:custGeom>
            <a:avLst/>
            <a:gdLst/>
            <a:ahLst/>
            <a:cxnLst/>
            <a:rect l="l" t="t" r="r" b="b"/>
            <a:pathLst>
              <a:path w="1094102" h="1006574">
                <a:moveTo>
                  <a:pt x="0" y="0"/>
                </a:moveTo>
                <a:lnTo>
                  <a:pt x="1094102" y="0"/>
                </a:lnTo>
                <a:lnTo>
                  <a:pt x="1094102" y="1006573"/>
                </a:lnTo>
                <a:lnTo>
                  <a:pt x="0" y="1006573"/>
                </a:lnTo>
                <a:lnTo>
                  <a:pt x="0" y="0"/>
                </a:lnTo>
                <a:close/>
              </a:path>
            </a:pathLst>
          </a:custGeom>
          <a:blipFill>
            <a:blip r:embed="rId10">
              <a:alphaModFix amt="5000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5" name="Freeform 15"/>
          <p:cNvSpPr/>
          <p:nvPr/>
        </p:nvSpPr>
        <p:spPr>
          <a:xfrm>
            <a:off x="1300645" y="4086396"/>
            <a:ext cx="1094102" cy="1006574"/>
          </a:xfrm>
          <a:custGeom>
            <a:avLst/>
            <a:gdLst/>
            <a:ahLst/>
            <a:cxnLst/>
            <a:rect l="l" t="t" r="r" b="b"/>
            <a:pathLst>
              <a:path w="1094102" h="1006574">
                <a:moveTo>
                  <a:pt x="0" y="0"/>
                </a:moveTo>
                <a:lnTo>
                  <a:pt x="1094102" y="0"/>
                </a:lnTo>
                <a:lnTo>
                  <a:pt x="1094102" y="1006573"/>
                </a:lnTo>
                <a:lnTo>
                  <a:pt x="0" y="100657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grpSp>
        <p:nvGrpSpPr>
          <p:cNvPr id="16" name="Group 16"/>
          <p:cNvGrpSpPr/>
          <p:nvPr/>
        </p:nvGrpSpPr>
        <p:grpSpPr>
          <a:xfrm>
            <a:off x="1181100" y="5460352"/>
            <a:ext cx="1341827" cy="1341827"/>
            <a:chOff x="0" y="0"/>
            <a:chExt cx="6350000" cy="6350000"/>
          </a:xfrm>
        </p:grpSpPr>
        <p:sp>
          <p:nvSpPr>
            <p:cNvPr id="17" name="Freeform 17"/>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DFECF4"/>
            </a:solidFill>
          </p:spPr>
          <p:txBody>
            <a:bodyPr/>
            <a:lstStyle/>
            <a:p>
              <a:endParaRPr lang="en-GB"/>
            </a:p>
          </p:txBody>
        </p:sp>
      </p:grpSp>
      <p:sp>
        <p:nvSpPr>
          <p:cNvPr id="18" name="Freeform 18"/>
          <p:cNvSpPr/>
          <p:nvPr/>
        </p:nvSpPr>
        <p:spPr>
          <a:xfrm>
            <a:off x="1034904" y="5686499"/>
            <a:ext cx="1243607" cy="1069502"/>
          </a:xfrm>
          <a:custGeom>
            <a:avLst/>
            <a:gdLst/>
            <a:ahLst/>
            <a:cxnLst/>
            <a:rect l="l" t="t" r="r" b="b"/>
            <a:pathLst>
              <a:path w="1243607" h="1069502">
                <a:moveTo>
                  <a:pt x="0" y="0"/>
                </a:moveTo>
                <a:lnTo>
                  <a:pt x="1243607" y="0"/>
                </a:lnTo>
                <a:lnTo>
                  <a:pt x="1243607" y="1069502"/>
                </a:lnTo>
                <a:lnTo>
                  <a:pt x="0" y="1069502"/>
                </a:lnTo>
                <a:lnTo>
                  <a:pt x="0" y="0"/>
                </a:lnTo>
                <a:close/>
              </a:path>
            </a:pathLst>
          </a:custGeom>
          <a:blipFill>
            <a:blip r:embed="rId14">
              <a:alphaModFix amt="50000"/>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19" name="Freeform 19"/>
          <p:cNvSpPr/>
          <p:nvPr/>
        </p:nvSpPr>
        <p:spPr>
          <a:xfrm>
            <a:off x="1155903" y="5643826"/>
            <a:ext cx="1211947" cy="1042274"/>
          </a:xfrm>
          <a:custGeom>
            <a:avLst/>
            <a:gdLst/>
            <a:ahLst/>
            <a:cxnLst/>
            <a:rect l="l" t="t" r="r" b="b"/>
            <a:pathLst>
              <a:path w="1211947" h="1042274">
                <a:moveTo>
                  <a:pt x="0" y="0"/>
                </a:moveTo>
                <a:lnTo>
                  <a:pt x="1211947" y="0"/>
                </a:lnTo>
                <a:lnTo>
                  <a:pt x="1211947" y="1042274"/>
                </a:lnTo>
                <a:lnTo>
                  <a:pt x="0" y="1042274"/>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nvGrpSpPr>
          <p:cNvPr id="20" name="Group 20"/>
          <p:cNvGrpSpPr/>
          <p:nvPr/>
        </p:nvGrpSpPr>
        <p:grpSpPr>
          <a:xfrm>
            <a:off x="2648671" y="7050737"/>
            <a:ext cx="14294696" cy="1269714"/>
            <a:chOff x="0" y="0"/>
            <a:chExt cx="3764858" cy="334410"/>
          </a:xfrm>
        </p:grpSpPr>
        <p:sp>
          <p:nvSpPr>
            <p:cNvPr id="21" name="Freeform 21"/>
            <p:cNvSpPr/>
            <p:nvPr/>
          </p:nvSpPr>
          <p:spPr>
            <a:xfrm>
              <a:off x="0" y="0"/>
              <a:ext cx="3764858" cy="334410"/>
            </a:xfrm>
            <a:custGeom>
              <a:avLst/>
              <a:gdLst/>
              <a:ahLst/>
              <a:cxnLst/>
              <a:rect l="l" t="t" r="r" b="b"/>
              <a:pathLst>
                <a:path w="3764858" h="334410">
                  <a:moveTo>
                    <a:pt x="12998" y="0"/>
                  </a:moveTo>
                  <a:lnTo>
                    <a:pt x="3751860" y="0"/>
                  </a:lnTo>
                  <a:cubicBezTo>
                    <a:pt x="3759039" y="0"/>
                    <a:pt x="3764858" y="5820"/>
                    <a:pt x="3764858" y="12998"/>
                  </a:cubicBezTo>
                  <a:lnTo>
                    <a:pt x="3764858" y="321412"/>
                  </a:lnTo>
                  <a:cubicBezTo>
                    <a:pt x="3764858" y="324860"/>
                    <a:pt x="3763489" y="328166"/>
                    <a:pt x="3761051" y="330603"/>
                  </a:cubicBezTo>
                  <a:cubicBezTo>
                    <a:pt x="3758614" y="333041"/>
                    <a:pt x="3755307" y="334410"/>
                    <a:pt x="3751860" y="334410"/>
                  </a:cubicBezTo>
                  <a:lnTo>
                    <a:pt x="12998" y="334410"/>
                  </a:lnTo>
                  <a:cubicBezTo>
                    <a:pt x="5820" y="334410"/>
                    <a:pt x="0" y="328591"/>
                    <a:pt x="0" y="321412"/>
                  </a:cubicBezTo>
                  <a:lnTo>
                    <a:pt x="0" y="12998"/>
                  </a:lnTo>
                  <a:cubicBezTo>
                    <a:pt x="0" y="5820"/>
                    <a:pt x="5820" y="0"/>
                    <a:pt x="12998" y="0"/>
                  </a:cubicBezTo>
                  <a:close/>
                </a:path>
              </a:pathLst>
            </a:custGeom>
            <a:solidFill>
              <a:srgbClr val="FFFFFF"/>
            </a:solidFill>
          </p:spPr>
          <p:txBody>
            <a:bodyPr/>
            <a:lstStyle/>
            <a:p>
              <a:endParaRPr lang="en-GB"/>
            </a:p>
          </p:txBody>
        </p:sp>
        <p:sp>
          <p:nvSpPr>
            <p:cNvPr id="22" name="TextBox 22"/>
            <p:cNvSpPr txBox="1"/>
            <p:nvPr/>
          </p:nvSpPr>
          <p:spPr>
            <a:xfrm>
              <a:off x="0" y="-38100"/>
              <a:ext cx="3764858" cy="372510"/>
            </a:xfrm>
            <a:prstGeom prst="rect">
              <a:avLst/>
            </a:prstGeom>
          </p:spPr>
          <p:txBody>
            <a:bodyPr lIns="50800" tIns="50800" rIns="50800" bIns="50800" rtlCol="0" anchor="ctr"/>
            <a:lstStyle/>
            <a:p>
              <a:pPr algn="ctr">
                <a:lnSpc>
                  <a:spcPts val="2659"/>
                </a:lnSpc>
              </a:pPr>
              <a:endParaRPr/>
            </a:p>
          </p:txBody>
        </p:sp>
      </p:grpSp>
      <p:grpSp>
        <p:nvGrpSpPr>
          <p:cNvPr id="23" name="Group 23"/>
          <p:cNvGrpSpPr/>
          <p:nvPr/>
        </p:nvGrpSpPr>
        <p:grpSpPr>
          <a:xfrm>
            <a:off x="2735901" y="3942988"/>
            <a:ext cx="14294696" cy="1269714"/>
            <a:chOff x="0" y="0"/>
            <a:chExt cx="3764858" cy="334410"/>
          </a:xfrm>
        </p:grpSpPr>
        <p:sp>
          <p:nvSpPr>
            <p:cNvPr id="24" name="Freeform 24"/>
            <p:cNvSpPr/>
            <p:nvPr/>
          </p:nvSpPr>
          <p:spPr>
            <a:xfrm>
              <a:off x="0" y="0"/>
              <a:ext cx="3764858" cy="334410"/>
            </a:xfrm>
            <a:custGeom>
              <a:avLst/>
              <a:gdLst/>
              <a:ahLst/>
              <a:cxnLst/>
              <a:rect l="l" t="t" r="r" b="b"/>
              <a:pathLst>
                <a:path w="3764858" h="334410">
                  <a:moveTo>
                    <a:pt x="12998" y="0"/>
                  </a:moveTo>
                  <a:lnTo>
                    <a:pt x="3751860" y="0"/>
                  </a:lnTo>
                  <a:cubicBezTo>
                    <a:pt x="3759039" y="0"/>
                    <a:pt x="3764858" y="5820"/>
                    <a:pt x="3764858" y="12998"/>
                  </a:cubicBezTo>
                  <a:lnTo>
                    <a:pt x="3764858" y="321412"/>
                  </a:lnTo>
                  <a:cubicBezTo>
                    <a:pt x="3764858" y="324860"/>
                    <a:pt x="3763489" y="328166"/>
                    <a:pt x="3761051" y="330603"/>
                  </a:cubicBezTo>
                  <a:cubicBezTo>
                    <a:pt x="3758614" y="333041"/>
                    <a:pt x="3755307" y="334410"/>
                    <a:pt x="3751860" y="334410"/>
                  </a:cubicBezTo>
                  <a:lnTo>
                    <a:pt x="12998" y="334410"/>
                  </a:lnTo>
                  <a:cubicBezTo>
                    <a:pt x="5820" y="334410"/>
                    <a:pt x="0" y="328591"/>
                    <a:pt x="0" y="321412"/>
                  </a:cubicBezTo>
                  <a:lnTo>
                    <a:pt x="0" y="12998"/>
                  </a:lnTo>
                  <a:cubicBezTo>
                    <a:pt x="0" y="5820"/>
                    <a:pt x="5820" y="0"/>
                    <a:pt x="12998" y="0"/>
                  </a:cubicBezTo>
                  <a:close/>
                </a:path>
              </a:pathLst>
            </a:custGeom>
            <a:solidFill>
              <a:srgbClr val="FFFFFF"/>
            </a:solidFill>
          </p:spPr>
          <p:txBody>
            <a:bodyPr/>
            <a:lstStyle/>
            <a:p>
              <a:endParaRPr lang="en-GB"/>
            </a:p>
          </p:txBody>
        </p:sp>
        <p:sp>
          <p:nvSpPr>
            <p:cNvPr id="25" name="TextBox 25"/>
            <p:cNvSpPr txBox="1"/>
            <p:nvPr/>
          </p:nvSpPr>
          <p:spPr>
            <a:xfrm>
              <a:off x="0" y="-38100"/>
              <a:ext cx="3764858" cy="372510"/>
            </a:xfrm>
            <a:prstGeom prst="rect">
              <a:avLst/>
            </a:prstGeom>
          </p:spPr>
          <p:txBody>
            <a:bodyPr lIns="50800" tIns="50800" rIns="50800" bIns="50800" rtlCol="0" anchor="ctr"/>
            <a:lstStyle/>
            <a:p>
              <a:pPr algn="ctr">
                <a:lnSpc>
                  <a:spcPts val="2659"/>
                </a:lnSpc>
              </a:pPr>
              <a:endParaRPr/>
            </a:p>
          </p:txBody>
        </p:sp>
      </p:grpSp>
      <p:grpSp>
        <p:nvGrpSpPr>
          <p:cNvPr id="26" name="Group 26"/>
          <p:cNvGrpSpPr/>
          <p:nvPr/>
        </p:nvGrpSpPr>
        <p:grpSpPr>
          <a:xfrm>
            <a:off x="2648671" y="5565056"/>
            <a:ext cx="14294696" cy="1269714"/>
            <a:chOff x="0" y="0"/>
            <a:chExt cx="3764858" cy="334410"/>
          </a:xfrm>
        </p:grpSpPr>
        <p:sp>
          <p:nvSpPr>
            <p:cNvPr id="27" name="Freeform 27"/>
            <p:cNvSpPr/>
            <p:nvPr/>
          </p:nvSpPr>
          <p:spPr>
            <a:xfrm>
              <a:off x="0" y="0"/>
              <a:ext cx="3764858" cy="334410"/>
            </a:xfrm>
            <a:custGeom>
              <a:avLst/>
              <a:gdLst/>
              <a:ahLst/>
              <a:cxnLst/>
              <a:rect l="l" t="t" r="r" b="b"/>
              <a:pathLst>
                <a:path w="3764858" h="334410">
                  <a:moveTo>
                    <a:pt x="12998" y="0"/>
                  </a:moveTo>
                  <a:lnTo>
                    <a:pt x="3751860" y="0"/>
                  </a:lnTo>
                  <a:cubicBezTo>
                    <a:pt x="3759039" y="0"/>
                    <a:pt x="3764858" y="5820"/>
                    <a:pt x="3764858" y="12998"/>
                  </a:cubicBezTo>
                  <a:lnTo>
                    <a:pt x="3764858" y="321412"/>
                  </a:lnTo>
                  <a:cubicBezTo>
                    <a:pt x="3764858" y="324860"/>
                    <a:pt x="3763489" y="328166"/>
                    <a:pt x="3761051" y="330603"/>
                  </a:cubicBezTo>
                  <a:cubicBezTo>
                    <a:pt x="3758614" y="333041"/>
                    <a:pt x="3755307" y="334410"/>
                    <a:pt x="3751860" y="334410"/>
                  </a:cubicBezTo>
                  <a:lnTo>
                    <a:pt x="12998" y="334410"/>
                  </a:lnTo>
                  <a:cubicBezTo>
                    <a:pt x="5820" y="334410"/>
                    <a:pt x="0" y="328591"/>
                    <a:pt x="0" y="321412"/>
                  </a:cubicBezTo>
                  <a:lnTo>
                    <a:pt x="0" y="12998"/>
                  </a:lnTo>
                  <a:cubicBezTo>
                    <a:pt x="0" y="5820"/>
                    <a:pt x="5820" y="0"/>
                    <a:pt x="12998" y="0"/>
                  </a:cubicBezTo>
                  <a:close/>
                </a:path>
              </a:pathLst>
            </a:custGeom>
            <a:solidFill>
              <a:srgbClr val="FFFFFF"/>
            </a:solidFill>
          </p:spPr>
          <p:txBody>
            <a:bodyPr/>
            <a:lstStyle/>
            <a:p>
              <a:endParaRPr lang="en-GB"/>
            </a:p>
          </p:txBody>
        </p:sp>
        <p:sp>
          <p:nvSpPr>
            <p:cNvPr id="28" name="TextBox 28"/>
            <p:cNvSpPr txBox="1"/>
            <p:nvPr/>
          </p:nvSpPr>
          <p:spPr>
            <a:xfrm>
              <a:off x="0" y="-38100"/>
              <a:ext cx="3764858" cy="372510"/>
            </a:xfrm>
            <a:prstGeom prst="rect">
              <a:avLst/>
            </a:prstGeom>
          </p:spPr>
          <p:txBody>
            <a:bodyPr lIns="50800" tIns="50800" rIns="50800" bIns="50800" rtlCol="0" anchor="ctr"/>
            <a:lstStyle/>
            <a:p>
              <a:pPr algn="ctr">
                <a:lnSpc>
                  <a:spcPts val="2659"/>
                </a:lnSpc>
              </a:pPr>
              <a:endParaRPr/>
            </a:p>
          </p:txBody>
        </p:sp>
      </p:grpSp>
      <p:sp>
        <p:nvSpPr>
          <p:cNvPr id="29" name="Freeform 29"/>
          <p:cNvSpPr/>
          <p:nvPr/>
        </p:nvSpPr>
        <p:spPr>
          <a:xfrm>
            <a:off x="14709533" y="8558067"/>
            <a:ext cx="1272772" cy="701615"/>
          </a:xfrm>
          <a:custGeom>
            <a:avLst/>
            <a:gdLst/>
            <a:ahLst/>
            <a:cxnLst/>
            <a:rect l="l" t="t" r="r" b="b"/>
            <a:pathLst>
              <a:path w="1272772" h="701615">
                <a:moveTo>
                  <a:pt x="0" y="0"/>
                </a:moveTo>
                <a:lnTo>
                  <a:pt x="1272772" y="0"/>
                </a:lnTo>
                <a:lnTo>
                  <a:pt x="1272772" y="701616"/>
                </a:lnTo>
                <a:lnTo>
                  <a:pt x="0" y="701616"/>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a:p>
        </p:txBody>
      </p:sp>
      <p:sp>
        <p:nvSpPr>
          <p:cNvPr id="31" name="TextBox 31"/>
          <p:cNvSpPr txBox="1"/>
          <p:nvPr/>
        </p:nvSpPr>
        <p:spPr>
          <a:xfrm>
            <a:off x="3022212" y="4124894"/>
            <a:ext cx="13501050" cy="772687"/>
          </a:xfrm>
          <a:prstGeom prst="rect">
            <a:avLst/>
          </a:prstGeom>
        </p:spPr>
        <p:txBody>
          <a:bodyPr lIns="0" tIns="0" rIns="0" bIns="0" rtlCol="0" anchor="t">
            <a:spAutoFit/>
          </a:bodyPr>
          <a:lstStyle/>
          <a:p>
            <a:pPr algn="just">
              <a:lnSpc>
                <a:spcPts val="3079"/>
              </a:lnSpc>
              <a:spcBef>
                <a:spcPct val="0"/>
              </a:spcBef>
            </a:pPr>
            <a:r>
              <a:rPr lang="en-US" sz="2199">
                <a:solidFill>
                  <a:srgbClr val="6A205C"/>
                </a:solidFill>
                <a:latin typeface="Century Gothic Paneuropean"/>
                <a:ea typeface="Century Gothic Paneuropean"/>
                <a:cs typeface="Century Gothic Paneuropean"/>
                <a:sym typeface="Century Gothic Paneuropean"/>
              </a:rPr>
              <a:t>Cameras on please – this is not a lecture; this is an interactive workshop. The content has been written to move on when you participate. ​</a:t>
            </a:r>
          </a:p>
        </p:txBody>
      </p:sp>
      <p:sp>
        <p:nvSpPr>
          <p:cNvPr id="32" name="TextBox 32"/>
          <p:cNvSpPr txBox="1"/>
          <p:nvPr/>
        </p:nvSpPr>
        <p:spPr>
          <a:xfrm>
            <a:off x="3022212" y="5536481"/>
            <a:ext cx="13501050" cy="1553629"/>
          </a:xfrm>
          <a:prstGeom prst="rect">
            <a:avLst/>
          </a:prstGeom>
        </p:spPr>
        <p:txBody>
          <a:bodyPr lIns="0" tIns="0" rIns="0" bIns="0" rtlCol="0" anchor="t">
            <a:spAutoFit/>
          </a:bodyPr>
          <a:lstStyle/>
          <a:p>
            <a:pPr algn="just">
              <a:lnSpc>
                <a:spcPts val="3079"/>
              </a:lnSpc>
              <a:spcBef>
                <a:spcPct val="0"/>
              </a:spcBef>
            </a:pPr>
            <a:r>
              <a:rPr lang="en-US" sz="2199">
                <a:solidFill>
                  <a:srgbClr val="6A205C"/>
                </a:solidFill>
                <a:latin typeface="Century Gothic Paneuropean"/>
                <a:ea typeface="Century Gothic Paneuropean"/>
                <a:cs typeface="Century Gothic Paneuropean"/>
                <a:sym typeface="Century Gothic Paneuropean"/>
              </a:rPr>
              <a:t>Questions will be asked throughout the session, </a:t>
            </a:r>
            <a:r>
              <a:rPr lang="en-US" sz="2199" b="1">
                <a:solidFill>
                  <a:srgbClr val="6A205C"/>
                </a:solidFill>
                <a:latin typeface="Century Gothic Paneuropean Bold"/>
                <a:ea typeface="Century Gothic Paneuropean Bold"/>
                <a:cs typeface="Century Gothic Paneuropean Bold"/>
                <a:sym typeface="Century Gothic Paneuropean Bold"/>
              </a:rPr>
              <a:t>please get involved</a:t>
            </a:r>
            <a:r>
              <a:rPr lang="en-US" sz="2199">
                <a:solidFill>
                  <a:srgbClr val="6A205C"/>
                </a:solidFill>
                <a:latin typeface="Century Gothic Paneuropean"/>
                <a:ea typeface="Century Gothic Paneuropean"/>
                <a:cs typeface="Century Gothic Paneuropean"/>
                <a:sym typeface="Century Gothic Paneuropean"/>
              </a:rPr>
              <a:t> on the microphone and the chat. This is not the facilitator’s session, </a:t>
            </a:r>
            <a:r>
              <a:rPr lang="en-US" sz="2199" b="1" u="sng">
                <a:solidFill>
                  <a:srgbClr val="6A205C"/>
                </a:solidFill>
                <a:latin typeface="Century Gothic Paneuropean Bold"/>
                <a:ea typeface="Century Gothic Paneuropean Bold"/>
                <a:cs typeface="Century Gothic Paneuropean Bold"/>
                <a:sym typeface="Century Gothic Paneuropean Bold"/>
              </a:rPr>
              <a:t>it’s everyone’s session !</a:t>
            </a:r>
            <a:r>
              <a:rPr lang="en-US" sz="2199">
                <a:solidFill>
                  <a:srgbClr val="6A205C"/>
                </a:solidFill>
                <a:latin typeface="Century Gothic Paneuropean"/>
                <a:ea typeface="Century Gothic Paneuropean"/>
                <a:cs typeface="Century Gothic Paneuropean"/>
                <a:sym typeface="Century Gothic Paneuropean"/>
              </a:rPr>
              <a:t> Put your hand up or make a request to share on the mic using the chat.​</a:t>
            </a:r>
          </a:p>
          <a:p>
            <a:pPr algn="just">
              <a:lnSpc>
                <a:spcPts val="3079"/>
              </a:lnSpc>
              <a:spcBef>
                <a:spcPct val="0"/>
              </a:spcBef>
            </a:pPr>
            <a:endParaRPr lang="en-US" sz="2199">
              <a:solidFill>
                <a:srgbClr val="6A205C"/>
              </a:solidFill>
              <a:latin typeface="Century Gothic Paneuropean"/>
              <a:ea typeface="Century Gothic Paneuropean"/>
              <a:cs typeface="Century Gothic Paneuropean"/>
              <a:sym typeface="Century Gothic Paneuropean"/>
            </a:endParaRPr>
          </a:p>
        </p:txBody>
      </p:sp>
      <p:sp>
        <p:nvSpPr>
          <p:cNvPr id="33" name="TextBox 33"/>
          <p:cNvSpPr txBox="1"/>
          <p:nvPr/>
        </p:nvSpPr>
        <p:spPr>
          <a:xfrm>
            <a:off x="3022212" y="7261560"/>
            <a:ext cx="13501050" cy="1163158"/>
          </a:xfrm>
          <a:prstGeom prst="rect">
            <a:avLst/>
          </a:prstGeom>
        </p:spPr>
        <p:txBody>
          <a:bodyPr lIns="0" tIns="0" rIns="0" bIns="0" rtlCol="0" anchor="t">
            <a:spAutoFit/>
          </a:bodyPr>
          <a:lstStyle/>
          <a:p>
            <a:pPr algn="just">
              <a:lnSpc>
                <a:spcPts val="3079"/>
              </a:lnSpc>
              <a:spcBef>
                <a:spcPct val="0"/>
              </a:spcBef>
            </a:pPr>
            <a:r>
              <a:rPr lang="en-US" sz="2199">
                <a:solidFill>
                  <a:srgbClr val="6A205C"/>
                </a:solidFill>
                <a:latin typeface="Century Gothic Paneuropean"/>
                <a:ea typeface="Century Gothic Paneuropean"/>
                <a:cs typeface="Century Gothic Paneuropean"/>
                <a:sym typeface="Century Gothic Paneuropean"/>
              </a:rPr>
              <a:t>Please feel free to ask questions, share experiences, disagree, seek clarification, tell me to slow down -whatever you need at any time.​</a:t>
            </a:r>
          </a:p>
          <a:p>
            <a:pPr algn="just">
              <a:lnSpc>
                <a:spcPts val="3079"/>
              </a:lnSpc>
              <a:spcBef>
                <a:spcPct val="0"/>
              </a:spcBef>
            </a:pPr>
            <a:r>
              <a:rPr lang="en-US" sz="2199">
                <a:solidFill>
                  <a:srgbClr val="6A205C"/>
                </a:solidFill>
                <a:latin typeface="Century Gothic Paneuropean"/>
                <a:ea typeface="Century Gothic Paneuropean"/>
                <a:cs typeface="Century Gothic Paneuropean"/>
                <a:sym typeface="Century Gothic Paneuropean"/>
              </a:rPr>
              <a:t>​</a:t>
            </a:r>
          </a:p>
        </p:txBody>
      </p:sp>
      <p:sp>
        <p:nvSpPr>
          <p:cNvPr id="34" name="TextBox 34"/>
          <p:cNvSpPr txBox="1"/>
          <p:nvPr/>
        </p:nvSpPr>
        <p:spPr>
          <a:xfrm>
            <a:off x="3344005" y="8284582"/>
            <a:ext cx="9794459" cy="1553696"/>
          </a:xfrm>
          <a:prstGeom prst="rect">
            <a:avLst/>
          </a:prstGeom>
        </p:spPr>
        <p:txBody>
          <a:bodyPr lIns="0" tIns="0" rIns="0" bIns="0" rtlCol="0" anchor="t">
            <a:spAutoFit/>
          </a:bodyPr>
          <a:lstStyle/>
          <a:p>
            <a:pPr algn="l">
              <a:lnSpc>
                <a:spcPts val="3079"/>
              </a:lnSpc>
              <a:spcBef>
                <a:spcPct val="0"/>
              </a:spcBef>
            </a:pPr>
            <a:r>
              <a:rPr lang="en-US" sz="2199">
                <a:solidFill>
                  <a:srgbClr val="002060"/>
                </a:solidFill>
                <a:latin typeface="Century Gothic Paneuropean"/>
                <a:ea typeface="Century Gothic Paneuropean"/>
                <a:cs typeface="Century Gothic Paneuropean"/>
                <a:sym typeface="Century Gothic Paneuropean"/>
              </a:rPr>
              <a:t>​</a:t>
            </a:r>
          </a:p>
          <a:p>
            <a:pPr algn="l">
              <a:lnSpc>
                <a:spcPts val="3079"/>
              </a:lnSpc>
              <a:spcBef>
                <a:spcPct val="0"/>
              </a:spcBef>
            </a:pPr>
            <a:r>
              <a:rPr lang="en-US" sz="2199">
                <a:solidFill>
                  <a:srgbClr val="002060"/>
                </a:solidFill>
                <a:latin typeface="Century Gothic Paneuropean"/>
                <a:ea typeface="Century Gothic Paneuropean"/>
                <a:cs typeface="Century Gothic Paneuropean"/>
                <a:sym typeface="Century Gothic Paneuropean"/>
              </a:rPr>
              <a:t>There will be opportunities to participate so… we need to hear from you! ​​</a:t>
            </a:r>
          </a:p>
          <a:p>
            <a:pPr algn="l">
              <a:lnSpc>
                <a:spcPts val="3079"/>
              </a:lnSpc>
              <a:spcBef>
                <a:spcPct val="0"/>
              </a:spcBef>
            </a:pPr>
            <a:r>
              <a:rPr lang="en-US" sz="2199">
                <a:solidFill>
                  <a:srgbClr val="002060"/>
                </a:solidFill>
                <a:latin typeface="Century Gothic Paneuropean"/>
                <a:ea typeface="Century Gothic Paneuropean"/>
                <a:cs typeface="Century Gothic Paneuropean"/>
                <a:sym typeface="Century Gothic Paneuropean"/>
              </a:rPr>
              <a:t>​​</a:t>
            </a:r>
          </a:p>
        </p:txBody>
      </p:sp>
      <p:sp>
        <p:nvSpPr>
          <p:cNvPr id="35" name="TextBox 24">
            <a:extLst>
              <a:ext uri="{FF2B5EF4-FFF2-40B4-BE49-F238E27FC236}">
                <a16:creationId xmlns:a16="http://schemas.microsoft.com/office/drawing/2014/main" id="{2512BCDA-CB26-3BAF-F827-3A198C9B77EC}"/>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a:off x="11686563" y="1372929"/>
            <a:ext cx="711475" cy="711475"/>
          </a:xfrm>
          <a:custGeom>
            <a:avLst/>
            <a:gdLst/>
            <a:ahLst/>
            <a:cxnLst/>
            <a:rect l="l" t="t" r="r" b="b"/>
            <a:pathLst>
              <a:path w="711475" h="711475">
                <a:moveTo>
                  <a:pt x="0" y="0"/>
                </a:moveTo>
                <a:lnTo>
                  <a:pt x="711475" y="0"/>
                </a:lnTo>
                <a:lnTo>
                  <a:pt x="711475" y="711475"/>
                </a:lnTo>
                <a:lnTo>
                  <a:pt x="0" y="71147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1215433" y="8367945"/>
            <a:ext cx="4275758" cy="824865"/>
          </a:xfrm>
          <a:prstGeom prst="rect">
            <a:avLst/>
          </a:prstGeom>
        </p:spPr>
        <p:txBody>
          <a:bodyPr lIns="0" tIns="0" rIns="0" bIns="0" rtlCol="0" anchor="t">
            <a:spAutoFit/>
          </a:bodyPr>
          <a:lstStyle/>
          <a:p>
            <a:pPr algn="l">
              <a:lnSpc>
                <a:spcPts val="3359"/>
              </a:lnSpc>
            </a:pPr>
            <a:r>
              <a:rPr lang="en-US" sz="2400" spc="12">
                <a:solidFill>
                  <a:srgbClr val="6A205C"/>
                </a:solidFill>
                <a:latin typeface="Century Gothic Paneuropean"/>
                <a:ea typeface="Century Gothic Paneuropean"/>
                <a:cs typeface="Century Gothic Paneuropean"/>
                <a:sym typeface="Century Gothic Paneuropean"/>
              </a:rPr>
              <a:t>Please feel free to add more in the chat section…</a:t>
            </a:r>
          </a:p>
        </p:txBody>
      </p:sp>
      <p:sp>
        <p:nvSpPr>
          <p:cNvPr id="4" name="AutoShape 4"/>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5" name="Freeform 5"/>
          <p:cNvSpPr/>
          <p:nvPr/>
        </p:nvSpPr>
        <p:spPr>
          <a:xfrm rot="-1057874">
            <a:off x="16350461" y="6225952"/>
            <a:ext cx="823414" cy="929099"/>
          </a:xfrm>
          <a:custGeom>
            <a:avLst/>
            <a:gdLst/>
            <a:ahLst/>
            <a:cxnLst/>
            <a:rect l="l" t="t" r="r" b="b"/>
            <a:pathLst>
              <a:path w="823414" h="929099">
                <a:moveTo>
                  <a:pt x="0" y="0"/>
                </a:moveTo>
                <a:lnTo>
                  <a:pt x="823414" y="0"/>
                </a:lnTo>
                <a:lnTo>
                  <a:pt x="823414" y="929099"/>
                </a:lnTo>
                <a:lnTo>
                  <a:pt x="0" y="92909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6" name="Group 6"/>
          <p:cNvGrpSpPr/>
          <p:nvPr/>
        </p:nvGrpSpPr>
        <p:grpSpPr>
          <a:xfrm rot="7771853">
            <a:off x="15038848" y="7886586"/>
            <a:ext cx="4440904" cy="3681665"/>
            <a:chOff x="0" y="0"/>
            <a:chExt cx="5921205" cy="4908886"/>
          </a:xfrm>
        </p:grpSpPr>
        <p:sp>
          <p:nvSpPr>
            <p:cNvPr id="7" name="Freeform 7"/>
            <p:cNvSpPr/>
            <p:nvPr/>
          </p:nvSpPr>
          <p:spPr>
            <a:xfrm rot="-10800000">
              <a:off x="483492" y="771051"/>
              <a:ext cx="1793217" cy="3187941"/>
            </a:xfrm>
            <a:custGeom>
              <a:avLst/>
              <a:gdLst/>
              <a:ahLst/>
              <a:cxnLst/>
              <a:rect l="l" t="t" r="r" b="b"/>
              <a:pathLst>
                <a:path w="1793217" h="3187941">
                  <a:moveTo>
                    <a:pt x="0" y="0"/>
                  </a:moveTo>
                  <a:lnTo>
                    <a:pt x="1793216" y="0"/>
                  </a:lnTo>
                  <a:lnTo>
                    <a:pt x="1793216" y="3187941"/>
                  </a:lnTo>
                  <a:lnTo>
                    <a:pt x="0" y="318794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Freeform 8"/>
            <p:cNvSpPr/>
            <p:nvPr/>
          </p:nvSpPr>
          <p:spPr>
            <a:xfrm rot="-7412232">
              <a:off x="1194719" y="838418"/>
              <a:ext cx="3202399" cy="2217662"/>
            </a:xfrm>
            <a:custGeom>
              <a:avLst/>
              <a:gdLst/>
              <a:ahLst/>
              <a:cxnLst/>
              <a:rect l="l" t="t" r="r" b="b"/>
              <a:pathLst>
                <a:path w="3202399" h="2217662">
                  <a:moveTo>
                    <a:pt x="0" y="0"/>
                  </a:moveTo>
                  <a:lnTo>
                    <a:pt x="3202399" y="0"/>
                  </a:lnTo>
                  <a:lnTo>
                    <a:pt x="3202399" y="2217661"/>
                  </a:lnTo>
                  <a:lnTo>
                    <a:pt x="0" y="221766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9" name="Freeform 9"/>
            <p:cNvSpPr/>
            <p:nvPr/>
          </p:nvSpPr>
          <p:spPr>
            <a:xfrm rot="-10734224">
              <a:off x="2877972" y="188436"/>
              <a:ext cx="1681963" cy="4704791"/>
            </a:xfrm>
            <a:custGeom>
              <a:avLst/>
              <a:gdLst/>
              <a:ahLst/>
              <a:cxnLst/>
              <a:rect l="l" t="t" r="r" b="b"/>
              <a:pathLst>
                <a:path w="1681963" h="4704791">
                  <a:moveTo>
                    <a:pt x="0" y="0"/>
                  </a:moveTo>
                  <a:lnTo>
                    <a:pt x="1681963" y="0"/>
                  </a:lnTo>
                  <a:lnTo>
                    <a:pt x="1681963" y="4704791"/>
                  </a:lnTo>
                  <a:lnTo>
                    <a:pt x="0" y="470479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0" name="Freeform 10"/>
            <p:cNvSpPr/>
            <p:nvPr/>
          </p:nvSpPr>
          <p:spPr>
            <a:xfrm rot="-9946350">
              <a:off x="3035064" y="463145"/>
              <a:ext cx="2646995" cy="2276416"/>
            </a:xfrm>
            <a:custGeom>
              <a:avLst/>
              <a:gdLst/>
              <a:ahLst/>
              <a:cxnLst/>
              <a:rect l="l" t="t" r="r" b="b"/>
              <a:pathLst>
                <a:path w="2646995" h="2276416">
                  <a:moveTo>
                    <a:pt x="0" y="0"/>
                  </a:moveTo>
                  <a:lnTo>
                    <a:pt x="2646996" y="0"/>
                  </a:lnTo>
                  <a:lnTo>
                    <a:pt x="2646996" y="2276416"/>
                  </a:lnTo>
                  <a:lnTo>
                    <a:pt x="0" y="227641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1" name="Freeform 11"/>
            <p:cNvSpPr/>
            <p:nvPr/>
          </p:nvSpPr>
          <p:spPr>
            <a:xfrm rot="-9798030">
              <a:off x="292804" y="68715"/>
              <a:ext cx="794492" cy="2154555"/>
            </a:xfrm>
            <a:custGeom>
              <a:avLst/>
              <a:gdLst/>
              <a:ahLst/>
              <a:cxnLst/>
              <a:rect l="l" t="t" r="r" b="b"/>
              <a:pathLst>
                <a:path w="794492" h="2154555">
                  <a:moveTo>
                    <a:pt x="0" y="0"/>
                  </a:moveTo>
                  <a:lnTo>
                    <a:pt x="794492" y="0"/>
                  </a:lnTo>
                  <a:lnTo>
                    <a:pt x="794492" y="2154555"/>
                  </a:lnTo>
                  <a:lnTo>
                    <a:pt x="0" y="2154555"/>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grpSp>
      <p:sp>
        <p:nvSpPr>
          <p:cNvPr id="12" name="TextBox 12"/>
          <p:cNvSpPr txBox="1"/>
          <p:nvPr/>
        </p:nvSpPr>
        <p:spPr>
          <a:xfrm>
            <a:off x="970193" y="2229182"/>
            <a:ext cx="17475722" cy="783496"/>
          </a:xfrm>
          <a:prstGeom prst="rect">
            <a:avLst/>
          </a:prstGeom>
        </p:spPr>
        <p:txBody>
          <a:bodyPr lIns="0" tIns="0" rIns="0" bIns="0" rtlCol="0" anchor="t">
            <a:spAutoFit/>
          </a:bodyPr>
          <a:lstStyle/>
          <a:p>
            <a:pPr algn="l">
              <a:lnSpc>
                <a:spcPts val="6131"/>
              </a:lnSpc>
            </a:pPr>
            <a:r>
              <a:rPr lang="en-US" sz="5624" b="1">
                <a:solidFill>
                  <a:srgbClr val="0075C9"/>
                </a:solidFill>
                <a:latin typeface="Century Gothic Paneuropean Bold"/>
                <a:ea typeface="Century Gothic Paneuropean Bold"/>
                <a:cs typeface="Century Gothic Paneuropean Bold"/>
                <a:sym typeface="Century Gothic Paneuropean Bold"/>
              </a:rPr>
              <a:t>GROUND RULES: CREATING A TRUSTED SPACE </a:t>
            </a:r>
          </a:p>
        </p:txBody>
      </p:sp>
      <p:sp>
        <p:nvSpPr>
          <p:cNvPr id="13" name="Freeform 13"/>
          <p:cNvSpPr/>
          <p:nvPr/>
        </p:nvSpPr>
        <p:spPr>
          <a:xfrm>
            <a:off x="13031682" y="4361918"/>
            <a:ext cx="2991868" cy="3817375"/>
          </a:xfrm>
          <a:custGeom>
            <a:avLst/>
            <a:gdLst/>
            <a:ahLst/>
            <a:cxnLst/>
            <a:rect l="l" t="t" r="r" b="b"/>
            <a:pathLst>
              <a:path w="2991868" h="3817375">
                <a:moveTo>
                  <a:pt x="0" y="0"/>
                </a:moveTo>
                <a:lnTo>
                  <a:pt x="2991867" y="0"/>
                </a:lnTo>
                <a:lnTo>
                  <a:pt x="2991867" y="3817375"/>
                </a:lnTo>
                <a:lnTo>
                  <a:pt x="0" y="3817375"/>
                </a:lnTo>
                <a:lnTo>
                  <a:pt x="0" y="0"/>
                </a:lnTo>
                <a:close/>
              </a:path>
            </a:pathLst>
          </a:custGeom>
          <a:blipFill>
            <a:blip r:embed="rId16"/>
            <a:stretch>
              <a:fillRect/>
            </a:stretch>
          </a:blipFill>
        </p:spPr>
        <p:txBody>
          <a:bodyPr/>
          <a:lstStyle/>
          <a:p>
            <a:endParaRPr lang="en-GB"/>
          </a:p>
        </p:txBody>
      </p:sp>
      <p:grpSp>
        <p:nvGrpSpPr>
          <p:cNvPr id="14" name="Group 14"/>
          <p:cNvGrpSpPr/>
          <p:nvPr/>
        </p:nvGrpSpPr>
        <p:grpSpPr>
          <a:xfrm>
            <a:off x="1028700" y="3327003"/>
            <a:ext cx="10122982" cy="5410511"/>
            <a:chOff x="0" y="0"/>
            <a:chExt cx="2884592" cy="1541793"/>
          </a:xfrm>
        </p:grpSpPr>
        <p:sp>
          <p:nvSpPr>
            <p:cNvPr id="15" name="Freeform 15"/>
            <p:cNvSpPr/>
            <p:nvPr/>
          </p:nvSpPr>
          <p:spPr>
            <a:xfrm>
              <a:off x="0" y="0"/>
              <a:ext cx="2884592" cy="1541793"/>
            </a:xfrm>
            <a:custGeom>
              <a:avLst/>
              <a:gdLst/>
              <a:ahLst/>
              <a:cxnLst/>
              <a:rect l="l" t="t" r="r" b="b"/>
              <a:pathLst>
                <a:path w="2884592" h="1541793">
                  <a:moveTo>
                    <a:pt x="2884592" y="23708"/>
                  </a:moveTo>
                  <a:lnTo>
                    <a:pt x="2884592" y="1518084"/>
                  </a:lnTo>
                  <a:cubicBezTo>
                    <a:pt x="2884592" y="1524372"/>
                    <a:pt x="2882094" y="1530402"/>
                    <a:pt x="2877648" y="1534849"/>
                  </a:cubicBezTo>
                  <a:cubicBezTo>
                    <a:pt x="2873202" y="1539295"/>
                    <a:pt x="2867172" y="1541793"/>
                    <a:pt x="2860884" y="1541793"/>
                  </a:cubicBezTo>
                  <a:lnTo>
                    <a:pt x="23708" y="1541793"/>
                  </a:lnTo>
                  <a:cubicBezTo>
                    <a:pt x="17421" y="1541793"/>
                    <a:pt x="11390" y="1539295"/>
                    <a:pt x="6944" y="1534849"/>
                  </a:cubicBezTo>
                  <a:cubicBezTo>
                    <a:pt x="2498" y="1530402"/>
                    <a:pt x="0" y="1524372"/>
                    <a:pt x="0" y="1518084"/>
                  </a:cubicBezTo>
                  <a:lnTo>
                    <a:pt x="0" y="23708"/>
                  </a:lnTo>
                  <a:cubicBezTo>
                    <a:pt x="0" y="17421"/>
                    <a:pt x="2498" y="11390"/>
                    <a:pt x="6944" y="6944"/>
                  </a:cubicBezTo>
                  <a:cubicBezTo>
                    <a:pt x="11390" y="2498"/>
                    <a:pt x="17421" y="0"/>
                    <a:pt x="23708" y="0"/>
                  </a:cubicBezTo>
                  <a:lnTo>
                    <a:pt x="2860884" y="0"/>
                  </a:lnTo>
                  <a:cubicBezTo>
                    <a:pt x="2867172" y="0"/>
                    <a:pt x="2873202" y="2498"/>
                    <a:pt x="2877648" y="6944"/>
                  </a:cubicBezTo>
                  <a:cubicBezTo>
                    <a:pt x="2882094" y="11390"/>
                    <a:pt x="2884592" y="17421"/>
                    <a:pt x="2884592" y="23708"/>
                  </a:cubicBezTo>
                  <a:close/>
                </a:path>
              </a:pathLst>
            </a:custGeom>
            <a:solidFill>
              <a:srgbClr val="FFFFFF"/>
            </a:solidFill>
          </p:spPr>
          <p:txBody>
            <a:bodyPr/>
            <a:lstStyle/>
            <a:p>
              <a:endParaRPr lang="en-GB"/>
            </a:p>
          </p:txBody>
        </p:sp>
        <p:sp>
          <p:nvSpPr>
            <p:cNvPr id="16" name="TextBox 16"/>
            <p:cNvSpPr txBox="1"/>
            <p:nvPr/>
          </p:nvSpPr>
          <p:spPr>
            <a:xfrm>
              <a:off x="0" y="0"/>
              <a:ext cx="2884592" cy="1541793"/>
            </a:xfrm>
            <a:prstGeom prst="rect">
              <a:avLst/>
            </a:prstGeom>
          </p:spPr>
          <p:txBody>
            <a:bodyPr lIns="50800" tIns="50800" rIns="50800" bIns="50800" rtlCol="0" anchor="ctr"/>
            <a:lstStyle/>
            <a:p>
              <a:pPr algn="ctr">
                <a:lnSpc>
                  <a:spcPts val="3036"/>
                </a:lnSpc>
              </a:pPr>
              <a:endParaRPr/>
            </a:p>
          </p:txBody>
        </p:sp>
      </p:grpSp>
      <p:sp>
        <p:nvSpPr>
          <p:cNvPr id="17" name="Freeform 17"/>
          <p:cNvSpPr/>
          <p:nvPr/>
        </p:nvSpPr>
        <p:spPr>
          <a:xfrm>
            <a:off x="6018638" y="5146635"/>
            <a:ext cx="819295" cy="846816"/>
          </a:xfrm>
          <a:custGeom>
            <a:avLst/>
            <a:gdLst/>
            <a:ahLst/>
            <a:cxnLst/>
            <a:rect l="l" t="t" r="r" b="b"/>
            <a:pathLst>
              <a:path w="819295" h="846816">
                <a:moveTo>
                  <a:pt x="0" y="0"/>
                </a:moveTo>
                <a:lnTo>
                  <a:pt x="819295" y="0"/>
                </a:lnTo>
                <a:lnTo>
                  <a:pt x="819295" y="846817"/>
                </a:lnTo>
                <a:lnTo>
                  <a:pt x="0" y="846817"/>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18" name="Freeform 18"/>
          <p:cNvSpPr/>
          <p:nvPr/>
        </p:nvSpPr>
        <p:spPr>
          <a:xfrm>
            <a:off x="2362723" y="6925874"/>
            <a:ext cx="1014956" cy="1011150"/>
          </a:xfrm>
          <a:custGeom>
            <a:avLst/>
            <a:gdLst/>
            <a:ahLst/>
            <a:cxnLst/>
            <a:rect l="l" t="t" r="r" b="b"/>
            <a:pathLst>
              <a:path w="1014956" h="1011150">
                <a:moveTo>
                  <a:pt x="0" y="0"/>
                </a:moveTo>
                <a:lnTo>
                  <a:pt x="1014955" y="0"/>
                </a:lnTo>
                <a:lnTo>
                  <a:pt x="1014955" y="1011150"/>
                </a:lnTo>
                <a:lnTo>
                  <a:pt x="0" y="1011150"/>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GB"/>
          </a:p>
        </p:txBody>
      </p:sp>
      <p:sp>
        <p:nvSpPr>
          <p:cNvPr id="19" name="Freeform 19"/>
          <p:cNvSpPr/>
          <p:nvPr/>
        </p:nvSpPr>
        <p:spPr>
          <a:xfrm>
            <a:off x="9060641" y="6799751"/>
            <a:ext cx="938280" cy="938280"/>
          </a:xfrm>
          <a:custGeom>
            <a:avLst/>
            <a:gdLst/>
            <a:ahLst/>
            <a:cxnLst/>
            <a:rect l="l" t="t" r="r" b="b"/>
            <a:pathLst>
              <a:path w="938280" h="938280">
                <a:moveTo>
                  <a:pt x="0" y="0"/>
                </a:moveTo>
                <a:lnTo>
                  <a:pt x="938280" y="0"/>
                </a:lnTo>
                <a:lnTo>
                  <a:pt x="938280" y="938280"/>
                </a:lnTo>
                <a:lnTo>
                  <a:pt x="0" y="938280"/>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GB"/>
          </a:p>
        </p:txBody>
      </p:sp>
      <p:sp>
        <p:nvSpPr>
          <p:cNvPr id="20" name="Freeform 20"/>
          <p:cNvSpPr/>
          <p:nvPr/>
        </p:nvSpPr>
        <p:spPr>
          <a:xfrm>
            <a:off x="2687738" y="5074514"/>
            <a:ext cx="673185" cy="982751"/>
          </a:xfrm>
          <a:custGeom>
            <a:avLst/>
            <a:gdLst/>
            <a:ahLst/>
            <a:cxnLst/>
            <a:rect l="l" t="t" r="r" b="b"/>
            <a:pathLst>
              <a:path w="673185" h="982751">
                <a:moveTo>
                  <a:pt x="0" y="0"/>
                </a:moveTo>
                <a:lnTo>
                  <a:pt x="673185" y="0"/>
                </a:lnTo>
                <a:lnTo>
                  <a:pt x="673185" y="982752"/>
                </a:lnTo>
                <a:lnTo>
                  <a:pt x="0" y="982752"/>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GB"/>
          </a:p>
        </p:txBody>
      </p:sp>
      <p:sp>
        <p:nvSpPr>
          <p:cNvPr id="21" name="Freeform 21"/>
          <p:cNvSpPr/>
          <p:nvPr/>
        </p:nvSpPr>
        <p:spPr>
          <a:xfrm>
            <a:off x="9027346" y="3576559"/>
            <a:ext cx="1001677" cy="896501"/>
          </a:xfrm>
          <a:custGeom>
            <a:avLst/>
            <a:gdLst/>
            <a:ahLst/>
            <a:cxnLst/>
            <a:rect l="l" t="t" r="r" b="b"/>
            <a:pathLst>
              <a:path w="1001677" h="896501">
                <a:moveTo>
                  <a:pt x="0" y="0"/>
                </a:moveTo>
                <a:lnTo>
                  <a:pt x="1001677" y="0"/>
                </a:lnTo>
                <a:lnTo>
                  <a:pt x="1001677" y="896501"/>
                </a:lnTo>
                <a:lnTo>
                  <a:pt x="0" y="896501"/>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GB"/>
          </a:p>
        </p:txBody>
      </p:sp>
      <p:sp>
        <p:nvSpPr>
          <p:cNvPr id="22" name="Freeform 22"/>
          <p:cNvSpPr/>
          <p:nvPr/>
        </p:nvSpPr>
        <p:spPr>
          <a:xfrm>
            <a:off x="5888085" y="3493354"/>
            <a:ext cx="849981" cy="849981"/>
          </a:xfrm>
          <a:custGeom>
            <a:avLst/>
            <a:gdLst/>
            <a:ahLst/>
            <a:cxnLst/>
            <a:rect l="l" t="t" r="r" b="b"/>
            <a:pathLst>
              <a:path w="849981" h="849981">
                <a:moveTo>
                  <a:pt x="0" y="0"/>
                </a:moveTo>
                <a:lnTo>
                  <a:pt x="849981" y="0"/>
                </a:lnTo>
                <a:lnTo>
                  <a:pt x="849981" y="849982"/>
                </a:lnTo>
                <a:lnTo>
                  <a:pt x="0" y="849982"/>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GB"/>
          </a:p>
        </p:txBody>
      </p:sp>
      <p:sp>
        <p:nvSpPr>
          <p:cNvPr id="23" name="Freeform 23"/>
          <p:cNvSpPr/>
          <p:nvPr/>
        </p:nvSpPr>
        <p:spPr>
          <a:xfrm>
            <a:off x="2447458" y="3457785"/>
            <a:ext cx="913465" cy="913465"/>
          </a:xfrm>
          <a:custGeom>
            <a:avLst/>
            <a:gdLst/>
            <a:ahLst/>
            <a:cxnLst/>
            <a:rect l="l" t="t" r="r" b="b"/>
            <a:pathLst>
              <a:path w="913465" h="913465">
                <a:moveTo>
                  <a:pt x="0" y="0"/>
                </a:moveTo>
                <a:lnTo>
                  <a:pt x="913465" y="0"/>
                </a:lnTo>
                <a:lnTo>
                  <a:pt x="913465" y="913465"/>
                </a:lnTo>
                <a:lnTo>
                  <a:pt x="0" y="913465"/>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txBody>
          <a:bodyPr/>
          <a:lstStyle/>
          <a:p>
            <a:endParaRPr lang="en-GB"/>
          </a:p>
        </p:txBody>
      </p:sp>
      <p:sp>
        <p:nvSpPr>
          <p:cNvPr id="24" name="Freeform 24"/>
          <p:cNvSpPr/>
          <p:nvPr/>
        </p:nvSpPr>
        <p:spPr>
          <a:xfrm>
            <a:off x="9224445" y="5186199"/>
            <a:ext cx="804577" cy="828394"/>
          </a:xfrm>
          <a:custGeom>
            <a:avLst/>
            <a:gdLst/>
            <a:ahLst/>
            <a:cxnLst/>
            <a:rect l="l" t="t" r="r" b="b"/>
            <a:pathLst>
              <a:path w="804577" h="828394">
                <a:moveTo>
                  <a:pt x="0" y="0"/>
                </a:moveTo>
                <a:lnTo>
                  <a:pt x="804578" y="0"/>
                </a:lnTo>
                <a:lnTo>
                  <a:pt x="804578" y="828394"/>
                </a:lnTo>
                <a:lnTo>
                  <a:pt x="0" y="828394"/>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txBody>
          <a:bodyPr/>
          <a:lstStyle/>
          <a:p>
            <a:endParaRPr lang="en-GB"/>
          </a:p>
        </p:txBody>
      </p:sp>
      <p:sp>
        <p:nvSpPr>
          <p:cNvPr id="25" name="Freeform 25"/>
          <p:cNvSpPr/>
          <p:nvPr/>
        </p:nvSpPr>
        <p:spPr>
          <a:xfrm>
            <a:off x="5846408" y="6859106"/>
            <a:ext cx="969849" cy="878925"/>
          </a:xfrm>
          <a:custGeom>
            <a:avLst/>
            <a:gdLst/>
            <a:ahLst/>
            <a:cxnLst/>
            <a:rect l="l" t="t" r="r" b="b"/>
            <a:pathLst>
              <a:path w="969849" h="878925">
                <a:moveTo>
                  <a:pt x="0" y="0"/>
                </a:moveTo>
                <a:lnTo>
                  <a:pt x="969849" y="0"/>
                </a:lnTo>
                <a:lnTo>
                  <a:pt x="969849" y="878925"/>
                </a:lnTo>
                <a:lnTo>
                  <a:pt x="0" y="878925"/>
                </a:lnTo>
                <a:lnTo>
                  <a:pt x="0" y="0"/>
                </a:lnTo>
                <a:close/>
              </a:path>
            </a:pathLst>
          </a:custGeom>
          <a:blipFill>
            <a:blip r:embed="rId33">
              <a:extLst>
                <a:ext uri="{96DAC541-7B7A-43D3-8B79-37D633B846F1}">
                  <asvg:svgBlip xmlns:asvg="http://schemas.microsoft.com/office/drawing/2016/SVG/main" r:embed="rId34"/>
                </a:ext>
              </a:extLst>
            </a:blip>
            <a:stretch>
              <a:fillRect/>
            </a:stretch>
          </a:blipFill>
        </p:spPr>
        <p:txBody>
          <a:bodyPr/>
          <a:lstStyle/>
          <a:p>
            <a:endParaRPr lang="en-GB"/>
          </a:p>
        </p:txBody>
      </p:sp>
      <p:sp>
        <p:nvSpPr>
          <p:cNvPr id="26" name="TextBox 26"/>
          <p:cNvSpPr txBox="1"/>
          <p:nvPr/>
        </p:nvSpPr>
        <p:spPr>
          <a:xfrm>
            <a:off x="8181490" y="7986069"/>
            <a:ext cx="2693388" cy="346614"/>
          </a:xfrm>
          <a:prstGeom prst="rect">
            <a:avLst/>
          </a:prstGeom>
        </p:spPr>
        <p:txBody>
          <a:bodyPr lIns="0" tIns="0" rIns="0" bIns="0" rtlCol="0" anchor="t">
            <a:spAutoFit/>
          </a:bodyPr>
          <a:lstStyle/>
          <a:p>
            <a:pPr algn="ctr">
              <a:lnSpc>
                <a:spcPts val="2934"/>
              </a:lnSpc>
            </a:pPr>
            <a:r>
              <a:rPr lang="en-US" sz="2096" b="1">
                <a:solidFill>
                  <a:srgbClr val="DCB0D2"/>
                </a:solidFill>
                <a:latin typeface="Century Gothic Paneuropean Bold"/>
                <a:ea typeface="Century Gothic Paneuropean Bold"/>
                <a:cs typeface="Century Gothic Paneuropean Bold"/>
                <a:sym typeface="Century Gothic Paneuropean Bold"/>
              </a:rPr>
              <a:t>KEEP AN OPEN MIND</a:t>
            </a:r>
          </a:p>
        </p:txBody>
      </p:sp>
      <p:sp>
        <p:nvSpPr>
          <p:cNvPr id="27" name="TextBox 27"/>
          <p:cNvSpPr txBox="1"/>
          <p:nvPr/>
        </p:nvSpPr>
        <p:spPr>
          <a:xfrm>
            <a:off x="4924721" y="6101965"/>
            <a:ext cx="3007129" cy="362270"/>
          </a:xfrm>
          <a:prstGeom prst="rect">
            <a:avLst/>
          </a:prstGeom>
        </p:spPr>
        <p:txBody>
          <a:bodyPr lIns="0" tIns="0" rIns="0" bIns="0" rtlCol="0" anchor="t">
            <a:spAutoFit/>
          </a:bodyPr>
          <a:lstStyle/>
          <a:p>
            <a:pPr algn="ctr">
              <a:lnSpc>
                <a:spcPts val="3009"/>
              </a:lnSpc>
            </a:pPr>
            <a:r>
              <a:rPr lang="en-US" sz="2149" b="1">
                <a:solidFill>
                  <a:srgbClr val="DCB0D2"/>
                </a:solidFill>
                <a:latin typeface="Century Gothic Paneuropean Bold"/>
                <a:ea typeface="Century Gothic Paneuropean Bold"/>
                <a:cs typeface="Century Gothic Paneuropean Bold"/>
                <a:sym typeface="Century Gothic Paneuropean Bold"/>
              </a:rPr>
              <a:t>USING ‘I...’ STATEMENTS</a:t>
            </a:r>
          </a:p>
        </p:txBody>
      </p:sp>
      <p:sp>
        <p:nvSpPr>
          <p:cNvPr id="28" name="TextBox 28"/>
          <p:cNvSpPr txBox="1"/>
          <p:nvPr/>
        </p:nvSpPr>
        <p:spPr>
          <a:xfrm>
            <a:off x="1876319" y="7986069"/>
            <a:ext cx="2296023" cy="362270"/>
          </a:xfrm>
          <a:prstGeom prst="rect">
            <a:avLst/>
          </a:prstGeom>
        </p:spPr>
        <p:txBody>
          <a:bodyPr lIns="0" tIns="0" rIns="0" bIns="0" rtlCol="0" anchor="t">
            <a:spAutoFit/>
          </a:bodyPr>
          <a:lstStyle/>
          <a:p>
            <a:pPr algn="ctr">
              <a:lnSpc>
                <a:spcPts val="3009"/>
              </a:lnSpc>
            </a:pPr>
            <a:r>
              <a:rPr lang="en-US" sz="2149" b="1">
                <a:solidFill>
                  <a:srgbClr val="863275"/>
                </a:solidFill>
                <a:latin typeface="Century Gothic Paneuropean Bold"/>
                <a:ea typeface="Century Gothic Paneuropean Bold"/>
                <a:cs typeface="Century Gothic Paneuropean Bold"/>
                <a:sym typeface="Century Gothic Paneuropean Bold"/>
              </a:rPr>
              <a:t>SAFEGUARDING</a:t>
            </a:r>
          </a:p>
        </p:txBody>
      </p:sp>
      <p:sp>
        <p:nvSpPr>
          <p:cNvPr id="29" name="TextBox 29"/>
          <p:cNvSpPr txBox="1"/>
          <p:nvPr/>
        </p:nvSpPr>
        <p:spPr>
          <a:xfrm>
            <a:off x="8317963" y="6076930"/>
            <a:ext cx="2420442" cy="362270"/>
          </a:xfrm>
          <a:prstGeom prst="rect">
            <a:avLst/>
          </a:prstGeom>
        </p:spPr>
        <p:txBody>
          <a:bodyPr lIns="0" tIns="0" rIns="0" bIns="0" rtlCol="0" anchor="t">
            <a:spAutoFit/>
          </a:bodyPr>
          <a:lstStyle/>
          <a:p>
            <a:pPr algn="ctr">
              <a:lnSpc>
                <a:spcPts val="3009"/>
              </a:lnSpc>
            </a:pPr>
            <a:r>
              <a:rPr lang="en-US" sz="2149" b="1">
                <a:solidFill>
                  <a:srgbClr val="863275"/>
                </a:solidFill>
                <a:latin typeface="Century Gothic Paneuropean Bold"/>
                <a:ea typeface="Century Gothic Paneuropean Bold"/>
                <a:cs typeface="Century Gothic Paneuropean Bold"/>
                <a:sym typeface="Century Gothic Paneuropean Bold"/>
              </a:rPr>
              <a:t>CONFIDENTIALITY</a:t>
            </a:r>
          </a:p>
        </p:txBody>
      </p:sp>
      <p:sp>
        <p:nvSpPr>
          <p:cNvPr id="30" name="TextBox 30"/>
          <p:cNvSpPr txBox="1"/>
          <p:nvPr/>
        </p:nvSpPr>
        <p:spPr>
          <a:xfrm>
            <a:off x="1214031" y="6111490"/>
            <a:ext cx="3506244" cy="626845"/>
          </a:xfrm>
          <a:prstGeom prst="rect">
            <a:avLst/>
          </a:prstGeom>
        </p:spPr>
        <p:txBody>
          <a:bodyPr lIns="0" tIns="0" rIns="0" bIns="0" rtlCol="0" anchor="t">
            <a:spAutoFit/>
          </a:bodyPr>
          <a:lstStyle/>
          <a:p>
            <a:pPr algn="ctr">
              <a:lnSpc>
                <a:spcPts val="2877"/>
              </a:lnSpc>
            </a:pPr>
            <a:r>
              <a:rPr lang="en-US" sz="2055" b="1">
                <a:solidFill>
                  <a:srgbClr val="2C8FCE"/>
                </a:solidFill>
                <a:latin typeface="Century Gothic Paneuropean Bold"/>
                <a:ea typeface="Century Gothic Paneuropean Bold"/>
                <a:cs typeface="Century Gothic Paneuropean Bold"/>
                <a:sym typeface="Century Gothic Paneuropean Bold"/>
              </a:rPr>
              <a:t>PARTICIPATION:</a:t>
            </a:r>
          </a:p>
          <a:p>
            <a:pPr algn="ctr">
              <a:lnSpc>
                <a:spcPts val="2256"/>
              </a:lnSpc>
            </a:pPr>
            <a:r>
              <a:rPr lang="en-US" sz="1611" b="1">
                <a:solidFill>
                  <a:srgbClr val="2C8FCE"/>
                </a:solidFill>
                <a:latin typeface="Century Gothic Paneuropean Bold"/>
                <a:ea typeface="Century Gothic Paneuropean Bold"/>
                <a:cs typeface="Century Gothic Paneuropean Bold"/>
                <a:sym typeface="Century Gothic Paneuropean Bold"/>
              </a:rPr>
              <a:t>WHAT YOU PUT IN IS WHAT YOU GET</a:t>
            </a:r>
          </a:p>
        </p:txBody>
      </p:sp>
      <p:sp>
        <p:nvSpPr>
          <p:cNvPr id="31" name="TextBox 31"/>
          <p:cNvSpPr txBox="1"/>
          <p:nvPr/>
        </p:nvSpPr>
        <p:spPr>
          <a:xfrm>
            <a:off x="7931850" y="4629445"/>
            <a:ext cx="2971634" cy="362270"/>
          </a:xfrm>
          <a:prstGeom prst="rect">
            <a:avLst/>
          </a:prstGeom>
        </p:spPr>
        <p:txBody>
          <a:bodyPr lIns="0" tIns="0" rIns="0" bIns="0" rtlCol="0" anchor="t">
            <a:spAutoFit/>
          </a:bodyPr>
          <a:lstStyle/>
          <a:p>
            <a:pPr algn="ctr">
              <a:lnSpc>
                <a:spcPts val="3009"/>
              </a:lnSpc>
            </a:pPr>
            <a:r>
              <a:rPr lang="en-US" sz="2149" b="1">
                <a:solidFill>
                  <a:srgbClr val="DCB0D2"/>
                </a:solidFill>
                <a:latin typeface="Century Gothic Paneuropean Bold"/>
                <a:ea typeface="Century Gothic Paneuropean Bold"/>
                <a:cs typeface="Century Gothic Paneuropean Bold"/>
                <a:sym typeface="Century Gothic Paneuropean Bold"/>
              </a:rPr>
              <a:t>HONESTY &amp; RESPECT</a:t>
            </a:r>
          </a:p>
        </p:txBody>
      </p:sp>
      <p:sp>
        <p:nvSpPr>
          <p:cNvPr id="32" name="TextBox 32"/>
          <p:cNvSpPr txBox="1"/>
          <p:nvPr/>
        </p:nvSpPr>
        <p:spPr>
          <a:xfrm>
            <a:off x="5009632" y="7962473"/>
            <a:ext cx="2837307" cy="646111"/>
          </a:xfrm>
          <a:prstGeom prst="rect">
            <a:avLst/>
          </a:prstGeom>
        </p:spPr>
        <p:txBody>
          <a:bodyPr lIns="0" tIns="0" rIns="0" bIns="0" rtlCol="0" anchor="t">
            <a:spAutoFit/>
          </a:bodyPr>
          <a:lstStyle/>
          <a:p>
            <a:pPr algn="ctr">
              <a:lnSpc>
                <a:spcPts val="2934"/>
              </a:lnSpc>
            </a:pPr>
            <a:r>
              <a:rPr lang="en-US" sz="2096" b="1">
                <a:solidFill>
                  <a:srgbClr val="2C8FCE"/>
                </a:solidFill>
                <a:latin typeface="Century Gothic Paneuropean Bold"/>
                <a:ea typeface="Century Gothic Paneuropean Bold"/>
                <a:cs typeface="Century Gothic Paneuropean Bold"/>
                <a:sym typeface="Century Gothic Paneuropean Bold"/>
              </a:rPr>
              <a:t>LIMIT DISTRACTIONS:</a:t>
            </a:r>
          </a:p>
          <a:p>
            <a:pPr algn="ctr">
              <a:lnSpc>
                <a:spcPts val="2256"/>
              </a:lnSpc>
            </a:pPr>
            <a:r>
              <a:rPr lang="en-US" sz="1611" b="1">
                <a:solidFill>
                  <a:srgbClr val="2C8FCE"/>
                </a:solidFill>
                <a:latin typeface="Century Gothic Paneuropean Bold"/>
                <a:ea typeface="Century Gothic Paneuropean Bold"/>
                <a:cs typeface="Century Gothic Paneuropean Bold"/>
                <a:sym typeface="Century Gothic Paneuropean Bold"/>
              </a:rPr>
              <a:t>TECH OFF OR ON SILENT</a:t>
            </a:r>
          </a:p>
        </p:txBody>
      </p:sp>
      <p:sp>
        <p:nvSpPr>
          <p:cNvPr id="33" name="TextBox 33"/>
          <p:cNvSpPr txBox="1"/>
          <p:nvPr/>
        </p:nvSpPr>
        <p:spPr>
          <a:xfrm>
            <a:off x="5246889" y="4622810"/>
            <a:ext cx="2001545" cy="362270"/>
          </a:xfrm>
          <a:prstGeom prst="rect">
            <a:avLst/>
          </a:prstGeom>
        </p:spPr>
        <p:txBody>
          <a:bodyPr lIns="0" tIns="0" rIns="0" bIns="0" rtlCol="0" anchor="t">
            <a:spAutoFit/>
          </a:bodyPr>
          <a:lstStyle/>
          <a:p>
            <a:pPr algn="ctr">
              <a:lnSpc>
                <a:spcPts val="3009"/>
              </a:lnSpc>
            </a:pPr>
            <a:r>
              <a:rPr lang="en-US" sz="2149" b="1">
                <a:solidFill>
                  <a:srgbClr val="2C8FCE"/>
                </a:solidFill>
                <a:latin typeface="Century Gothic Paneuropean Bold"/>
                <a:ea typeface="Century Gothic Paneuropean Bold"/>
                <a:cs typeface="Century Gothic Paneuropean Bold"/>
                <a:sym typeface="Century Gothic Paneuropean Bold"/>
              </a:rPr>
              <a:t>BE HERE NOW</a:t>
            </a:r>
          </a:p>
        </p:txBody>
      </p:sp>
      <p:sp>
        <p:nvSpPr>
          <p:cNvPr id="34" name="TextBox 34"/>
          <p:cNvSpPr txBox="1"/>
          <p:nvPr/>
        </p:nvSpPr>
        <p:spPr>
          <a:xfrm>
            <a:off x="1956365" y="4629445"/>
            <a:ext cx="2001545" cy="362270"/>
          </a:xfrm>
          <a:prstGeom prst="rect">
            <a:avLst/>
          </a:prstGeom>
        </p:spPr>
        <p:txBody>
          <a:bodyPr lIns="0" tIns="0" rIns="0" bIns="0" rtlCol="0" anchor="t">
            <a:spAutoFit/>
          </a:bodyPr>
          <a:lstStyle/>
          <a:p>
            <a:pPr algn="ctr">
              <a:lnSpc>
                <a:spcPts val="3009"/>
              </a:lnSpc>
            </a:pPr>
            <a:r>
              <a:rPr lang="en-US" sz="2149" b="1">
                <a:solidFill>
                  <a:srgbClr val="863275"/>
                </a:solidFill>
                <a:latin typeface="Century Gothic Paneuropean Bold"/>
                <a:ea typeface="Century Gothic Paneuropean Bold"/>
                <a:cs typeface="Century Gothic Paneuropean Bold"/>
                <a:sym typeface="Century Gothic Paneuropean Bold"/>
              </a:rPr>
              <a:t>BE ON TIME</a:t>
            </a:r>
          </a:p>
        </p:txBody>
      </p:sp>
      <p:sp>
        <p:nvSpPr>
          <p:cNvPr id="35" name="AutoShape 35"/>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36" name="Freeform 36"/>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35"/>
            <a:stretch>
              <a:fillRect/>
            </a:stretch>
          </a:blipFill>
        </p:spPr>
        <p:txBody>
          <a:bodyPr/>
          <a:lstStyle/>
          <a:p>
            <a:endParaRPr lang="en-GB"/>
          </a:p>
        </p:txBody>
      </p:sp>
      <p:sp>
        <p:nvSpPr>
          <p:cNvPr id="37" name="Freeform 37"/>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36"/>
            <a:stretch>
              <a:fillRect/>
            </a:stretch>
          </a:blipFill>
        </p:spPr>
        <p:txBody>
          <a:bodyPr/>
          <a:lstStyle/>
          <a:p>
            <a:endParaRPr lang="en-GB"/>
          </a:p>
        </p:txBody>
      </p:sp>
      <p:sp>
        <p:nvSpPr>
          <p:cNvPr id="39" name="TextBox 24">
            <a:extLst>
              <a:ext uri="{FF2B5EF4-FFF2-40B4-BE49-F238E27FC236}">
                <a16:creationId xmlns:a16="http://schemas.microsoft.com/office/drawing/2014/main" id="{283452C7-F01E-BF46-E2D0-E38312621D7B}"/>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AutoShape 2"/>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3" name="Freeform 3"/>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2"/>
            <a:stretch>
              <a:fillRect/>
            </a:stretch>
          </a:blipFill>
        </p:spPr>
        <p:txBody>
          <a:bodyPr/>
          <a:lstStyle/>
          <a:p>
            <a:endParaRPr lang="en-GB"/>
          </a:p>
        </p:txBody>
      </p:sp>
      <p:sp>
        <p:nvSpPr>
          <p:cNvPr id="4" name="Freeform 4"/>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3"/>
            <a:stretch>
              <a:fillRect/>
            </a:stretch>
          </a:blipFill>
        </p:spPr>
        <p:txBody>
          <a:bodyPr/>
          <a:lstStyle/>
          <a:p>
            <a:endParaRPr lang="en-GB"/>
          </a:p>
        </p:txBody>
      </p:sp>
      <p:sp>
        <p:nvSpPr>
          <p:cNvPr id="5" name="AutoShape 5"/>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6" name="Freeform 6"/>
          <p:cNvSpPr/>
          <p:nvPr/>
        </p:nvSpPr>
        <p:spPr>
          <a:xfrm>
            <a:off x="7479913" y="3904806"/>
            <a:ext cx="2562225" cy="1028700"/>
          </a:xfrm>
          <a:custGeom>
            <a:avLst/>
            <a:gdLst/>
            <a:ahLst/>
            <a:cxnLst/>
            <a:rect l="l" t="t" r="r" b="b"/>
            <a:pathLst>
              <a:path w="2562225" h="1028700">
                <a:moveTo>
                  <a:pt x="0" y="0"/>
                </a:moveTo>
                <a:lnTo>
                  <a:pt x="2562225" y="0"/>
                </a:lnTo>
                <a:lnTo>
                  <a:pt x="2562225" y="1028700"/>
                </a:lnTo>
                <a:lnTo>
                  <a:pt x="0" y="1028700"/>
                </a:lnTo>
                <a:lnTo>
                  <a:pt x="0" y="0"/>
                </a:lnTo>
                <a:close/>
              </a:path>
            </a:pathLst>
          </a:custGeom>
          <a:blipFill>
            <a:blip r:embed="rId4"/>
            <a:stretch>
              <a:fillRect/>
            </a:stretch>
          </a:blipFill>
        </p:spPr>
        <p:txBody>
          <a:bodyPr/>
          <a:lstStyle/>
          <a:p>
            <a:endParaRPr lang="en-GB"/>
          </a:p>
        </p:txBody>
      </p:sp>
      <p:sp>
        <p:nvSpPr>
          <p:cNvPr id="7" name="Freeform 7"/>
          <p:cNvSpPr/>
          <p:nvPr/>
        </p:nvSpPr>
        <p:spPr>
          <a:xfrm>
            <a:off x="6685976" y="7756912"/>
            <a:ext cx="4916048" cy="694164"/>
          </a:xfrm>
          <a:custGeom>
            <a:avLst/>
            <a:gdLst/>
            <a:ahLst/>
            <a:cxnLst/>
            <a:rect l="l" t="t" r="r" b="b"/>
            <a:pathLst>
              <a:path w="4916048" h="694164">
                <a:moveTo>
                  <a:pt x="0" y="0"/>
                </a:moveTo>
                <a:lnTo>
                  <a:pt x="4916048" y="0"/>
                </a:lnTo>
                <a:lnTo>
                  <a:pt x="4916048" y="694164"/>
                </a:lnTo>
                <a:lnTo>
                  <a:pt x="0" y="69416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Freeform 8"/>
          <p:cNvSpPr/>
          <p:nvPr/>
        </p:nvSpPr>
        <p:spPr>
          <a:xfrm>
            <a:off x="6878004" y="7902706"/>
            <a:ext cx="402575" cy="402575"/>
          </a:xfrm>
          <a:custGeom>
            <a:avLst/>
            <a:gdLst/>
            <a:ahLst/>
            <a:cxnLst/>
            <a:rect l="l" t="t" r="r" b="b"/>
            <a:pathLst>
              <a:path w="402575" h="402575">
                <a:moveTo>
                  <a:pt x="0" y="0"/>
                </a:moveTo>
                <a:lnTo>
                  <a:pt x="402575" y="0"/>
                </a:lnTo>
                <a:lnTo>
                  <a:pt x="402575" y="402576"/>
                </a:lnTo>
                <a:lnTo>
                  <a:pt x="0" y="40257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TextBox 9"/>
          <p:cNvSpPr txBox="1"/>
          <p:nvPr/>
        </p:nvSpPr>
        <p:spPr>
          <a:xfrm>
            <a:off x="1028700" y="2349788"/>
            <a:ext cx="15464652" cy="1555019"/>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THIS SESSION IS BEING RECORDED…</a:t>
            </a:r>
          </a:p>
          <a:p>
            <a:pPr algn="l">
              <a:lnSpc>
                <a:spcPts val="6125"/>
              </a:lnSpc>
            </a:pPr>
            <a:endParaRPr lang="en-US" sz="5619" b="1">
              <a:solidFill>
                <a:srgbClr val="0075C9"/>
              </a:solidFill>
              <a:latin typeface="Century Gothic Paneuropean Bold"/>
              <a:ea typeface="Century Gothic Paneuropean Bold"/>
              <a:cs typeface="Century Gothic Paneuropean Bold"/>
              <a:sym typeface="Century Gothic Paneuropean Bold"/>
            </a:endParaRPr>
          </a:p>
        </p:txBody>
      </p:sp>
      <p:sp>
        <p:nvSpPr>
          <p:cNvPr id="11" name="TextBox 11"/>
          <p:cNvSpPr txBox="1"/>
          <p:nvPr/>
        </p:nvSpPr>
        <p:spPr>
          <a:xfrm>
            <a:off x="4823198" y="5103510"/>
            <a:ext cx="8641604" cy="1165830"/>
          </a:xfrm>
          <a:prstGeom prst="rect">
            <a:avLst/>
          </a:prstGeom>
        </p:spPr>
        <p:txBody>
          <a:bodyPr lIns="0" tIns="0" rIns="0" bIns="0" rtlCol="0" anchor="t">
            <a:spAutoFit/>
          </a:bodyPr>
          <a:lstStyle/>
          <a:p>
            <a:pPr algn="l">
              <a:lnSpc>
                <a:spcPts val="9084"/>
              </a:lnSpc>
            </a:pPr>
            <a:r>
              <a:rPr lang="en-US" sz="8032" spc="578">
                <a:solidFill>
                  <a:srgbClr val="863375"/>
                </a:solidFill>
                <a:latin typeface="Century Gothic Paneuropean"/>
                <a:ea typeface="Century Gothic Paneuropean"/>
                <a:cs typeface="Century Gothic Paneuropean"/>
                <a:sym typeface="Century Gothic Paneuropean"/>
              </a:rPr>
              <a:t>RECORDING IN </a:t>
            </a:r>
          </a:p>
        </p:txBody>
      </p:sp>
      <p:sp>
        <p:nvSpPr>
          <p:cNvPr id="12" name="TextBox 12"/>
          <p:cNvSpPr txBox="1"/>
          <p:nvPr/>
        </p:nvSpPr>
        <p:spPr>
          <a:xfrm>
            <a:off x="6300230" y="6177172"/>
            <a:ext cx="5687539" cy="1170165"/>
          </a:xfrm>
          <a:prstGeom prst="rect">
            <a:avLst/>
          </a:prstGeom>
        </p:spPr>
        <p:txBody>
          <a:bodyPr lIns="0" tIns="0" rIns="0" bIns="0" rtlCol="0" anchor="t">
            <a:spAutoFit/>
          </a:bodyPr>
          <a:lstStyle/>
          <a:p>
            <a:pPr algn="l">
              <a:lnSpc>
                <a:spcPts val="9084"/>
              </a:lnSpc>
            </a:pPr>
            <a:r>
              <a:rPr lang="en-US" sz="8032" spc="578">
                <a:solidFill>
                  <a:srgbClr val="863375"/>
                </a:solidFill>
                <a:latin typeface="Century Gothic Paneuropean"/>
                <a:ea typeface="Century Gothic Paneuropean"/>
                <a:cs typeface="Century Gothic Paneuropean"/>
                <a:sym typeface="Century Gothic Paneuropean"/>
              </a:rPr>
              <a:t>PROGRESS</a:t>
            </a:r>
          </a:p>
        </p:txBody>
      </p:sp>
      <p:sp>
        <p:nvSpPr>
          <p:cNvPr id="13" name="TextBox 13"/>
          <p:cNvSpPr txBox="1"/>
          <p:nvPr/>
        </p:nvSpPr>
        <p:spPr>
          <a:xfrm>
            <a:off x="2958943" y="8698726"/>
            <a:ext cx="12370113" cy="366631"/>
          </a:xfrm>
          <a:prstGeom prst="rect">
            <a:avLst/>
          </a:prstGeom>
        </p:spPr>
        <p:txBody>
          <a:bodyPr lIns="0" tIns="0" rIns="0" bIns="0" rtlCol="0" anchor="t">
            <a:spAutoFit/>
          </a:bodyPr>
          <a:lstStyle/>
          <a:p>
            <a:pPr algn="ctr">
              <a:lnSpc>
                <a:spcPts val="2918"/>
              </a:lnSpc>
            </a:pPr>
            <a:r>
              <a:rPr lang="en-US" sz="2400" spc="14">
                <a:solidFill>
                  <a:srgbClr val="318ECC"/>
                </a:solidFill>
                <a:latin typeface="Century Gothic Paneuropean"/>
                <a:ea typeface="Century Gothic Paneuropean"/>
                <a:cs typeface="Century Gothic Paneuropean"/>
                <a:sym typeface="Century Gothic Paneuropean"/>
              </a:rPr>
              <a:t>THIS SESSION</a:t>
            </a:r>
            <a:r>
              <a:rPr lang="en-US" sz="2400" spc="14">
                <a:solidFill>
                  <a:srgbClr val="000000"/>
                </a:solidFill>
                <a:latin typeface="Century Gothic Paneuropean"/>
                <a:ea typeface="Century Gothic Paneuropean"/>
                <a:cs typeface="Century Gothic Paneuropean"/>
                <a:sym typeface="Century Gothic Paneuropean"/>
              </a:rPr>
              <a:t> </a:t>
            </a:r>
            <a:r>
              <a:rPr lang="en-US" sz="2400" spc="14">
                <a:solidFill>
                  <a:srgbClr val="318ECC"/>
                </a:solidFill>
                <a:latin typeface="Century Gothic Paneuropean"/>
                <a:ea typeface="Century Gothic Paneuropean"/>
                <a:cs typeface="Century Gothic Paneuropean"/>
                <a:sym typeface="Century Gothic Paneuropean"/>
              </a:rPr>
              <a:t>IS</a:t>
            </a:r>
            <a:r>
              <a:rPr lang="en-US" sz="2400" spc="14">
                <a:solidFill>
                  <a:srgbClr val="000000"/>
                </a:solidFill>
                <a:latin typeface="Century Gothic Paneuropean"/>
                <a:ea typeface="Century Gothic Paneuropean"/>
                <a:cs typeface="Century Gothic Paneuropean"/>
                <a:sym typeface="Century Gothic Paneuropean"/>
              </a:rPr>
              <a:t> </a:t>
            </a:r>
            <a:r>
              <a:rPr lang="en-US" sz="2400" spc="14">
                <a:solidFill>
                  <a:srgbClr val="318ECC"/>
                </a:solidFill>
                <a:latin typeface="Century Gothic Paneuropean"/>
                <a:ea typeface="Century Gothic Paneuropean"/>
                <a:cs typeface="Century Gothic Paneuropean"/>
                <a:sym typeface="Century Gothic Paneuropean"/>
              </a:rPr>
              <a:t>BEING</a:t>
            </a:r>
            <a:r>
              <a:rPr lang="en-US" sz="2400" spc="14">
                <a:solidFill>
                  <a:srgbClr val="000000"/>
                </a:solidFill>
                <a:latin typeface="Century Gothic Paneuropean"/>
                <a:ea typeface="Century Gothic Paneuropean"/>
                <a:cs typeface="Century Gothic Paneuropean"/>
                <a:sym typeface="Century Gothic Paneuropean"/>
              </a:rPr>
              <a:t> </a:t>
            </a:r>
            <a:r>
              <a:rPr lang="en-US" sz="2400" spc="14">
                <a:solidFill>
                  <a:srgbClr val="318ECC"/>
                </a:solidFill>
                <a:latin typeface="Century Gothic Paneuropean"/>
                <a:ea typeface="Century Gothic Paneuropean"/>
                <a:cs typeface="Century Gothic Paneuropean"/>
                <a:sym typeface="Century Gothic Paneuropean"/>
              </a:rPr>
              <a:t>RECORDED AND WILL</a:t>
            </a:r>
            <a:r>
              <a:rPr lang="en-US" sz="2400" spc="14">
                <a:solidFill>
                  <a:srgbClr val="000000"/>
                </a:solidFill>
                <a:latin typeface="Century Gothic Paneuropean"/>
                <a:ea typeface="Century Gothic Paneuropean"/>
                <a:cs typeface="Century Gothic Paneuropean"/>
                <a:sym typeface="Century Gothic Paneuropean"/>
              </a:rPr>
              <a:t> </a:t>
            </a:r>
            <a:r>
              <a:rPr lang="en-US" sz="2400" spc="14">
                <a:solidFill>
                  <a:srgbClr val="318ECC"/>
                </a:solidFill>
                <a:latin typeface="Century Gothic Paneuropean"/>
                <a:ea typeface="Century Gothic Paneuropean"/>
                <a:cs typeface="Century Gothic Paneuropean"/>
                <a:sym typeface="Century Gothic Paneuropean"/>
              </a:rPr>
              <a:t>BE AVAILABLE</a:t>
            </a:r>
            <a:r>
              <a:rPr lang="en-US" sz="2400" spc="14">
                <a:solidFill>
                  <a:srgbClr val="000000"/>
                </a:solidFill>
                <a:latin typeface="Century Gothic Paneuropean"/>
                <a:ea typeface="Century Gothic Paneuropean"/>
                <a:cs typeface="Century Gothic Paneuropean"/>
                <a:sym typeface="Century Gothic Paneuropean"/>
              </a:rPr>
              <a:t> </a:t>
            </a:r>
            <a:r>
              <a:rPr lang="en-US" sz="2400" spc="14">
                <a:solidFill>
                  <a:srgbClr val="318ECC"/>
                </a:solidFill>
                <a:latin typeface="Century Gothic Paneuropean"/>
                <a:ea typeface="Century Gothic Paneuropean"/>
                <a:cs typeface="Century Gothic Paneuropean"/>
                <a:sym typeface="Century Gothic Paneuropean"/>
              </a:rPr>
              <a:t>AFTER</a:t>
            </a:r>
            <a:r>
              <a:rPr lang="en-US" sz="2400" spc="14">
                <a:solidFill>
                  <a:srgbClr val="000000"/>
                </a:solidFill>
                <a:latin typeface="Century Gothic Paneuropean"/>
                <a:ea typeface="Century Gothic Paneuropean"/>
                <a:cs typeface="Century Gothic Paneuropean"/>
                <a:sym typeface="Century Gothic Paneuropean"/>
              </a:rPr>
              <a:t> </a:t>
            </a:r>
            <a:r>
              <a:rPr lang="en-US" sz="2400" spc="14">
                <a:solidFill>
                  <a:srgbClr val="318ECC"/>
                </a:solidFill>
                <a:latin typeface="Century Gothic Paneuropean"/>
                <a:ea typeface="Century Gothic Paneuropean"/>
                <a:cs typeface="Century Gothic Paneuropean"/>
                <a:sym typeface="Century Gothic Paneuropean"/>
              </a:rPr>
              <a:t>THE</a:t>
            </a:r>
            <a:r>
              <a:rPr lang="en-US" sz="2400" spc="14">
                <a:solidFill>
                  <a:srgbClr val="000000"/>
                </a:solidFill>
                <a:latin typeface="Century Gothic Paneuropean"/>
                <a:ea typeface="Century Gothic Paneuropean"/>
                <a:cs typeface="Century Gothic Paneuropean"/>
                <a:sym typeface="Century Gothic Paneuropean"/>
              </a:rPr>
              <a:t> </a:t>
            </a:r>
            <a:r>
              <a:rPr lang="en-US" sz="2400" spc="14">
                <a:solidFill>
                  <a:srgbClr val="318ECC"/>
                </a:solidFill>
                <a:latin typeface="Century Gothic Paneuropean"/>
                <a:ea typeface="Century Gothic Paneuropean"/>
                <a:cs typeface="Century Gothic Paneuropean"/>
                <a:sym typeface="Century Gothic Paneuropean"/>
              </a:rPr>
              <a:t>EVENT</a:t>
            </a:r>
            <a:r>
              <a:rPr lang="en-US" sz="2400" spc="14">
                <a:solidFill>
                  <a:srgbClr val="000000"/>
                </a:solidFill>
                <a:latin typeface="Century Gothic Paneuropean"/>
                <a:ea typeface="Century Gothic Paneuropean"/>
                <a:cs typeface="Century Gothic Paneuropean"/>
                <a:sym typeface="Century Gothic Paneuropean"/>
              </a:rPr>
              <a:t> </a:t>
            </a:r>
            <a:r>
              <a:rPr lang="en-US" sz="2400" spc="14">
                <a:solidFill>
                  <a:srgbClr val="318ECC"/>
                </a:solidFill>
                <a:latin typeface="Century Gothic Paneuropean"/>
                <a:ea typeface="Century Gothic Paneuropean"/>
                <a:cs typeface="Century Gothic Paneuropean"/>
                <a:sym typeface="Century Gothic Paneuropean"/>
              </a:rPr>
              <a:t>AT</a:t>
            </a:r>
          </a:p>
        </p:txBody>
      </p:sp>
      <p:sp>
        <p:nvSpPr>
          <p:cNvPr id="14" name="TextBox 14"/>
          <p:cNvSpPr txBox="1"/>
          <p:nvPr/>
        </p:nvSpPr>
        <p:spPr>
          <a:xfrm>
            <a:off x="7402291" y="7837019"/>
            <a:ext cx="4079017" cy="459725"/>
          </a:xfrm>
          <a:prstGeom prst="rect">
            <a:avLst/>
          </a:prstGeom>
        </p:spPr>
        <p:txBody>
          <a:bodyPr lIns="0" tIns="0" rIns="0" bIns="0" rtlCol="0" anchor="t">
            <a:spAutoFit/>
          </a:bodyPr>
          <a:lstStyle/>
          <a:p>
            <a:pPr algn="l">
              <a:lnSpc>
                <a:spcPts val="3704"/>
              </a:lnSpc>
            </a:pPr>
            <a:r>
              <a:rPr lang="en-US" sz="2646">
                <a:solidFill>
                  <a:srgbClr val="000000"/>
                </a:solidFill>
                <a:latin typeface="Century Gothic Paneuropean"/>
                <a:ea typeface="Century Gothic Paneuropean"/>
                <a:cs typeface="Century Gothic Paneuropean"/>
                <a:sym typeface="Century Gothic Paneuropean"/>
              </a:rPr>
              <a:t>www.stress.org.uk/public</a:t>
            </a:r>
          </a:p>
        </p:txBody>
      </p:sp>
      <p:sp>
        <p:nvSpPr>
          <p:cNvPr id="15" name="Freeform 15"/>
          <p:cNvSpPr/>
          <p:nvPr/>
        </p:nvSpPr>
        <p:spPr>
          <a:xfrm rot="-1057874">
            <a:off x="16350461" y="6225952"/>
            <a:ext cx="823414" cy="929099"/>
          </a:xfrm>
          <a:custGeom>
            <a:avLst/>
            <a:gdLst/>
            <a:ahLst/>
            <a:cxnLst/>
            <a:rect l="l" t="t" r="r" b="b"/>
            <a:pathLst>
              <a:path w="823414" h="929099">
                <a:moveTo>
                  <a:pt x="0" y="0"/>
                </a:moveTo>
                <a:lnTo>
                  <a:pt x="823414" y="0"/>
                </a:lnTo>
                <a:lnTo>
                  <a:pt x="823414" y="929099"/>
                </a:lnTo>
                <a:lnTo>
                  <a:pt x="0" y="92909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6" name="TextBox 24">
            <a:extLst>
              <a:ext uri="{FF2B5EF4-FFF2-40B4-BE49-F238E27FC236}">
                <a16:creationId xmlns:a16="http://schemas.microsoft.com/office/drawing/2014/main" id="{AFCA921A-7214-68D2-8E27-25B88EFC79C0}"/>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AutoShape 2"/>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3" name="Freeform 3"/>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2"/>
            <a:stretch>
              <a:fillRect/>
            </a:stretch>
          </a:blipFill>
        </p:spPr>
        <p:txBody>
          <a:bodyPr/>
          <a:lstStyle/>
          <a:p>
            <a:endParaRPr lang="en-GB"/>
          </a:p>
        </p:txBody>
      </p:sp>
      <p:sp>
        <p:nvSpPr>
          <p:cNvPr id="4" name="Freeform 4"/>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3"/>
            <a:stretch>
              <a:fillRect/>
            </a:stretch>
          </a:blipFill>
        </p:spPr>
        <p:txBody>
          <a:bodyPr/>
          <a:lstStyle/>
          <a:p>
            <a:endParaRPr lang="en-GB"/>
          </a:p>
        </p:txBody>
      </p:sp>
      <p:sp>
        <p:nvSpPr>
          <p:cNvPr id="5" name="AutoShape 5"/>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6" name="Freeform 6"/>
          <p:cNvSpPr/>
          <p:nvPr/>
        </p:nvSpPr>
        <p:spPr>
          <a:xfrm>
            <a:off x="6712573" y="3542663"/>
            <a:ext cx="5722844" cy="5664460"/>
          </a:xfrm>
          <a:custGeom>
            <a:avLst/>
            <a:gdLst/>
            <a:ahLst/>
            <a:cxnLst/>
            <a:rect l="l" t="t" r="r" b="b"/>
            <a:pathLst>
              <a:path w="5722844" h="5664460">
                <a:moveTo>
                  <a:pt x="0" y="0"/>
                </a:moveTo>
                <a:lnTo>
                  <a:pt x="5722844" y="0"/>
                </a:lnTo>
                <a:lnTo>
                  <a:pt x="5722844" y="5664460"/>
                </a:lnTo>
                <a:lnTo>
                  <a:pt x="0" y="5664460"/>
                </a:lnTo>
                <a:lnTo>
                  <a:pt x="0" y="0"/>
                </a:lnTo>
                <a:close/>
              </a:path>
            </a:pathLst>
          </a:custGeom>
          <a:blipFill>
            <a:blip r:embed="rId4"/>
            <a:stretch>
              <a:fillRect l="-45604" t="-31429" r="-39492" b="-1156"/>
            </a:stretch>
          </a:blipFill>
        </p:spPr>
        <p:txBody>
          <a:bodyPr/>
          <a:lstStyle/>
          <a:p>
            <a:endParaRPr lang="en-GB"/>
          </a:p>
        </p:txBody>
      </p:sp>
      <p:sp>
        <p:nvSpPr>
          <p:cNvPr id="8" name="TextBox 8"/>
          <p:cNvSpPr txBox="1"/>
          <p:nvPr/>
        </p:nvSpPr>
        <p:spPr>
          <a:xfrm>
            <a:off x="1028700" y="2349788"/>
            <a:ext cx="15464652" cy="783324"/>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DONATE TO US</a:t>
            </a:r>
          </a:p>
        </p:txBody>
      </p:sp>
      <p:grpSp>
        <p:nvGrpSpPr>
          <p:cNvPr id="9" name="Group 9"/>
          <p:cNvGrpSpPr/>
          <p:nvPr/>
        </p:nvGrpSpPr>
        <p:grpSpPr>
          <a:xfrm rot="5400000">
            <a:off x="12784422" y="3254838"/>
            <a:ext cx="6395765" cy="5302313"/>
            <a:chOff x="0" y="0"/>
            <a:chExt cx="8527686" cy="7069750"/>
          </a:xfrm>
        </p:grpSpPr>
        <p:sp>
          <p:nvSpPr>
            <p:cNvPr id="10" name="Freeform 10"/>
            <p:cNvSpPr/>
            <p:nvPr/>
          </p:nvSpPr>
          <p:spPr>
            <a:xfrm rot="-10800000">
              <a:off x="696322" y="1110463"/>
              <a:ext cx="2582581" cy="4591255"/>
            </a:xfrm>
            <a:custGeom>
              <a:avLst/>
              <a:gdLst/>
              <a:ahLst/>
              <a:cxnLst/>
              <a:rect l="l" t="t" r="r" b="b"/>
              <a:pathLst>
                <a:path w="2582581" h="4591255">
                  <a:moveTo>
                    <a:pt x="0" y="0"/>
                  </a:moveTo>
                  <a:lnTo>
                    <a:pt x="2582581" y="0"/>
                  </a:lnTo>
                  <a:lnTo>
                    <a:pt x="2582581" y="4591255"/>
                  </a:lnTo>
                  <a:lnTo>
                    <a:pt x="0" y="459125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1" name="Freeform 11"/>
            <p:cNvSpPr/>
            <p:nvPr/>
          </p:nvSpPr>
          <p:spPr>
            <a:xfrm rot="-7412232">
              <a:off x="1720628" y="1207485"/>
              <a:ext cx="4612078" cy="3193864"/>
            </a:xfrm>
            <a:custGeom>
              <a:avLst/>
              <a:gdLst/>
              <a:ahLst/>
              <a:cxnLst/>
              <a:rect l="l" t="t" r="r" b="b"/>
              <a:pathLst>
                <a:path w="4612078" h="3193864">
                  <a:moveTo>
                    <a:pt x="0" y="0"/>
                  </a:moveTo>
                  <a:lnTo>
                    <a:pt x="4612077" y="0"/>
                  </a:lnTo>
                  <a:lnTo>
                    <a:pt x="4612077" y="3193863"/>
                  </a:lnTo>
                  <a:lnTo>
                    <a:pt x="0" y="319386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2" name="Freeform 12"/>
            <p:cNvSpPr/>
            <p:nvPr/>
          </p:nvSpPr>
          <p:spPr>
            <a:xfrm rot="-10734224">
              <a:off x="4144840" y="271385"/>
              <a:ext cx="2422353" cy="6775813"/>
            </a:xfrm>
            <a:custGeom>
              <a:avLst/>
              <a:gdLst/>
              <a:ahLst/>
              <a:cxnLst/>
              <a:rect l="l" t="t" r="r" b="b"/>
              <a:pathLst>
                <a:path w="2422353" h="6775813">
                  <a:moveTo>
                    <a:pt x="0" y="0"/>
                  </a:moveTo>
                  <a:lnTo>
                    <a:pt x="2422353" y="0"/>
                  </a:lnTo>
                  <a:lnTo>
                    <a:pt x="2422353" y="6775813"/>
                  </a:lnTo>
                  <a:lnTo>
                    <a:pt x="0" y="677581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3" name="Freeform 13"/>
            <p:cNvSpPr/>
            <p:nvPr/>
          </p:nvSpPr>
          <p:spPr>
            <a:xfrm rot="-9946350">
              <a:off x="4371082" y="667019"/>
              <a:ext cx="3812188" cy="3278482"/>
            </a:xfrm>
            <a:custGeom>
              <a:avLst/>
              <a:gdLst/>
              <a:ahLst/>
              <a:cxnLst/>
              <a:rect l="l" t="t" r="r" b="b"/>
              <a:pathLst>
                <a:path w="3812188" h="3278482">
                  <a:moveTo>
                    <a:pt x="0" y="0"/>
                  </a:moveTo>
                  <a:lnTo>
                    <a:pt x="3812188" y="0"/>
                  </a:lnTo>
                  <a:lnTo>
                    <a:pt x="3812188" y="3278481"/>
                  </a:lnTo>
                  <a:lnTo>
                    <a:pt x="0" y="327848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4" name="Freeform 14"/>
            <p:cNvSpPr/>
            <p:nvPr/>
          </p:nvSpPr>
          <p:spPr>
            <a:xfrm rot="-9798030">
              <a:off x="421695" y="98963"/>
              <a:ext cx="1144223" cy="3102978"/>
            </a:xfrm>
            <a:custGeom>
              <a:avLst/>
              <a:gdLst/>
              <a:ahLst/>
              <a:cxnLst/>
              <a:rect l="l" t="t" r="r" b="b"/>
              <a:pathLst>
                <a:path w="1144223" h="3102978">
                  <a:moveTo>
                    <a:pt x="0" y="0"/>
                  </a:moveTo>
                  <a:lnTo>
                    <a:pt x="1144223" y="0"/>
                  </a:lnTo>
                  <a:lnTo>
                    <a:pt x="1144223" y="3102979"/>
                  </a:lnTo>
                  <a:lnTo>
                    <a:pt x="0" y="3102979"/>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grpSp>
      <p:grpSp>
        <p:nvGrpSpPr>
          <p:cNvPr id="15" name="Group 15"/>
          <p:cNvGrpSpPr/>
          <p:nvPr/>
        </p:nvGrpSpPr>
        <p:grpSpPr>
          <a:xfrm rot="-5400000">
            <a:off x="-459908" y="4144730"/>
            <a:ext cx="5380142" cy="4460326"/>
            <a:chOff x="0" y="0"/>
            <a:chExt cx="7173523" cy="5947101"/>
          </a:xfrm>
        </p:grpSpPr>
        <p:sp>
          <p:nvSpPr>
            <p:cNvPr id="16" name="Freeform 16"/>
            <p:cNvSpPr/>
            <p:nvPr/>
          </p:nvSpPr>
          <p:spPr>
            <a:xfrm rot="-10800000">
              <a:off x="585749" y="934126"/>
              <a:ext cx="2172477" cy="3862181"/>
            </a:xfrm>
            <a:custGeom>
              <a:avLst/>
              <a:gdLst/>
              <a:ahLst/>
              <a:cxnLst/>
              <a:rect l="l" t="t" r="r" b="b"/>
              <a:pathLst>
                <a:path w="2172477" h="3862181">
                  <a:moveTo>
                    <a:pt x="0" y="0"/>
                  </a:moveTo>
                  <a:lnTo>
                    <a:pt x="2172477" y="0"/>
                  </a:lnTo>
                  <a:lnTo>
                    <a:pt x="2172477" y="3862181"/>
                  </a:lnTo>
                  <a:lnTo>
                    <a:pt x="0" y="3862181"/>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7" name="Freeform 17"/>
            <p:cNvSpPr/>
            <p:nvPr/>
          </p:nvSpPr>
          <p:spPr>
            <a:xfrm rot="-7412232">
              <a:off x="1447399" y="1015741"/>
              <a:ext cx="3879698" cy="2686691"/>
            </a:xfrm>
            <a:custGeom>
              <a:avLst/>
              <a:gdLst/>
              <a:ahLst/>
              <a:cxnLst/>
              <a:rect l="l" t="t" r="r" b="b"/>
              <a:pathLst>
                <a:path w="3879698" h="2686691">
                  <a:moveTo>
                    <a:pt x="0" y="0"/>
                  </a:moveTo>
                  <a:lnTo>
                    <a:pt x="3879697" y="0"/>
                  </a:lnTo>
                  <a:lnTo>
                    <a:pt x="3879697" y="2686690"/>
                  </a:lnTo>
                  <a:lnTo>
                    <a:pt x="0" y="2686690"/>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18" name="Freeform 18"/>
            <p:cNvSpPr/>
            <p:nvPr/>
          </p:nvSpPr>
          <p:spPr>
            <a:xfrm rot="-10734224">
              <a:off x="3486655" y="228290"/>
              <a:ext cx="2037693" cy="5699840"/>
            </a:xfrm>
            <a:custGeom>
              <a:avLst/>
              <a:gdLst/>
              <a:ahLst/>
              <a:cxnLst/>
              <a:rect l="l" t="t" r="r" b="b"/>
              <a:pathLst>
                <a:path w="2037693" h="5699840">
                  <a:moveTo>
                    <a:pt x="0" y="0"/>
                  </a:moveTo>
                  <a:lnTo>
                    <a:pt x="2037693" y="0"/>
                  </a:lnTo>
                  <a:lnTo>
                    <a:pt x="2037693" y="5699840"/>
                  </a:lnTo>
                  <a:lnTo>
                    <a:pt x="0" y="5699840"/>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GB"/>
            </a:p>
          </p:txBody>
        </p:sp>
        <p:sp>
          <p:nvSpPr>
            <p:cNvPr id="19" name="Freeform 19"/>
            <p:cNvSpPr/>
            <p:nvPr/>
          </p:nvSpPr>
          <p:spPr>
            <a:xfrm rot="-9946350">
              <a:off x="3676971" y="561099"/>
              <a:ext cx="3206827" cy="2757872"/>
            </a:xfrm>
            <a:custGeom>
              <a:avLst/>
              <a:gdLst/>
              <a:ahLst/>
              <a:cxnLst/>
              <a:rect l="l" t="t" r="r" b="b"/>
              <a:pathLst>
                <a:path w="3206827" h="2757872">
                  <a:moveTo>
                    <a:pt x="0" y="0"/>
                  </a:moveTo>
                  <a:lnTo>
                    <a:pt x="3206828" y="0"/>
                  </a:lnTo>
                  <a:lnTo>
                    <a:pt x="3206828" y="2757871"/>
                  </a:lnTo>
                  <a:lnTo>
                    <a:pt x="0" y="2757871"/>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GB"/>
            </a:p>
          </p:txBody>
        </p:sp>
        <p:sp>
          <p:nvSpPr>
            <p:cNvPr id="20" name="Freeform 20"/>
            <p:cNvSpPr/>
            <p:nvPr/>
          </p:nvSpPr>
          <p:spPr>
            <a:xfrm rot="-9798030">
              <a:off x="354731" y="83248"/>
              <a:ext cx="962525" cy="2610237"/>
            </a:xfrm>
            <a:custGeom>
              <a:avLst/>
              <a:gdLst/>
              <a:ahLst/>
              <a:cxnLst/>
              <a:rect l="l" t="t" r="r" b="b"/>
              <a:pathLst>
                <a:path w="962525" h="2610237">
                  <a:moveTo>
                    <a:pt x="0" y="0"/>
                  </a:moveTo>
                  <a:lnTo>
                    <a:pt x="962525" y="0"/>
                  </a:lnTo>
                  <a:lnTo>
                    <a:pt x="962525" y="2610238"/>
                  </a:lnTo>
                  <a:lnTo>
                    <a:pt x="0" y="261023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GB"/>
            </a:p>
          </p:txBody>
        </p:sp>
      </p:grpSp>
      <p:sp>
        <p:nvSpPr>
          <p:cNvPr id="21" name="Freeform 21"/>
          <p:cNvSpPr/>
          <p:nvPr/>
        </p:nvSpPr>
        <p:spPr>
          <a:xfrm>
            <a:off x="4833039" y="8392402"/>
            <a:ext cx="711475" cy="711475"/>
          </a:xfrm>
          <a:custGeom>
            <a:avLst/>
            <a:gdLst/>
            <a:ahLst/>
            <a:cxnLst/>
            <a:rect l="l" t="t" r="r" b="b"/>
            <a:pathLst>
              <a:path w="711475" h="711475">
                <a:moveTo>
                  <a:pt x="0" y="0"/>
                </a:moveTo>
                <a:lnTo>
                  <a:pt x="711475" y="0"/>
                </a:lnTo>
                <a:lnTo>
                  <a:pt x="711475" y="711475"/>
                </a:lnTo>
                <a:lnTo>
                  <a:pt x="0" y="711475"/>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GB"/>
          </a:p>
        </p:txBody>
      </p:sp>
      <p:sp>
        <p:nvSpPr>
          <p:cNvPr id="22" name="Freeform 22"/>
          <p:cNvSpPr/>
          <p:nvPr/>
        </p:nvSpPr>
        <p:spPr>
          <a:xfrm>
            <a:off x="12058377" y="2594124"/>
            <a:ext cx="1272772" cy="701615"/>
          </a:xfrm>
          <a:custGeom>
            <a:avLst/>
            <a:gdLst/>
            <a:ahLst/>
            <a:cxnLst/>
            <a:rect l="l" t="t" r="r" b="b"/>
            <a:pathLst>
              <a:path w="1272772" h="701615">
                <a:moveTo>
                  <a:pt x="0" y="0"/>
                </a:moveTo>
                <a:lnTo>
                  <a:pt x="1272771" y="0"/>
                </a:lnTo>
                <a:lnTo>
                  <a:pt x="1272771" y="701615"/>
                </a:lnTo>
                <a:lnTo>
                  <a:pt x="0" y="701615"/>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GB"/>
          </a:p>
        </p:txBody>
      </p:sp>
      <p:sp>
        <p:nvSpPr>
          <p:cNvPr id="23" name="TextBox 24">
            <a:extLst>
              <a:ext uri="{FF2B5EF4-FFF2-40B4-BE49-F238E27FC236}">
                <a16:creationId xmlns:a16="http://schemas.microsoft.com/office/drawing/2014/main" id="{05BE8725-7EF2-E893-DA8E-11443B6566D5}"/>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grpSp>
        <p:nvGrpSpPr>
          <p:cNvPr id="2" name="Group 2"/>
          <p:cNvGrpSpPr/>
          <p:nvPr/>
        </p:nvGrpSpPr>
        <p:grpSpPr>
          <a:xfrm>
            <a:off x="1028700" y="3865138"/>
            <a:ext cx="9228699" cy="4142222"/>
            <a:chOff x="0" y="0"/>
            <a:chExt cx="2252976" cy="1011256"/>
          </a:xfrm>
        </p:grpSpPr>
        <p:sp>
          <p:nvSpPr>
            <p:cNvPr id="3" name="Freeform 3"/>
            <p:cNvSpPr/>
            <p:nvPr/>
          </p:nvSpPr>
          <p:spPr>
            <a:xfrm>
              <a:off x="0" y="0"/>
              <a:ext cx="2252976" cy="1011256"/>
            </a:xfrm>
            <a:custGeom>
              <a:avLst/>
              <a:gdLst/>
              <a:ahLst/>
              <a:cxnLst/>
              <a:rect l="l" t="t" r="r" b="b"/>
              <a:pathLst>
                <a:path w="2252976" h="1011256">
                  <a:moveTo>
                    <a:pt x="2252976" y="26006"/>
                  </a:moveTo>
                  <a:lnTo>
                    <a:pt x="2252976" y="985250"/>
                  </a:lnTo>
                  <a:cubicBezTo>
                    <a:pt x="2252976" y="999613"/>
                    <a:pt x="2241333" y="1011256"/>
                    <a:pt x="2226970" y="1011256"/>
                  </a:cubicBezTo>
                  <a:lnTo>
                    <a:pt x="26006" y="1011256"/>
                  </a:lnTo>
                  <a:cubicBezTo>
                    <a:pt x="11643" y="1011256"/>
                    <a:pt x="0" y="999613"/>
                    <a:pt x="0" y="985250"/>
                  </a:cubicBezTo>
                  <a:lnTo>
                    <a:pt x="0" y="26006"/>
                  </a:lnTo>
                  <a:cubicBezTo>
                    <a:pt x="0" y="11643"/>
                    <a:pt x="11643" y="0"/>
                    <a:pt x="26006" y="0"/>
                  </a:cubicBezTo>
                  <a:lnTo>
                    <a:pt x="2226970" y="0"/>
                  </a:lnTo>
                  <a:cubicBezTo>
                    <a:pt x="2241333" y="0"/>
                    <a:pt x="2252976" y="11643"/>
                    <a:pt x="2252976" y="26006"/>
                  </a:cubicBezTo>
                  <a:close/>
                </a:path>
              </a:pathLst>
            </a:custGeom>
            <a:solidFill>
              <a:srgbClr val="FFFFFF"/>
            </a:solidFill>
          </p:spPr>
          <p:txBody>
            <a:bodyPr/>
            <a:lstStyle/>
            <a:p>
              <a:endParaRPr lang="en-GB"/>
            </a:p>
          </p:txBody>
        </p:sp>
        <p:sp>
          <p:nvSpPr>
            <p:cNvPr id="4" name="TextBox 4"/>
            <p:cNvSpPr txBox="1"/>
            <p:nvPr/>
          </p:nvSpPr>
          <p:spPr>
            <a:xfrm>
              <a:off x="0" y="0"/>
              <a:ext cx="2252976" cy="1011256"/>
            </a:xfrm>
            <a:prstGeom prst="rect">
              <a:avLst/>
            </a:prstGeom>
          </p:spPr>
          <p:txBody>
            <a:bodyPr lIns="50800" tIns="50800" rIns="50800" bIns="50800" rtlCol="0" anchor="ctr"/>
            <a:lstStyle/>
            <a:p>
              <a:pPr algn="ctr">
                <a:lnSpc>
                  <a:spcPts val="3036"/>
                </a:lnSpc>
              </a:pPr>
              <a:endParaRPr/>
            </a:p>
          </p:txBody>
        </p:sp>
      </p:grpSp>
      <p:sp>
        <p:nvSpPr>
          <p:cNvPr id="5" name="Freeform 5"/>
          <p:cNvSpPr/>
          <p:nvPr/>
        </p:nvSpPr>
        <p:spPr>
          <a:xfrm>
            <a:off x="11049502" y="1028700"/>
            <a:ext cx="6724563" cy="8322525"/>
          </a:xfrm>
          <a:custGeom>
            <a:avLst/>
            <a:gdLst/>
            <a:ahLst/>
            <a:cxnLst/>
            <a:rect l="l" t="t" r="r" b="b"/>
            <a:pathLst>
              <a:path w="6724563" h="8322525">
                <a:moveTo>
                  <a:pt x="0" y="0"/>
                </a:moveTo>
                <a:lnTo>
                  <a:pt x="6724563" y="0"/>
                </a:lnTo>
                <a:lnTo>
                  <a:pt x="6724563" y="8322525"/>
                </a:lnTo>
                <a:lnTo>
                  <a:pt x="0" y="8322525"/>
                </a:lnTo>
                <a:lnTo>
                  <a:pt x="0" y="0"/>
                </a:lnTo>
                <a:close/>
              </a:path>
            </a:pathLst>
          </a:custGeom>
          <a:blipFill>
            <a:blip r:embed="rId2"/>
            <a:stretch>
              <a:fillRect l="-63544" t="-3378" r="-82404" b="-4678"/>
            </a:stretch>
          </a:blipFill>
        </p:spPr>
        <p:txBody>
          <a:bodyPr/>
          <a:lstStyle/>
          <a:p>
            <a:endParaRPr lang="en-GB"/>
          </a:p>
        </p:txBody>
      </p:sp>
      <p:grpSp>
        <p:nvGrpSpPr>
          <p:cNvPr id="6" name="Group 6"/>
          <p:cNvGrpSpPr/>
          <p:nvPr/>
        </p:nvGrpSpPr>
        <p:grpSpPr>
          <a:xfrm>
            <a:off x="11049502" y="1030266"/>
            <a:ext cx="6724563" cy="8356461"/>
            <a:chOff x="0" y="0"/>
            <a:chExt cx="1771078" cy="2200879"/>
          </a:xfrm>
        </p:grpSpPr>
        <p:sp>
          <p:nvSpPr>
            <p:cNvPr id="7" name="Freeform 7"/>
            <p:cNvSpPr/>
            <p:nvPr/>
          </p:nvSpPr>
          <p:spPr>
            <a:xfrm>
              <a:off x="0" y="0"/>
              <a:ext cx="1771078" cy="2200879"/>
            </a:xfrm>
            <a:custGeom>
              <a:avLst/>
              <a:gdLst/>
              <a:ahLst/>
              <a:cxnLst/>
              <a:rect l="l" t="t" r="r" b="b"/>
              <a:pathLst>
                <a:path w="1771078" h="2200879">
                  <a:moveTo>
                    <a:pt x="0" y="0"/>
                  </a:moveTo>
                  <a:lnTo>
                    <a:pt x="1771078" y="0"/>
                  </a:lnTo>
                  <a:lnTo>
                    <a:pt x="1771078" y="2200879"/>
                  </a:lnTo>
                  <a:lnTo>
                    <a:pt x="0" y="2200879"/>
                  </a:lnTo>
                  <a:close/>
                </a:path>
              </a:pathLst>
            </a:custGeom>
            <a:solidFill>
              <a:srgbClr val="DCB1D3">
                <a:alpha val="33725"/>
              </a:srgbClr>
            </a:solidFill>
          </p:spPr>
          <p:txBody>
            <a:bodyPr/>
            <a:lstStyle/>
            <a:p>
              <a:endParaRPr lang="en-GB"/>
            </a:p>
          </p:txBody>
        </p:sp>
        <p:sp>
          <p:nvSpPr>
            <p:cNvPr id="8" name="TextBox 8"/>
            <p:cNvSpPr txBox="1"/>
            <p:nvPr/>
          </p:nvSpPr>
          <p:spPr>
            <a:xfrm>
              <a:off x="0" y="0"/>
              <a:ext cx="1771078" cy="2200879"/>
            </a:xfrm>
            <a:prstGeom prst="rect">
              <a:avLst/>
            </a:prstGeom>
          </p:spPr>
          <p:txBody>
            <a:bodyPr lIns="50800" tIns="50800" rIns="50800" bIns="50800" rtlCol="0" anchor="ctr"/>
            <a:lstStyle/>
            <a:p>
              <a:pPr algn="ctr">
                <a:lnSpc>
                  <a:spcPts val="3036"/>
                </a:lnSpc>
              </a:pPr>
              <a:endParaRPr/>
            </a:p>
          </p:txBody>
        </p:sp>
      </p:grpSp>
      <p:sp>
        <p:nvSpPr>
          <p:cNvPr id="9" name="Freeform 9"/>
          <p:cNvSpPr/>
          <p:nvPr/>
        </p:nvSpPr>
        <p:spPr>
          <a:xfrm rot="-9382501">
            <a:off x="12467007" y="-812307"/>
            <a:ext cx="2089542" cy="3682013"/>
          </a:xfrm>
          <a:custGeom>
            <a:avLst/>
            <a:gdLst/>
            <a:ahLst/>
            <a:cxnLst/>
            <a:rect l="l" t="t" r="r" b="b"/>
            <a:pathLst>
              <a:path w="2089542" h="3682013">
                <a:moveTo>
                  <a:pt x="0" y="0"/>
                </a:moveTo>
                <a:lnTo>
                  <a:pt x="2089543" y="0"/>
                </a:lnTo>
                <a:lnTo>
                  <a:pt x="2089543" y="3682014"/>
                </a:lnTo>
                <a:lnTo>
                  <a:pt x="0" y="368201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10"/>
          <p:cNvSpPr/>
          <p:nvPr/>
        </p:nvSpPr>
        <p:spPr>
          <a:xfrm>
            <a:off x="10145963" y="2871684"/>
            <a:ext cx="2068292" cy="524829"/>
          </a:xfrm>
          <a:custGeom>
            <a:avLst/>
            <a:gdLst/>
            <a:ahLst/>
            <a:cxnLst/>
            <a:rect l="l" t="t" r="r" b="b"/>
            <a:pathLst>
              <a:path w="2068292" h="524829">
                <a:moveTo>
                  <a:pt x="0" y="0"/>
                </a:moveTo>
                <a:lnTo>
                  <a:pt x="2068292" y="0"/>
                </a:lnTo>
                <a:lnTo>
                  <a:pt x="2068292" y="524829"/>
                </a:lnTo>
                <a:lnTo>
                  <a:pt x="0" y="52482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1" name="Freeform 11"/>
          <p:cNvSpPr/>
          <p:nvPr/>
        </p:nvSpPr>
        <p:spPr>
          <a:xfrm>
            <a:off x="10073775" y="3603227"/>
            <a:ext cx="1518858" cy="385410"/>
          </a:xfrm>
          <a:custGeom>
            <a:avLst/>
            <a:gdLst/>
            <a:ahLst/>
            <a:cxnLst/>
            <a:rect l="l" t="t" r="r" b="b"/>
            <a:pathLst>
              <a:path w="1518858" h="385410">
                <a:moveTo>
                  <a:pt x="0" y="0"/>
                </a:moveTo>
                <a:lnTo>
                  <a:pt x="1518859" y="0"/>
                </a:lnTo>
                <a:lnTo>
                  <a:pt x="1518859" y="385410"/>
                </a:lnTo>
                <a:lnTo>
                  <a:pt x="0" y="3854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2" name="Freeform 12"/>
          <p:cNvSpPr/>
          <p:nvPr/>
        </p:nvSpPr>
        <p:spPr>
          <a:xfrm>
            <a:off x="8087987" y="1726808"/>
            <a:ext cx="637414" cy="715191"/>
          </a:xfrm>
          <a:custGeom>
            <a:avLst/>
            <a:gdLst/>
            <a:ahLst/>
            <a:cxnLst/>
            <a:rect l="l" t="t" r="r" b="b"/>
            <a:pathLst>
              <a:path w="637414" h="715191">
                <a:moveTo>
                  <a:pt x="0" y="0"/>
                </a:moveTo>
                <a:lnTo>
                  <a:pt x="637414" y="0"/>
                </a:lnTo>
                <a:lnTo>
                  <a:pt x="637414" y="715191"/>
                </a:lnTo>
                <a:lnTo>
                  <a:pt x="0" y="715191"/>
                </a:lnTo>
                <a:lnTo>
                  <a:pt x="0" y="0"/>
                </a:lnTo>
                <a:close/>
              </a:path>
            </a:pathLst>
          </a:custGeom>
          <a:blipFill>
            <a:blip r:embed="rId9">
              <a:alphaModFix amt="53000"/>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3" name="Freeform 13"/>
          <p:cNvSpPr/>
          <p:nvPr/>
        </p:nvSpPr>
        <p:spPr>
          <a:xfrm>
            <a:off x="10073775" y="7856518"/>
            <a:ext cx="693809" cy="1198805"/>
          </a:xfrm>
          <a:custGeom>
            <a:avLst/>
            <a:gdLst/>
            <a:ahLst/>
            <a:cxnLst/>
            <a:rect l="l" t="t" r="r" b="b"/>
            <a:pathLst>
              <a:path w="693809" h="1198805">
                <a:moveTo>
                  <a:pt x="0" y="0"/>
                </a:moveTo>
                <a:lnTo>
                  <a:pt x="693809" y="0"/>
                </a:lnTo>
                <a:lnTo>
                  <a:pt x="693809" y="1198805"/>
                </a:lnTo>
                <a:lnTo>
                  <a:pt x="0" y="1198805"/>
                </a:lnTo>
                <a:lnTo>
                  <a:pt x="0" y="0"/>
                </a:lnTo>
                <a:close/>
              </a:path>
            </a:pathLst>
          </a:custGeom>
          <a:blipFill>
            <a:blip r:embed="rId11">
              <a:extLst>
                <a:ext uri="{96DAC541-7B7A-43D3-8B79-37D633B846F1}">
                  <asvg:svgBlip xmlns:asvg="http://schemas.microsoft.com/office/drawing/2016/SVG/main" r:embed="rId12"/>
                </a:ext>
              </a:extLst>
            </a:blip>
            <a:stretch>
              <a:fillRect/>
            </a:stretch>
          </a:blipFill>
          <a:ln cap="sq">
            <a:noFill/>
            <a:prstDash val="solid"/>
            <a:miter/>
          </a:ln>
        </p:spPr>
        <p:txBody>
          <a:bodyPr/>
          <a:lstStyle/>
          <a:p>
            <a:endParaRPr lang="en-GB"/>
          </a:p>
        </p:txBody>
      </p:sp>
      <p:sp>
        <p:nvSpPr>
          <p:cNvPr id="14" name="Freeform 14"/>
          <p:cNvSpPr/>
          <p:nvPr/>
        </p:nvSpPr>
        <p:spPr>
          <a:xfrm>
            <a:off x="1028700" y="3682130"/>
            <a:ext cx="9228699" cy="4441311"/>
          </a:xfrm>
          <a:custGeom>
            <a:avLst/>
            <a:gdLst/>
            <a:ahLst/>
            <a:cxnLst/>
            <a:rect l="l" t="t" r="r" b="b"/>
            <a:pathLst>
              <a:path w="9228699" h="4441311">
                <a:moveTo>
                  <a:pt x="0" y="0"/>
                </a:moveTo>
                <a:lnTo>
                  <a:pt x="9228699" y="0"/>
                </a:lnTo>
                <a:lnTo>
                  <a:pt x="9228699" y="4441312"/>
                </a:lnTo>
                <a:lnTo>
                  <a:pt x="0" y="444131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5" name="TextBox 15"/>
          <p:cNvSpPr txBox="1"/>
          <p:nvPr/>
        </p:nvSpPr>
        <p:spPr>
          <a:xfrm>
            <a:off x="1172138" y="4436065"/>
            <a:ext cx="8941823" cy="2828667"/>
          </a:xfrm>
          <a:prstGeom prst="rect">
            <a:avLst/>
          </a:prstGeom>
        </p:spPr>
        <p:txBody>
          <a:bodyPr lIns="0" tIns="0" rIns="0" bIns="0" rtlCol="0" anchor="t">
            <a:spAutoFit/>
          </a:bodyPr>
          <a:lstStyle/>
          <a:p>
            <a:pPr algn="ctr">
              <a:lnSpc>
                <a:spcPts val="7525"/>
              </a:lnSpc>
            </a:pPr>
            <a:r>
              <a:rPr lang="en-US" sz="5375" b="1" spc="53">
                <a:solidFill>
                  <a:srgbClr val="2C8FCE"/>
                </a:solidFill>
                <a:latin typeface="Century Gothic Paneuropean Bold"/>
                <a:ea typeface="Century Gothic Paneuropean Bold"/>
                <a:cs typeface="Century Gothic Paneuropean Bold"/>
                <a:sym typeface="Century Gothic Paneuropean Bold"/>
              </a:rPr>
              <a:t>In a world that worships speed, choosing stillness is an act of rebellion.</a:t>
            </a:r>
          </a:p>
        </p:txBody>
      </p:sp>
      <p:sp>
        <p:nvSpPr>
          <p:cNvPr id="16" name="AutoShape 16"/>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7" name="AutoShape 17"/>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8" name="Freeform 18"/>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5"/>
            <a:stretch>
              <a:fillRect/>
            </a:stretch>
          </a:blipFill>
        </p:spPr>
        <p:txBody>
          <a:bodyPr/>
          <a:lstStyle/>
          <a:p>
            <a:endParaRPr lang="en-GB"/>
          </a:p>
        </p:txBody>
      </p:sp>
      <p:sp>
        <p:nvSpPr>
          <p:cNvPr id="19" name="Freeform 19"/>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6"/>
            <a:stretch>
              <a:fillRect/>
            </a:stretch>
          </a:blipFill>
        </p:spPr>
        <p:txBody>
          <a:bodyPr/>
          <a:lstStyle/>
          <a:p>
            <a:endParaRPr lang="en-GB"/>
          </a:p>
        </p:txBody>
      </p:sp>
      <p:sp>
        <p:nvSpPr>
          <p:cNvPr id="20" name="Freeform 20"/>
          <p:cNvSpPr/>
          <p:nvPr/>
        </p:nvSpPr>
        <p:spPr>
          <a:xfrm rot="-1057874">
            <a:off x="857127" y="8226322"/>
            <a:ext cx="823414" cy="929099"/>
          </a:xfrm>
          <a:custGeom>
            <a:avLst/>
            <a:gdLst/>
            <a:ahLst/>
            <a:cxnLst/>
            <a:rect l="l" t="t" r="r" b="b"/>
            <a:pathLst>
              <a:path w="823414" h="929099">
                <a:moveTo>
                  <a:pt x="0" y="0"/>
                </a:moveTo>
                <a:lnTo>
                  <a:pt x="823414" y="0"/>
                </a:lnTo>
                <a:lnTo>
                  <a:pt x="823414" y="929098"/>
                </a:lnTo>
                <a:lnTo>
                  <a:pt x="0" y="92909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grpSp>
        <p:nvGrpSpPr>
          <p:cNvPr id="21" name="Group 21"/>
          <p:cNvGrpSpPr/>
          <p:nvPr/>
        </p:nvGrpSpPr>
        <p:grpSpPr>
          <a:xfrm>
            <a:off x="3094035" y="8217138"/>
            <a:ext cx="6317592" cy="947467"/>
            <a:chOff x="0" y="0"/>
            <a:chExt cx="3130657" cy="469526"/>
          </a:xfrm>
        </p:grpSpPr>
        <p:sp>
          <p:nvSpPr>
            <p:cNvPr id="22" name="Freeform 22"/>
            <p:cNvSpPr/>
            <p:nvPr/>
          </p:nvSpPr>
          <p:spPr>
            <a:xfrm>
              <a:off x="0" y="0"/>
              <a:ext cx="3130657" cy="469526"/>
            </a:xfrm>
            <a:custGeom>
              <a:avLst/>
              <a:gdLst/>
              <a:ahLst/>
              <a:cxnLst/>
              <a:rect l="l" t="t" r="r" b="b"/>
              <a:pathLst>
                <a:path w="3130657" h="469526">
                  <a:moveTo>
                    <a:pt x="3130657" y="37989"/>
                  </a:moveTo>
                  <a:lnTo>
                    <a:pt x="3130657" y="431537"/>
                  </a:lnTo>
                  <a:cubicBezTo>
                    <a:pt x="3130657" y="441612"/>
                    <a:pt x="3126654" y="451275"/>
                    <a:pt x="3119530" y="458399"/>
                  </a:cubicBezTo>
                  <a:cubicBezTo>
                    <a:pt x="3112406" y="465523"/>
                    <a:pt x="3102743" y="469526"/>
                    <a:pt x="3092667" y="469526"/>
                  </a:cubicBezTo>
                  <a:lnTo>
                    <a:pt x="37989" y="469526"/>
                  </a:lnTo>
                  <a:cubicBezTo>
                    <a:pt x="17008" y="469526"/>
                    <a:pt x="0" y="452517"/>
                    <a:pt x="0" y="431537"/>
                  </a:cubicBezTo>
                  <a:lnTo>
                    <a:pt x="0" y="37989"/>
                  </a:lnTo>
                  <a:cubicBezTo>
                    <a:pt x="0" y="17008"/>
                    <a:pt x="17008" y="0"/>
                    <a:pt x="37989" y="0"/>
                  </a:cubicBezTo>
                  <a:lnTo>
                    <a:pt x="3092667" y="0"/>
                  </a:lnTo>
                  <a:cubicBezTo>
                    <a:pt x="3113648" y="0"/>
                    <a:pt x="3130657" y="17008"/>
                    <a:pt x="3130657" y="37989"/>
                  </a:cubicBezTo>
                  <a:close/>
                </a:path>
              </a:pathLst>
            </a:custGeom>
            <a:solidFill>
              <a:srgbClr val="FFFFFF"/>
            </a:solidFill>
          </p:spPr>
          <p:txBody>
            <a:bodyPr/>
            <a:lstStyle/>
            <a:p>
              <a:endParaRPr lang="en-GB"/>
            </a:p>
          </p:txBody>
        </p:sp>
        <p:sp>
          <p:nvSpPr>
            <p:cNvPr id="23" name="TextBox 23"/>
            <p:cNvSpPr txBox="1"/>
            <p:nvPr/>
          </p:nvSpPr>
          <p:spPr>
            <a:xfrm>
              <a:off x="0" y="0"/>
              <a:ext cx="3130657" cy="469526"/>
            </a:xfrm>
            <a:prstGeom prst="rect">
              <a:avLst/>
            </a:prstGeom>
          </p:spPr>
          <p:txBody>
            <a:bodyPr lIns="50800" tIns="50800" rIns="50800" bIns="50800" rtlCol="0" anchor="ctr"/>
            <a:lstStyle/>
            <a:p>
              <a:pPr algn="ctr">
                <a:lnSpc>
                  <a:spcPts val="3036"/>
                </a:lnSpc>
              </a:pPr>
              <a:endParaRPr/>
            </a:p>
          </p:txBody>
        </p:sp>
      </p:grpSp>
      <p:sp>
        <p:nvSpPr>
          <p:cNvPr id="24" name="TextBox 24"/>
          <p:cNvSpPr txBox="1"/>
          <p:nvPr/>
        </p:nvSpPr>
        <p:spPr>
          <a:xfrm>
            <a:off x="3399728" y="8306449"/>
            <a:ext cx="6487723" cy="765240"/>
          </a:xfrm>
          <a:prstGeom prst="rect">
            <a:avLst/>
          </a:prstGeom>
        </p:spPr>
        <p:txBody>
          <a:bodyPr lIns="0" tIns="0" rIns="0" bIns="0" rtlCol="0" anchor="t">
            <a:spAutoFit/>
          </a:bodyPr>
          <a:lstStyle/>
          <a:p>
            <a:pPr algn="l">
              <a:lnSpc>
                <a:spcPts val="3036"/>
              </a:lnSpc>
              <a:spcBef>
                <a:spcPct val="0"/>
              </a:spcBef>
            </a:pPr>
            <a:r>
              <a:rPr lang="en-US" sz="2551" spc="25" dirty="0">
                <a:solidFill>
                  <a:srgbClr val="6A205C"/>
                </a:solidFill>
                <a:latin typeface="Century Gothic Paneuropean"/>
                <a:ea typeface="Century Gothic Paneuropean"/>
                <a:cs typeface="Century Gothic Paneuropean"/>
                <a:sym typeface="Century Gothic Paneuropean"/>
              </a:rPr>
              <a:t>Pop a word or sentence in the chat</a:t>
            </a:r>
          </a:p>
          <a:p>
            <a:pPr algn="l">
              <a:lnSpc>
                <a:spcPts val="3036"/>
              </a:lnSpc>
              <a:spcBef>
                <a:spcPct val="0"/>
              </a:spcBef>
            </a:pPr>
            <a:r>
              <a:rPr lang="en-US" sz="2551" spc="25" dirty="0">
                <a:solidFill>
                  <a:srgbClr val="6A205C"/>
                </a:solidFill>
                <a:latin typeface="Century Gothic Paneuropean"/>
                <a:ea typeface="Century Gothic Paneuropean"/>
                <a:cs typeface="Century Gothic Paneuropean"/>
                <a:sym typeface="Century Gothic Paneuropean"/>
              </a:rPr>
              <a:t>or share through the mic. </a:t>
            </a:r>
          </a:p>
        </p:txBody>
      </p:sp>
      <p:sp>
        <p:nvSpPr>
          <p:cNvPr id="25" name="TextBox 25"/>
          <p:cNvSpPr txBox="1"/>
          <p:nvPr/>
        </p:nvSpPr>
        <p:spPr>
          <a:xfrm>
            <a:off x="735760" y="2324499"/>
            <a:ext cx="10151409" cy="783307"/>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WHAT DOES THIS STIR IN YOU?</a:t>
            </a:r>
          </a:p>
        </p:txBody>
      </p:sp>
      <p:sp>
        <p:nvSpPr>
          <p:cNvPr id="27" name="TextBox 24">
            <a:extLst>
              <a:ext uri="{FF2B5EF4-FFF2-40B4-BE49-F238E27FC236}">
                <a16:creationId xmlns:a16="http://schemas.microsoft.com/office/drawing/2014/main" id="{6AFBF1D0-DA92-9552-9AFC-CB2258BBA6F7}"/>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grpSp>
        <p:nvGrpSpPr>
          <p:cNvPr id="2" name="Group 2"/>
          <p:cNvGrpSpPr/>
          <p:nvPr/>
        </p:nvGrpSpPr>
        <p:grpSpPr>
          <a:xfrm>
            <a:off x="5537250" y="4540374"/>
            <a:ext cx="10027961" cy="3343394"/>
            <a:chOff x="0" y="0"/>
            <a:chExt cx="2641092" cy="880583"/>
          </a:xfrm>
        </p:grpSpPr>
        <p:sp>
          <p:nvSpPr>
            <p:cNvPr id="3" name="Freeform 3"/>
            <p:cNvSpPr/>
            <p:nvPr/>
          </p:nvSpPr>
          <p:spPr>
            <a:xfrm>
              <a:off x="0" y="0"/>
              <a:ext cx="2641092" cy="880583"/>
            </a:xfrm>
            <a:custGeom>
              <a:avLst/>
              <a:gdLst/>
              <a:ahLst/>
              <a:cxnLst/>
              <a:rect l="l" t="t" r="r" b="b"/>
              <a:pathLst>
                <a:path w="2641092" h="880583">
                  <a:moveTo>
                    <a:pt x="2641092" y="23933"/>
                  </a:moveTo>
                  <a:lnTo>
                    <a:pt x="2641092" y="856650"/>
                  </a:lnTo>
                  <a:cubicBezTo>
                    <a:pt x="2641092" y="869868"/>
                    <a:pt x="2630377" y="880583"/>
                    <a:pt x="2617159" y="880583"/>
                  </a:cubicBezTo>
                  <a:lnTo>
                    <a:pt x="23933" y="880583"/>
                  </a:lnTo>
                  <a:cubicBezTo>
                    <a:pt x="10715" y="880583"/>
                    <a:pt x="0" y="869868"/>
                    <a:pt x="0" y="856650"/>
                  </a:cubicBezTo>
                  <a:lnTo>
                    <a:pt x="0" y="23933"/>
                  </a:lnTo>
                  <a:cubicBezTo>
                    <a:pt x="0" y="10715"/>
                    <a:pt x="10715" y="0"/>
                    <a:pt x="23933" y="0"/>
                  </a:cubicBezTo>
                  <a:lnTo>
                    <a:pt x="2617159" y="0"/>
                  </a:lnTo>
                  <a:cubicBezTo>
                    <a:pt x="2630377" y="0"/>
                    <a:pt x="2641092" y="10715"/>
                    <a:pt x="2641092" y="23933"/>
                  </a:cubicBezTo>
                  <a:close/>
                </a:path>
              </a:pathLst>
            </a:custGeom>
            <a:solidFill>
              <a:srgbClr val="FFFFFF"/>
            </a:solidFill>
          </p:spPr>
          <p:txBody>
            <a:bodyPr/>
            <a:lstStyle/>
            <a:p>
              <a:endParaRPr lang="en-GB"/>
            </a:p>
          </p:txBody>
        </p:sp>
        <p:sp>
          <p:nvSpPr>
            <p:cNvPr id="4" name="TextBox 4"/>
            <p:cNvSpPr txBox="1"/>
            <p:nvPr/>
          </p:nvSpPr>
          <p:spPr>
            <a:xfrm>
              <a:off x="0" y="0"/>
              <a:ext cx="2641092" cy="880583"/>
            </a:xfrm>
            <a:prstGeom prst="rect">
              <a:avLst/>
            </a:prstGeom>
          </p:spPr>
          <p:txBody>
            <a:bodyPr lIns="50800" tIns="50800" rIns="50800" bIns="50800" rtlCol="0" anchor="ctr"/>
            <a:lstStyle/>
            <a:p>
              <a:pPr algn="ctr">
                <a:lnSpc>
                  <a:spcPts val="3036"/>
                </a:lnSpc>
              </a:pPr>
              <a:endParaRPr/>
            </a:p>
          </p:txBody>
        </p:sp>
      </p:grpSp>
      <p:sp>
        <p:nvSpPr>
          <p:cNvPr id="5" name="Freeform 5"/>
          <p:cNvSpPr/>
          <p:nvPr/>
        </p:nvSpPr>
        <p:spPr>
          <a:xfrm>
            <a:off x="828933" y="3704312"/>
            <a:ext cx="4708317" cy="5015517"/>
          </a:xfrm>
          <a:custGeom>
            <a:avLst/>
            <a:gdLst/>
            <a:ahLst/>
            <a:cxnLst/>
            <a:rect l="l" t="t" r="r" b="b"/>
            <a:pathLst>
              <a:path w="4708317" h="5015517">
                <a:moveTo>
                  <a:pt x="0" y="0"/>
                </a:moveTo>
                <a:lnTo>
                  <a:pt x="4708317" y="0"/>
                </a:lnTo>
                <a:lnTo>
                  <a:pt x="4708317" y="5015517"/>
                </a:lnTo>
                <a:lnTo>
                  <a:pt x="0" y="5015517"/>
                </a:lnTo>
                <a:lnTo>
                  <a:pt x="0" y="0"/>
                </a:lnTo>
                <a:close/>
              </a:path>
            </a:pathLst>
          </a:custGeom>
          <a:blipFill>
            <a:blip r:embed="rId2"/>
            <a:stretch>
              <a:fillRect/>
            </a:stretch>
          </a:blipFill>
        </p:spPr>
        <p:txBody>
          <a:bodyPr/>
          <a:lstStyle/>
          <a:p>
            <a:endParaRPr lang="en-GB"/>
          </a:p>
        </p:txBody>
      </p:sp>
      <p:sp>
        <p:nvSpPr>
          <p:cNvPr id="6" name="AutoShape 6"/>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grpSp>
        <p:nvGrpSpPr>
          <p:cNvPr id="7" name="Group 7"/>
          <p:cNvGrpSpPr/>
          <p:nvPr/>
        </p:nvGrpSpPr>
        <p:grpSpPr>
          <a:xfrm rot="5400000">
            <a:off x="13797908" y="1599957"/>
            <a:ext cx="5378879" cy="4459279"/>
            <a:chOff x="0" y="0"/>
            <a:chExt cx="7171839" cy="5945705"/>
          </a:xfrm>
        </p:grpSpPr>
        <p:sp>
          <p:nvSpPr>
            <p:cNvPr id="8" name="Freeform 8"/>
            <p:cNvSpPr/>
            <p:nvPr/>
          </p:nvSpPr>
          <p:spPr>
            <a:xfrm rot="-10800000">
              <a:off x="585611" y="933907"/>
              <a:ext cx="2171967" cy="3861275"/>
            </a:xfrm>
            <a:custGeom>
              <a:avLst/>
              <a:gdLst/>
              <a:ahLst/>
              <a:cxnLst/>
              <a:rect l="l" t="t" r="r" b="b"/>
              <a:pathLst>
                <a:path w="2171967" h="3861275">
                  <a:moveTo>
                    <a:pt x="0" y="0"/>
                  </a:moveTo>
                  <a:lnTo>
                    <a:pt x="2171967" y="0"/>
                  </a:lnTo>
                  <a:lnTo>
                    <a:pt x="2171967" y="3861274"/>
                  </a:lnTo>
                  <a:lnTo>
                    <a:pt x="0" y="38612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9" name="Freeform 9"/>
            <p:cNvSpPr/>
            <p:nvPr/>
          </p:nvSpPr>
          <p:spPr>
            <a:xfrm rot="-7412232">
              <a:off x="1447059" y="1015502"/>
              <a:ext cx="3878787" cy="2686060"/>
            </a:xfrm>
            <a:custGeom>
              <a:avLst/>
              <a:gdLst/>
              <a:ahLst/>
              <a:cxnLst/>
              <a:rect l="l" t="t" r="r" b="b"/>
              <a:pathLst>
                <a:path w="3878787" h="2686060">
                  <a:moveTo>
                    <a:pt x="0" y="0"/>
                  </a:moveTo>
                  <a:lnTo>
                    <a:pt x="3878787" y="0"/>
                  </a:lnTo>
                  <a:lnTo>
                    <a:pt x="3878787" y="2686060"/>
                  </a:lnTo>
                  <a:lnTo>
                    <a:pt x="0" y="268606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0" name="Freeform 10"/>
            <p:cNvSpPr/>
            <p:nvPr/>
          </p:nvSpPr>
          <p:spPr>
            <a:xfrm rot="-10734224">
              <a:off x="3485837" y="228236"/>
              <a:ext cx="2037215" cy="5698502"/>
            </a:xfrm>
            <a:custGeom>
              <a:avLst/>
              <a:gdLst/>
              <a:ahLst/>
              <a:cxnLst/>
              <a:rect l="l" t="t" r="r" b="b"/>
              <a:pathLst>
                <a:path w="2037215" h="5698502">
                  <a:moveTo>
                    <a:pt x="0" y="0"/>
                  </a:moveTo>
                  <a:lnTo>
                    <a:pt x="2037214" y="0"/>
                  </a:lnTo>
                  <a:lnTo>
                    <a:pt x="2037214" y="5698503"/>
                  </a:lnTo>
                  <a:lnTo>
                    <a:pt x="0" y="569850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1" name="Freeform 11"/>
            <p:cNvSpPr/>
            <p:nvPr/>
          </p:nvSpPr>
          <p:spPr>
            <a:xfrm rot="-9946350">
              <a:off x="3676108" y="560967"/>
              <a:ext cx="3206075" cy="2757224"/>
            </a:xfrm>
            <a:custGeom>
              <a:avLst/>
              <a:gdLst/>
              <a:ahLst/>
              <a:cxnLst/>
              <a:rect l="l" t="t" r="r" b="b"/>
              <a:pathLst>
                <a:path w="3206075" h="2757224">
                  <a:moveTo>
                    <a:pt x="0" y="0"/>
                  </a:moveTo>
                  <a:lnTo>
                    <a:pt x="3206075" y="0"/>
                  </a:lnTo>
                  <a:lnTo>
                    <a:pt x="3206075" y="2757224"/>
                  </a:lnTo>
                  <a:lnTo>
                    <a:pt x="0" y="275722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2" name="Freeform 12"/>
            <p:cNvSpPr/>
            <p:nvPr/>
          </p:nvSpPr>
          <p:spPr>
            <a:xfrm rot="-9798030">
              <a:off x="354648" y="83229"/>
              <a:ext cx="962299" cy="2609625"/>
            </a:xfrm>
            <a:custGeom>
              <a:avLst/>
              <a:gdLst/>
              <a:ahLst/>
              <a:cxnLst/>
              <a:rect l="l" t="t" r="r" b="b"/>
              <a:pathLst>
                <a:path w="962299" h="2609625">
                  <a:moveTo>
                    <a:pt x="0" y="0"/>
                  </a:moveTo>
                  <a:lnTo>
                    <a:pt x="962299" y="0"/>
                  </a:lnTo>
                  <a:lnTo>
                    <a:pt x="962299" y="2609624"/>
                  </a:lnTo>
                  <a:lnTo>
                    <a:pt x="0" y="260962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sp>
        <p:nvSpPr>
          <p:cNvPr id="13" name="Freeform 13"/>
          <p:cNvSpPr/>
          <p:nvPr/>
        </p:nvSpPr>
        <p:spPr>
          <a:xfrm>
            <a:off x="11686563" y="1372929"/>
            <a:ext cx="711475" cy="711475"/>
          </a:xfrm>
          <a:custGeom>
            <a:avLst/>
            <a:gdLst/>
            <a:ahLst/>
            <a:cxnLst/>
            <a:rect l="l" t="t" r="r" b="b"/>
            <a:pathLst>
              <a:path w="711475" h="711475">
                <a:moveTo>
                  <a:pt x="0" y="0"/>
                </a:moveTo>
                <a:lnTo>
                  <a:pt x="711475" y="0"/>
                </a:lnTo>
                <a:lnTo>
                  <a:pt x="711475" y="711475"/>
                </a:lnTo>
                <a:lnTo>
                  <a:pt x="0" y="71147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4" name="TextBox 14"/>
          <p:cNvSpPr txBox="1"/>
          <p:nvPr/>
        </p:nvSpPr>
        <p:spPr>
          <a:xfrm>
            <a:off x="1028700" y="2405689"/>
            <a:ext cx="8620532"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THIS SESSION IS:</a:t>
            </a:r>
          </a:p>
        </p:txBody>
      </p:sp>
      <p:sp>
        <p:nvSpPr>
          <p:cNvPr id="15" name="TextBox 15"/>
          <p:cNvSpPr txBox="1"/>
          <p:nvPr/>
        </p:nvSpPr>
        <p:spPr>
          <a:xfrm>
            <a:off x="5931166" y="3694787"/>
            <a:ext cx="6476504" cy="478569"/>
          </a:xfrm>
          <a:prstGeom prst="rect">
            <a:avLst/>
          </a:prstGeom>
        </p:spPr>
        <p:txBody>
          <a:bodyPr lIns="0" tIns="0" rIns="0" bIns="0" rtlCol="0" anchor="t">
            <a:spAutoFit/>
          </a:bodyPr>
          <a:lstStyle/>
          <a:p>
            <a:pPr algn="l">
              <a:lnSpc>
                <a:spcPts val="3706"/>
              </a:lnSpc>
            </a:pPr>
            <a:r>
              <a:rPr lang="en-US" sz="3114" b="1" spc="31">
                <a:solidFill>
                  <a:srgbClr val="318ECD"/>
                </a:solidFill>
                <a:latin typeface="Century Gothic Paneuropean Bold"/>
                <a:ea typeface="Century Gothic Paneuropean Bold"/>
                <a:cs typeface="Century Gothic Paneuropean Bold"/>
                <a:sym typeface="Century Gothic Paneuropean Bold"/>
              </a:rPr>
              <a:t> A heart-led reset.</a:t>
            </a:r>
          </a:p>
        </p:txBody>
      </p:sp>
      <p:sp>
        <p:nvSpPr>
          <p:cNvPr id="16" name="TextBox 16"/>
          <p:cNvSpPr txBox="1"/>
          <p:nvPr/>
        </p:nvSpPr>
        <p:spPr>
          <a:xfrm>
            <a:off x="5931166" y="4796294"/>
            <a:ext cx="11844062" cy="3243451"/>
          </a:xfrm>
          <a:prstGeom prst="rect">
            <a:avLst/>
          </a:prstGeom>
        </p:spPr>
        <p:txBody>
          <a:bodyPr lIns="0" tIns="0" rIns="0" bIns="0" rtlCol="0" anchor="t">
            <a:spAutoFit/>
          </a:bodyPr>
          <a:lstStyle/>
          <a:p>
            <a:pPr algn="l">
              <a:lnSpc>
                <a:spcPts val="3744"/>
              </a:lnSpc>
            </a:pPr>
            <a:r>
              <a:rPr lang="en-US" sz="2400" spc="24" dirty="0">
                <a:solidFill>
                  <a:srgbClr val="6A205C"/>
                </a:solidFill>
                <a:latin typeface="Century Gothic Paneuropean"/>
                <a:ea typeface="Century Gothic Paneuropean"/>
                <a:cs typeface="Century Gothic Paneuropean"/>
                <a:sym typeface="Century Gothic Paneuropean"/>
              </a:rPr>
              <a:t> A guided invitation to:</a:t>
            </a:r>
          </a:p>
          <a:p>
            <a:pPr algn="l">
              <a:lnSpc>
                <a:spcPts val="3744"/>
              </a:lnSpc>
            </a:pPr>
            <a:endParaRPr lang="en-US" sz="2400" spc="24" dirty="0">
              <a:solidFill>
                <a:srgbClr val="6A205C"/>
              </a:solidFill>
              <a:latin typeface="Century Gothic Paneuropean"/>
              <a:ea typeface="Century Gothic Paneuropean"/>
              <a:cs typeface="Century Gothic Paneuropean"/>
              <a:sym typeface="Century Gothic Paneuropean"/>
            </a:endParaRPr>
          </a:p>
          <a:p>
            <a:pPr marL="518160" lvl="1" indent="-259080" algn="l">
              <a:lnSpc>
                <a:spcPts val="3744"/>
              </a:lnSpc>
              <a:buFont typeface="Arial"/>
              <a:buChar char="•"/>
            </a:pPr>
            <a:r>
              <a:rPr lang="en-US" sz="2400" spc="24" dirty="0">
                <a:solidFill>
                  <a:srgbClr val="6A205C"/>
                </a:solidFill>
                <a:latin typeface="Century Gothic Paneuropean"/>
                <a:ea typeface="Century Gothic Paneuropean"/>
                <a:cs typeface="Century Gothic Paneuropean"/>
                <a:sym typeface="Century Gothic Paneuropean"/>
              </a:rPr>
              <a:t>Unplug from digital overload</a:t>
            </a:r>
          </a:p>
          <a:p>
            <a:pPr marL="518160" lvl="1" indent="-259080" algn="l">
              <a:lnSpc>
                <a:spcPts val="3744"/>
              </a:lnSpc>
              <a:buFont typeface="Arial"/>
              <a:buChar char="•"/>
            </a:pPr>
            <a:r>
              <a:rPr lang="en-US" sz="2400" spc="24" dirty="0">
                <a:solidFill>
                  <a:srgbClr val="6A205C"/>
                </a:solidFill>
                <a:latin typeface="Century Gothic Paneuropean"/>
                <a:ea typeface="Century Gothic Paneuropean"/>
                <a:cs typeface="Century Gothic Paneuropean"/>
                <a:sym typeface="Century Gothic Paneuropean"/>
              </a:rPr>
              <a:t>Reclaim time as a sacred resource</a:t>
            </a:r>
          </a:p>
          <a:p>
            <a:pPr marL="518160" lvl="1" indent="-259080" algn="l">
              <a:lnSpc>
                <a:spcPts val="3744"/>
              </a:lnSpc>
              <a:buFont typeface="Arial"/>
              <a:buChar char="•"/>
            </a:pPr>
            <a:r>
              <a:rPr lang="en-US" sz="2400" spc="24" dirty="0">
                <a:solidFill>
                  <a:srgbClr val="6A205C"/>
                </a:solidFill>
                <a:latin typeface="Century Gothic Paneuropean"/>
                <a:ea typeface="Century Gothic Paneuropean"/>
                <a:cs typeface="Century Gothic Paneuropean"/>
                <a:sym typeface="Century Gothic Paneuropean"/>
              </a:rPr>
              <a:t>Discover rest not as indulgence, but as intelligence</a:t>
            </a:r>
          </a:p>
          <a:p>
            <a:pPr marL="518160" lvl="1" indent="-259080" algn="l">
              <a:lnSpc>
                <a:spcPts val="3744"/>
              </a:lnSpc>
              <a:buFont typeface="Arial"/>
              <a:buChar char="•"/>
            </a:pPr>
            <a:r>
              <a:rPr lang="en-US" sz="2400" spc="24" dirty="0">
                <a:solidFill>
                  <a:srgbClr val="6A205C"/>
                </a:solidFill>
                <a:latin typeface="Century Gothic Paneuropean"/>
                <a:ea typeface="Century Gothic Paneuropean"/>
                <a:cs typeface="Century Gothic Paneuropean"/>
                <a:sym typeface="Century Gothic Paneuropean"/>
              </a:rPr>
              <a:t>Restore your nervous system’s natural rhythm</a:t>
            </a:r>
          </a:p>
          <a:p>
            <a:pPr algn="l">
              <a:lnSpc>
                <a:spcPts val="3744"/>
              </a:lnSpc>
            </a:pPr>
            <a:endParaRPr lang="en-US" sz="2400" spc="24" dirty="0">
              <a:solidFill>
                <a:srgbClr val="6A205C"/>
              </a:solidFill>
              <a:latin typeface="Century Gothic Paneuropean"/>
              <a:ea typeface="Century Gothic Paneuropean"/>
              <a:cs typeface="Century Gothic Paneuropean"/>
              <a:sym typeface="Century Gothic Paneuropean"/>
            </a:endParaRPr>
          </a:p>
        </p:txBody>
      </p:sp>
      <p:sp>
        <p:nvSpPr>
          <p:cNvPr id="17" name="Freeform 17"/>
          <p:cNvSpPr/>
          <p:nvPr/>
        </p:nvSpPr>
        <p:spPr>
          <a:xfrm>
            <a:off x="13498074" y="8306455"/>
            <a:ext cx="2631560" cy="413374"/>
          </a:xfrm>
          <a:custGeom>
            <a:avLst/>
            <a:gdLst/>
            <a:ahLst/>
            <a:cxnLst/>
            <a:rect l="l" t="t" r="r" b="b"/>
            <a:pathLst>
              <a:path w="2631560" h="413374">
                <a:moveTo>
                  <a:pt x="0" y="0"/>
                </a:moveTo>
                <a:lnTo>
                  <a:pt x="2631559" y="0"/>
                </a:lnTo>
                <a:lnTo>
                  <a:pt x="2631559" y="413374"/>
                </a:lnTo>
                <a:lnTo>
                  <a:pt x="0" y="413374"/>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8" name="Freeform 18"/>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7"/>
            <a:stretch>
              <a:fillRect/>
            </a:stretch>
          </a:blipFill>
        </p:spPr>
        <p:txBody>
          <a:bodyPr/>
          <a:lstStyle/>
          <a:p>
            <a:endParaRPr lang="en-GB"/>
          </a:p>
        </p:txBody>
      </p:sp>
      <p:sp>
        <p:nvSpPr>
          <p:cNvPr id="19" name="Freeform 19"/>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8"/>
            <a:stretch>
              <a:fillRect/>
            </a:stretch>
          </a:blipFill>
        </p:spPr>
        <p:txBody>
          <a:bodyPr/>
          <a:lstStyle/>
          <a:p>
            <a:endParaRPr lang="en-GB"/>
          </a:p>
        </p:txBody>
      </p:sp>
      <p:sp>
        <p:nvSpPr>
          <p:cNvPr id="20" name="AutoShape 20"/>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22" name="TextBox 24">
            <a:extLst>
              <a:ext uri="{FF2B5EF4-FFF2-40B4-BE49-F238E27FC236}">
                <a16:creationId xmlns:a16="http://schemas.microsoft.com/office/drawing/2014/main" id="{73D48F98-8C34-C66F-B83E-4F417DFD4312}"/>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grpSp>
        <p:nvGrpSpPr>
          <p:cNvPr id="2" name="Group 2"/>
          <p:cNvGrpSpPr/>
          <p:nvPr/>
        </p:nvGrpSpPr>
        <p:grpSpPr>
          <a:xfrm>
            <a:off x="933120" y="4706937"/>
            <a:ext cx="10334649" cy="2761522"/>
            <a:chOff x="0" y="0"/>
            <a:chExt cx="2721865" cy="727329"/>
          </a:xfrm>
        </p:grpSpPr>
        <p:sp>
          <p:nvSpPr>
            <p:cNvPr id="3" name="Freeform 3"/>
            <p:cNvSpPr/>
            <p:nvPr/>
          </p:nvSpPr>
          <p:spPr>
            <a:xfrm>
              <a:off x="0" y="0"/>
              <a:ext cx="2721865" cy="727329"/>
            </a:xfrm>
            <a:custGeom>
              <a:avLst/>
              <a:gdLst/>
              <a:ahLst/>
              <a:cxnLst/>
              <a:rect l="l" t="t" r="r" b="b"/>
              <a:pathLst>
                <a:path w="2721865" h="727329">
                  <a:moveTo>
                    <a:pt x="2721865" y="23223"/>
                  </a:moveTo>
                  <a:lnTo>
                    <a:pt x="2721865" y="704107"/>
                  </a:lnTo>
                  <a:cubicBezTo>
                    <a:pt x="2721865" y="716932"/>
                    <a:pt x="2711468" y="727329"/>
                    <a:pt x="2698643" y="727329"/>
                  </a:cubicBezTo>
                  <a:lnTo>
                    <a:pt x="23223" y="727329"/>
                  </a:lnTo>
                  <a:cubicBezTo>
                    <a:pt x="10397" y="727329"/>
                    <a:pt x="0" y="716932"/>
                    <a:pt x="0" y="704107"/>
                  </a:cubicBezTo>
                  <a:lnTo>
                    <a:pt x="0" y="23223"/>
                  </a:lnTo>
                  <a:cubicBezTo>
                    <a:pt x="0" y="10397"/>
                    <a:pt x="10397" y="0"/>
                    <a:pt x="23223" y="0"/>
                  </a:cubicBezTo>
                  <a:lnTo>
                    <a:pt x="2698643" y="0"/>
                  </a:lnTo>
                  <a:cubicBezTo>
                    <a:pt x="2704802" y="0"/>
                    <a:pt x="2710709" y="2447"/>
                    <a:pt x="2715064" y="6802"/>
                  </a:cubicBezTo>
                  <a:cubicBezTo>
                    <a:pt x="2719419" y="11157"/>
                    <a:pt x="2721865" y="17064"/>
                    <a:pt x="2721865" y="23223"/>
                  </a:cubicBezTo>
                  <a:close/>
                </a:path>
              </a:pathLst>
            </a:custGeom>
            <a:solidFill>
              <a:srgbClr val="FFFFFF">
                <a:alpha val="33725"/>
              </a:srgbClr>
            </a:solidFill>
          </p:spPr>
          <p:txBody>
            <a:bodyPr/>
            <a:lstStyle/>
            <a:p>
              <a:endParaRPr lang="en-GB"/>
            </a:p>
          </p:txBody>
        </p:sp>
        <p:sp>
          <p:nvSpPr>
            <p:cNvPr id="4" name="TextBox 4"/>
            <p:cNvSpPr txBox="1"/>
            <p:nvPr/>
          </p:nvSpPr>
          <p:spPr>
            <a:xfrm>
              <a:off x="0" y="0"/>
              <a:ext cx="2721865" cy="727329"/>
            </a:xfrm>
            <a:prstGeom prst="rect">
              <a:avLst/>
            </a:prstGeom>
          </p:spPr>
          <p:txBody>
            <a:bodyPr lIns="50800" tIns="50800" rIns="50800" bIns="50800" rtlCol="0" anchor="ctr"/>
            <a:lstStyle/>
            <a:p>
              <a:pPr algn="ctr">
                <a:lnSpc>
                  <a:spcPts val="3036"/>
                </a:lnSpc>
              </a:pPr>
              <a:endParaRPr/>
            </a:p>
          </p:txBody>
        </p:sp>
      </p:grpSp>
      <p:sp>
        <p:nvSpPr>
          <p:cNvPr id="5" name="TextBox 5"/>
          <p:cNvSpPr txBox="1"/>
          <p:nvPr/>
        </p:nvSpPr>
        <p:spPr>
          <a:xfrm>
            <a:off x="933120" y="2172769"/>
            <a:ext cx="18009154"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ARE WE THE "ALWAYS-ON" GENERATION?</a:t>
            </a:r>
          </a:p>
        </p:txBody>
      </p:sp>
      <p:grpSp>
        <p:nvGrpSpPr>
          <p:cNvPr id="6" name="Group 6"/>
          <p:cNvGrpSpPr/>
          <p:nvPr/>
        </p:nvGrpSpPr>
        <p:grpSpPr>
          <a:xfrm>
            <a:off x="1233159" y="4835125"/>
            <a:ext cx="10027961" cy="2633333"/>
            <a:chOff x="0" y="0"/>
            <a:chExt cx="2641092" cy="693567"/>
          </a:xfrm>
        </p:grpSpPr>
        <p:sp>
          <p:nvSpPr>
            <p:cNvPr id="7" name="Freeform 7"/>
            <p:cNvSpPr/>
            <p:nvPr/>
          </p:nvSpPr>
          <p:spPr>
            <a:xfrm>
              <a:off x="0" y="0"/>
              <a:ext cx="2641092" cy="693567"/>
            </a:xfrm>
            <a:custGeom>
              <a:avLst/>
              <a:gdLst/>
              <a:ahLst/>
              <a:cxnLst/>
              <a:rect l="l" t="t" r="r" b="b"/>
              <a:pathLst>
                <a:path w="2641092" h="693567">
                  <a:moveTo>
                    <a:pt x="2641092" y="23933"/>
                  </a:moveTo>
                  <a:lnTo>
                    <a:pt x="2641092" y="669634"/>
                  </a:lnTo>
                  <a:cubicBezTo>
                    <a:pt x="2641092" y="682852"/>
                    <a:pt x="2630377" y="693567"/>
                    <a:pt x="2617159" y="693567"/>
                  </a:cubicBezTo>
                  <a:lnTo>
                    <a:pt x="23933" y="693567"/>
                  </a:lnTo>
                  <a:cubicBezTo>
                    <a:pt x="10715" y="693567"/>
                    <a:pt x="0" y="682852"/>
                    <a:pt x="0" y="669634"/>
                  </a:cubicBezTo>
                  <a:lnTo>
                    <a:pt x="0" y="23933"/>
                  </a:lnTo>
                  <a:cubicBezTo>
                    <a:pt x="0" y="10715"/>
                    <a:pt x="10715" y="0"/>
                    <a:pt x="23933" y="0"/>
                  </a:cubicBezTo>
                  <a:lnTo>
                    <a:pt x="2617159" y="0"/>
                  </a:lnTo>
                  <a:cubicBezTo>
                    <a:pt x="2630377" y="0"/>
                    <a:pt x="2641092" y="10715"/>
                    <a:pt x="2641092" y="23933"/>
                  </a:cubicBezTo>
                  <a:close/>
                </a:path>
              </a:pathLst>
            </a:custGeom>
            <a:solidFill>
              <a:srgbClr val="FFFFFF"/>
            </a:solidFill>
          </p:spPr>
          <p:txBody>
            <a:bodyPr/>
            <a:lstStyle/>
            <a:p>
              <a:endParaRPr lang="en-GB"/>
            </a:p>
          </p:txBody>
        </p:sp>
        <p:sp>
          <p:nvSpPr>
            <p:cNvPr id="8" name="TextBox 8"/>
            <p:cNvSpPr txBox="1"/>
            <p:nvPr/>
          </p:nvSpPr>
          <p:spPr>
            <a:xfrm>
              <a:off x="0" y="0"/>
              <a:ext cx="2641092" cy="693567"/>
            </a:xfrm>
            <a:prstGeom prst="rect">
              <a:avLst/>
            </a:prstGeom>
          </p:spPr>
          <p:txBody>
            <a:bodyPr lIns="50800" tIns="50800" rIns="50800" bIns="50800" rtlCol="0" anchor="ctr"/>
            <a:lstStyle/>
            <a:p>
              <a:pPr algn="ctr">
                <a:lnSpc>
                  <a:spcPts val="3036"/>
                </a:lnSpc>
              </a:pPr>
              <a:endParaRPr/>
            </a:p>
          </p:txBody>
        </p:sp>
      </p:grpSp>
      <p:sp>
        <p:nvSpPr>
          <p:cNvPr id="9" name="TextBox 9"/>
          <p:cNvSpPr txBox="1"/>
          <p:nvPr/>
        </p:nvSpPr>
        <p:spPr>
          <a:xfrm>
            <a:off x="1233159" y="5142818"/>
            <a:ext cx="11589245" cy="1813560"/>
          </a:xfrm>
          <a:prstGeom prst="rect">
            <a:avLst/>
          </a:prstGeom>
        </p:spPr>
        <p:txBody>
          <a:bodyPr lIns="0" tIns="0" rIns="0" bIns="0" rtlCol="0" anchor="t">
            <a:spAutoFit/>
          </a:bodyPr>
          <a:lstStyle/>
          <a:p>
            <a:pPr marL="518160" lvl="1" indent="-259080" algn="l">
              <a:lnSpc>
                <a:spcPts val="3600"/>
              </a:lnSpc>
              <a:buFont typeface="Arial"/>
              <a:buChar char="•"/>
            </a:pPr>
            <a:r>
              <a:rPr lang="en-US" sz="2400" spc="24">
                <a:solidFill>
                  <a:srgbClr val="6A205C"/>
                </a:solidFill>
                <a:latin typeface="Century Gothic Paneuropean"/>
                <a:ea typeface="Century Gothic Paneuropean"/>
                <a:cs typeface="Century Gothic Paneuropean"/>
                <a:sym typeface="Century Gothic Paneuropean"/>
              </a:rPr>
              <a:t>Wired in, logged on, hyperconnected</a:t>
            </a:r>
          </a:p>
          <a:p>
            <a:pPr marL="518160" lvl="1" indent="-259080" algn="l">
              <a:lnSpc>
                <a:spcPts val="3600"/>
              </a:lnSpc>
              <a:buFont typeface="Arial"/>
              <a:buChar char="•"/>
            </a:pPr>
            <a:r>
              <a:rPr lang="en-US" sz="2400" spc="24">
                <a:solidFill>
                  <a:srgbClr val="6A205C"/>
                </a:solidFill>
                <a:latin typeface="Century Gothic Paneuropean"/>
                <a:ea typeface="Century Gothic Paneuropean"/>
                <a:cs typeface="Century Gothic Paneuropean"/>
                <a:sym typeface="Century Gothic Paneuropean"/>
              </a:rPr>
              <a:t>But increasingly disconnected from ourselves</a:t>
            </a:r>
          </a:p>
          <a:p>
            <a:pPr marL="518160" lvl="1" indent="-259080" algn="l">
              <a:lnSpc>
                <a:spcPts val="3600"/>
              </a:lnSpc>
              <a:buFont typeface="Arial"/>
              <a:buChar char="•"/>
            </a:pPr>
            <a:r>
              <a:rPr lang="en-US" sz="2400" spc="24">
                <a:solidFill>
                  <a:srgbClr val="6A205C"/>
                </a:solidFill>
                <a:latin typeface="Century Gothic Paneuropean"/>
                <a:ea typeface="Century Gothic Paneuropean"/>
                <a:cs typeface="Century Gothic Paneuropean"/>
                <a:sym typeface="Century Gothic Paneuropean"/>
              </a:rPr>
              <a:t>We check our phones more than we check in with our hearts</a:t>
            </a:r>
          </a:p>
          <a:p>
            <a:pPr marL="518160" lvl="1" indent="-259080" algn="l">
              <a:lnSpc>
                <a:spcPts val="3600"/>
              </a:lnSpc>
              <a:buFont typeface="Arial"/>
              <a:buChar char="•"/>
            </a:pPr>
            <a:r>
              <a:rPr lang="en-US" sz="2400" spc="24">
                <a:solidFill>
                  <a:srgbClr val="6A205C"/>
                </a:solidFill>
                <a:latin typeface="Century Gothic Paneuropean"/>
                <a:ea typeface="Century Gothic Paneuropean"/>
                <a:cs typeface="Century Gothic Paneuropean"/>
                <a:sym typeface="Century Gothic Paneuropean"/>
              </a:rPr>
              <a:t>And it's making us sick, scattered, and mentally malnourished</a:t>
            </a:r>
          </a:p>
        </p:txBody>
      </p:sp>
      <p:sp>
        <p:nvSpPr>
          <p:cNvPr id="10" name="Freeform 10"/>
          <p:cNvSpPr/>
          <p:nvPr/>
        </p:nvSpPr>
        <p:spPr>
          <a:xfrm>
            <a:off x="12617615" y="4074535"/>
            <a:ext cx="3682879" cy="4618030"/>
          </a:xfrm>
          <a:custGeom>
            <a:avLst/>
            <a:gdLst/>
            <a:ahLst/>
            <a:cxnLst/>
            <a:rect l="l" t="t" r="r" b="b"/>
            <a:pathLst>
              <a:path w="3682879" h="4618030">
                <a:moveTo>
                  <a:pt x="0" y="0"/>
                </a:moveTo>
                <a:lnTo>
                  <a:pt x="3682879" y="0"/>
                </a:lnTo>
                <a:lnTo>
                  <a:pt x="3682879" y="4618030"/>
                </a:lnTo>
                <a:lnTo>
                  <a:pt x="0" y="4618030"/>
                </a:lnTo>
                <a:lnTo>
                  <a:pt x="0" y="0"/>
                </a:lnTo>
                <a:close/>
              </a:path>
            </a:pathLst>
          </a:custGeom>
          <a:blipFill>
            <a:blip r:embed="rId2"/>
            <a:stretch>
              <a:fillRect/>
            </a:stretch>
          </a:blipFill>
        </p:spPr>
        <p:txBody>
          <a:bodyPr/>
          <a:lstStyle/>
          <a:p>
            <a:endParaRPr lang="en-GB"/>
          </a:p>
        </p:txBody>
      </p:sp>
      <p:sp>
        <p:nvSpPr>
          <p:cNvPr id="11" name="Freeform 11"/>
          <p:cNvSpPr/>
          <p:nvPr/>
        </p:nvSpPr>
        <p:spPr>
          <a:xfrm>
            <a:off x="11002106" y="1191150"/>
            <a:ext cx="2068292" cy="524829"/>
          </a:xfrm>
          <a:custGeom>
            <a:avLst/>
            <a:gdLst/>
            <a:ahLst/>
            <a:cxnLst/>
            <a:rect l="l" t="t" r="r" b="b"/>
            <a:pathLst>
              <a:path w="2068292" h="524829">
                <a:moveTo>
                  <a:pt x="0" y="0"/>
                </a:moveTo>
                <a:lnTo>
                  <a:pt x="2068292" y="0"/>
                </a:lnTo>
                <a:lnTo>
                  <a:pt x="2068292" y="524830"/>
                </a:lnTo>
                <a:lnTo>
                  <a:pt x="0" y="52483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12"/>
          <p:cNvSpPr/>
          <p:nvPr/>
        </p:nvSpPr>
        <p:spPr>
          <a:xfrm>
            <a:off x="16300494" y="4112843"/>
            <a:ext cx="529486" cy="594094"/>
          </a:xfrm>
          <a:custGeom>
            <a:avLst/>
            <a:gdLst/>
            <a:ahLst/>
            <a:cxnLst/>
            <a:rect l="l" t="t" r="r" b="b"/>
            <a:pathLst>
              <a:path w="529486" h="594094">
                <a:moveTo>
                  <a:pt x="0" y="0"/>
                </a:moveTo>
                <a:lnTo>
                  <a:pt x="529486" y="0"/>
                </a:lnTo>
                <a:lnTo>
                  <a:pt x="529486" y="594094"/>
                </a:lnTo>
                <a:lnTo>
                  <a:pt x="0" y="594094"/>
                </a:lnTo>
                <a:lnTo>
                  <a:pt x="0" y="0"/>
                </a:lnTo>
                <a:close/>
              </a:path>
            </a:pathLst>
          </a:custGeom>
          <a:blipFill>
            <a:blip r:embed="rId5">
              <a:alphaModFix amt="82000"/>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Freeform 13"/>
          <p:cNvSpPr/>
          <p:nvPr/>
        </p:nvSpPr>
        <p:spPr>
          <a:xfrm>
            <a:off x="5984466" y="8210440"/>
            <a:ext cx="743276" cy="964250"/>
          </a:xfrm>
          <a:custGeom>
            <a:avLst/>
            <a:gdLst/>
            <a:ahLst/>
            <a:cxnLst/>
            <a:rect l="l" t="t" r="r" b="b"/>
            <a:pathLst>
              <a:path w="743276" h="964250">
                <a:moveTo>
                  <a:pt x="0" y="0"/>
                </a:moveTo>
                <a:lnTo>
                  <a:pt x="743276" y="0"/>
                </a:lnTo>
                <a:lnTo>
                  <a:pt x="743276" y="964249"/>
                </a:lnTo>
                <a:lnTo>
                  <a:pt x="0" y="964249"/>
                </a:lnTo>
                <a:lnTo>
                  <a:pt x="0" y="0"/>
                </a:lnTo>
                <a:close/>
              </a:path>
            </a:pathLst>
          </a:custGeom>
          <a:blipFill>
            <a:blip r:embed="rId7">
              <a:alphaModFix amt="62000"/>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4" name="Freeform 14"/>
          <p:cNvSpPr/>
          <p:nvPr/>
        </p:nvSpPr>
        <p:spPr>
          <a:xfrm>
            <a:off x="11056661" y="3762035"/>
            <a:ext cx="1272772" cy="701615"/>
          </a:xfrm>
          <a:custGeom>
            <a:avLst/>
            <a:gdLst/>
            <a:ahLst/>
            <a:cxnLst/>
            <a:rect l="l" t="t" r="r" b="b"/>
            <a:pathLst>
              <a:path w="1272772" h="701615">
                <a:moveTo>
                  <a:pt x="0" y="0"/>
                </a:moveTo>
                <a:lnTo>
                  <a:pt x="1272771" y="0"/>
                </a:lnTo>
                <a:lnTo>
                  <a:pt x="1272771" y="701615"/>
                </a:lnTo>
                <a:lnTo>
                  <a:pt x="0" y="70161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5" name="AutoShape 15"/>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grpSp>
        <p:nvGrpSpPr>
          <p:cNvPr id="16" name="Group 16"/>
          <p:cNvGrpSpPr/>
          <p:nvPr/>
        </p:nvGrpSpPr>
        <p:grpSpPr>
          <a:xfrm rot="-7497655">
            <a:off x="-482322" y="7333857"/>
            <a:ext cx="4440904" cy="3681665"/>
            <a:chOff x="0" y="0"/>
            <a:chExt cx="5921205" cy="4908886"/>
          </a:xfrm>
        </p:grpSpPr>
        <p:sp>
          <p:nvSpPr>
            <p:cNvPr id="17" name="Freeform 17"/>
            <p:cNvSpPr/>
            <p:nvPr/>
          </p:nvSpPr>
          <p:spPr>
            <a:xfrm rot="-10800000">
              <a:off x="483492" y="771051"/>
              <a:ext cx="1793217" cy="3187941"/>
            </a:xfrm>
            <a:custGeom>
              <a:avLst/>
              <a:gdLst/>
              <a:ahLst/>
              <a:cxnLst/>
              <a:rect l="l" t="t" r="r" b="b"/>
              <a:pathLst>
                <a:path w="1793217" h="3187941">
                  <a:moveTo>
                    <a:pt x="0" y="0"/>
                  </a:moveTo>
                  <a:lnTo>
                    <a:pt x="1793216" y="0"/>
                  </a:lnTo>
                  <a:lnTo>
                    <a:pt x="1793216" y="3187941"/>
                  </a:lnTo>
                  <a:lnTo>
                    <a:pt x="0" y="318794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8" name="Freeform 18"/>
            <p:cNvSpPr/>
            <p:nvPr/>
          </p:nvSpPr>
          <p:spPr>
            <a:xfrm rot="-7412232">
              <a:off x="1194719" y="838418"/>
              <a:ext cx="3202399" cy="2217662"/>
            </a:xfrm>
            <a:custGeom>
              <a:avLst/>
              <a:gdLst/>
              <a:ahLst/>
              <a:cxnLst/>
              <a:rect l="l" t="t" r="r" b="b"/>
              <a:pathLst>
                <a:path w="3202399" h="2217662">
                  <a:moveTo>
                    <a:pt x="0" y="0"/>
                  </a:moveTo>
                  <a:lnTo>
                    <a:pt x="3202399" y="0"/>
                  </a:lnTo>
                  <a:lnTo>
                    <a:pt x="3202399" y="2217661"/>
                  </a:lnTo>
                  <a:lnTo>
                    <a:pt x="0" y="2217661"/>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9" name="Freeform 19"/>
            <p:cNvSpPr/>
            <p:nvPr/>
          </p:nvSpPr>
          <p:spPr>
            <a:xfrm rot="-10734224">
              <a:off x="2877972" y="188436"/>
              <a:ext cx="1681963" cy="4704791"/>
            </a:xfrm>
            <a:custGeom>
              <a:avLst/>
              <a:gdLst/>
              <a:ahLst/>
              <a:cxnLst/>
              <a:rect l="l" t="t" r="r" b="b"/>
              <a:pathLst>
                <a:path w="1681963" h="4704791">
                  <a:moveTo>
                    <a:pt x="0" y="0"/>
                  </a:moveTo>
                  <a:lnTo>
                    <a:pt x="1681963" y="0"/>
                  </a:lnTo>
                  <a:lnTo>
                    <a:pt x="1681963" y="4704791"/>
                  </a:lnTo>
                  <a:lnTo>
                    <a:pt x="0" y="4704791"/>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20" name="Freeform 20"/>
            <p:cNvSpPr/>
            <p:nvPr/>
          </p:nvSpPr>
          <p:spPr>
            <a:xfrm rot="-9946350">
              <a:off x="3035064" y="463145"/>
              <a:ext cx="2646995" cy="2276416"/>
            </a:xfrm>
            <a:custGeom>
              <a:avLst/>
              <a:gdLst/>
              <a:ahLst/>
              <a:cxnLst/>
              <a:rect l="l" t="t" r="r" b="b"/>
              <a:pathLst>
                <a:path w="2646995" h="2276416">
                  <a:moveTo>
                    <a:pt x="0" y="0"/>
                  </a:moveTo>
                  <a:lnTo>
                    <a:pt x="2646996" y="0"/>
                  </a:lnTo>
                  <a:lnTo>
                    <a:pt x="2646996" y="2276416"/>
                  </a:lnTo>
                  <a:lnTo>
                    <a:pt x="0" y="2276416"/>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21" name="Freeform 21"/>
            <p:cNvSpPr/>
            <p:nvPr/>
          </p:nvSpPr>
          <p:spPr>
            <a:xfrm rot="-9798030">
              <a:off x="292804" y="68715"/>
              <a:ext cx="794492" cy="2154555"/>
            </a:xfrm>
            <a:custGeom>
              <a:avLst/>
              <a:gdLst/>
              <a:ahLst/>
              <a:cxnLst/>
              <a:rect l="l" t="t" r="r" b="b"/>
              <a:pathLst>
                <a:path w="794492" h="2154555">
                  <a:moveTo>
                    <a:pt x="0" y="0"/>
                  </a:moveTo>
                  <a:lnTo>
                    <a:pt x="794492" y="0"/>
                  </a:lnTo>
                  <a:lnTo>
                    <a:pt x="794492" y="2154555"/>
                  </a:lnTo>
                  <a:lnTo>
                    <a:pt x="0" y="2154555"/>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GB"/>
            </a:p>
          </p:txBody>
        </p:sp>
      </p:grpSp>
      <p:sp>
        <p:nvSpPr>
          <p:cNvPr id="22" name="Freeform 22"/>
          <p:cNvSpPr/>
          <p:nvPr/>
        </p:nvSpPr>
        <p:spPr>
          <a:xfrm rot="-1057874">
            <a:off x="16609566" y="5710716"/>
            <a:ext cx="823414" cy="929099"/>
          </a:xfrm>
          <a:custGeom>
            <a:avLst/>
            <a:gdLst/>
            <a:ahLst/>
            <a:cxnLst/>
            <a:rect l="l" t="t" r="r" b="b"/>
            <a:pathLst>
              <a:path w="823414" h="929099">
                <a:moveTo>
                  <a:pt x="0" y="0"/>
                </a:moveTo>
                <a:lnTo>
                  <a:pt x="823414" y="0"/>
                </a:lnTo>
                <a:lnTo>
                  <a:pt x="823414" y="929098"/>
                </a:lnTo>
                <a:lnTo>
                  <a:pt x="0" y="92909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GB"/>
          </a:p>
        </p:txBody>
      </p:sp>
      <p:sp>
        <p:nvSpPr>
          <p:cNvPr id="23" name="AutoShape 23"/>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24" name="Freeform 24"/>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23"/>
            <a:stretch>
              <a:fillRect/>
            </a:stretch>
          </a:blipFill>
        </p:spPr>
        <p:txBody>
          <a:bodyPr/>
          <a:lstStyle/>
          <a:p>
            <a:endParaRPr lang="en-GB"/>
          </a:p>
        </p:txBody>
      </p:sp>
      <p:sp>
        <p:nvSpPr>
          <p:cNvPr id="25" name="Freeform 25"/>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24"/>
            <a:stretch>
              <a:fillRect/>
            </a:stretch>
          </a:blipFill>
        </p:spPr>
        <p:txBody>
          <a:bodyPr/>
          <a:lstStyle/>
          <a:p>
            <a:endParaRPr lang="en-GB"/>
          </a:p>
        </p:txBody>
      </p:sp>
      <p:sp>
        <p:nvSpPr>
          <p:cNvPr id="27" name="TextBox 24">
            <a:extLst>
              <a:ext uri="{FF2B5EF4-FFF2-40B4-BE49-F238E27FC236}">
                <a16:creationId xmlns:a16="http://schemas.microsoft.com/office/drawing/2014/main" id="{CB6E9F4B-5780-D638-9878-306AA79F87AC}"/>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a:off x="13409162" y="1547143"/>
            <a:ext cx="4430891" cy="7510144"/>
          </a:xfrm>
          <a:custGeom>
            <a:avLst/>
            <a:gdLst/>
            <a:ahLst/>
            <a:cxnLst/>
            <a:rect l="l" t="t" r="r" b="b"/>
            <a:pathLst>
              <a:path w="4430891" h="7510144">
                <a:moveTo>
                  <a:pt x="0" y="0"/>
                </a:moveTo>
                <a:lnTo>
                  <a:pt x="4430891" y="0"/>
                </a:lnTo>
                <a:lnTo>
                  <a:pt x="4430891" y="7510144"/>
                </a:lnTo>
                <a:lnTo>
                  <a:pt x="0" y="7510144"/>
                </a:lnTo>
                <a:lnTo>
                  <a:pt x="0" y="0"/>
                </a:lnTo>
                <a:close/>
              </a:path>
            </a:pathLst>
          </a:custGeom>
          <a:blipFill>
            <a:blip r:embed="rId2"/>
            <a:stretch>
              <a:fillRect l="-24943" t="-14845" r="-21448" b="-14789"/>
            </a:stretch>
          </a:blipFill>
        </p:spPr>
        <p:txBody>
          <a:bodyPr/>
          <a:lstStyle/>
          <a:p>
            <a:endParaRPr lang="en-GB"/>
          </a:p>
        </p:txBody>
      </p:sp>
      <p:grpSp>
        <p:nvGrpSpPr>
          <p:cNvPr id="3" name="Group 3"/>
          <p:cNvGrpSpPr/>
          <p:nvPr/>
        </p:nvGrpSpPr>
        <p:grpSpPr>
          <a:xfrm>
            <a:off x="13409162" y="1547143"/>
            <a:ext cx="4430891" cy="7510144"/>
            <a:chOff x="0" y="0"/>
            <a:chExt cx="1166984" cy="1977980"/>
          </a:xfrm>
        </p:grpSpPr>
        <p:sp>
          <p:nvSpPr>
            <p:cNvPr id="4" name="Freeform 4"/>
            <p:cNvSpPr/>
            <p:nvPr/>
          </p:nvSpPr>
          <p:spPr>
            <a:xfrm>
              <a:off x="0" y="0"/>
              <a:ext cx="1166984" cy="1977980"/>
            </a:xfrm>
            <a:custGeom>
              <a:avLst/>
              <a:gdLst/>
              <a:ahLst/>
              <a:cxnLst/>
              <a:rect l="l" t="t" r="r" b="b"/>
              <a:pathLst>
                <a:path w="1166984" h="1977980">
                  <a:moveTo>
                    <a:pt x="0" y="0"/>
                  </a:moveTo>
                  <a:lnTo>
                    <a:pt x="1166984" y="0"/>
                  </a:lnTo>
                  <a:lnTo>
                    <a:pt x="1166984" y="1977980"/>
                  </a:lnTo>
                  <a:lnTo>
                    <a:pt x="0" y="1977980"/>
                  </a:lnTo>
                  <a:close/>
                </a:path>
              </a:pathLst>
            </a:custGeom>
            <a:solidFill>
              <a:srgbClr val="DCB1D3">
                <a:alpha val="33725"/>
              </a:srgbClr>
            </a:solidFill>
          </p:spPr>
          <p:txBody>
            <a:bodyPr/>
            <a:lstStyle/>
            <a:p>
              <a:endParaRPr lang="en-GB"/>
            </a:p>
          </p:txBody>
        </p:sp>
        <p:sp>
          <p:nvSpPr>
            <p:cNvPr id="5" name="TextBox 5"/>
            <p:cNvSpPr txBox="1"/>
            <p:nvPr/>
          </p:nvSpPr>
          <p:spPr>
            <a:xfrm>
              <a:off x="0" y="0"/>
              <a:ext cx="1166984" cy="1977980"/>
            </a:xfrm>
            <a:prstGeom prst="rect">
              <a:avLst/>
            </a:prstGeom>
          </p:spPr>
          <p:txBody>
            <a:bodyPr lIns="50800" tIns="50800" rIns="50800" bIns="50800" rtlCol="0" anchor="ctr"/>
            <a:lstStyle/>
            <a:p>
              <a:pPr algn="ctr">
                <a:lnSpc>
                  <a:spcPts val="3036"/>
                </a:lnSpc>
              </a:pPr>
              <a:endParaRPr/>
            </a:p>
          </p:txBody>
        </p:sp>
      </p:grpSp>
      <p:sp>
        <p:nvSpPr>
          <p:cNvPr id="6" name="TextBox 6"/>
          <p:cNvSpPr txBox="1"/>
          <p:nvPr/>
        </p:nvSpPr>
        <p:spPr>
          <a:xfrm>
            <a:off x="1028700" y="2359730"/>
            <a:ext cx="14096764"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WHAT IS THE COST OF CONNECTION</a:t>
            </a:r>
          </a:p>
        </p:txBody>
      </p:sp>
      <p:grpSp>
        <p:nvGrpSpPr>
          <p:cNvPr id="7" name="Group 7"/>
          <p:cNvGrpSpPr/>
          <p:nvPr/>
        </p:nvGrpSpPr>
        <p:grpSpPr>
          <a:xfrm>
            <a:off x="1028700" y="4907602"/>
            <a:ext cx="10027961" cy="2715902"/>
            <a:chOff x="0" y="0"/>
            <a:chExt cx="2641092" cy="715314"/>
          </a:xfrm>
        </p:grpSpPr>
        <p:sp>
          <p:nvSpPr>
            <p:cNvPr id="8" name="Freeform 8"/>
            <p:cNvSpPr/>
            <p:nvPr/>
          </p:nvSpPr>
          <p:spPr>
            <a:xfrm>
              <a:off x="0" y="0"/>
              <a:ext cx="2641092" cy="715314"/>
            </a:xfrm>
            <a:custGeom>
              <a:avLst/>
              <a:gdLst/>
              <a:ahLst/>
              <a:cxnLst/>
              <a:rect l="l" t="t" r="r" b="b"/>
              <a:pathLst>
                <a:path w="2641092" h="715314">
                  <a:moveTo>
                    <a:pt x="2641092" y="23933"/>
                  </a:moveTo>
                  <a:lnTo>
                    <a:pt x="2641092" y="691381"/>
                  </a:lnTo>
                  <a:cubicBezTo>
                    <a:pt x="2641092" y="704599"/>
                    <a:pt x="2630377" y="715314"/>
                    <a:pt x="2617159" y="715314"/>
                  </a:cubicBezTo>
                  <a:lnTo>
                    <a:pt x="23933" y="715314"/>
                  </a:lnTo>
                  <a:cubicBezTo>
                    <a:pt x="10715" y="715314"/>
                    <a:pt x="0" y="704599"/>
                    <a:pt x="0" y="691381"/>
                  </a:cubicBezTo>
                  <a:lnTo>
                    <a:pt x="0" y="23933"/>
                  </a:lnTo>
                  <a:cubicBezTo>
                    <a:pt x="0" y="10715"/>
                    <a:pt x="10715" y="0"/>
                    <a:pt x="23933" y="0"/>
                  </a:cubicBezTo>
                  <a:lnTo>
                    <a:pt x="2617159" y="0"/>
                  </a:lnTo>
                  <a:cubicBezTo>
                    <a:pt x="2630377" y="0"/>
                    <a:pt x="2641092" y="10715"/>
                    <a:pt x="2641092" y="23933"/>
                  </a:cubicBezTo>
                  <a:close/>
                </a:path>
              </a:pathLst>
            </a:custGeom>
            <a:solidFill>
              <a:srgbClr val="FFFFFF"/>
            </a:solidFill>
          </p:spPr>
          <p:txBody>
            <a:bodyPr/>
            <a:lstStyle/>
            <a:p>
              <a:endParaRPr lang="en-GB"/>
            </a:p>
          </p:txBody>
        </p:sp>
        <p:sp>
          <p:nvSpPr>
            <p:cNvPr id="9" name="TextBox 9"/>
            <p:cNvSpPr txBox="1"/>
            <p:nvPr/>
          </p:nvSpPr>
          <p:spPr>
            <a:xfrm>
              <a:off x="0" y="0"/>
              <a:ext cx="2641092" cy="715314"/>
            </a:xfrm>
            <a:prstGeom prst="rect">
              <a:avLst/>
            </a:prstGeom>
          </p:spPr>
          <p:txBody>
            <a:bodyPr lIns="50800" tIns="50800" rIns="50800" bIns="50800" rtlCol="0" anchor="ctr"/>
            <a:lstStyle/>
            <a:p>
              <a:pPr algn="ctr">
                <a:lnSpc>
                  <a:spcPts val="3036"/>
                </a:lnSpc>
              </a:pPr>
              <a:endParaRPr/>
            </a:p>
          </p:txBody>
        </p:sp>
      </p:grpSp>
      <p:sp>
        <p:nvSpPr>
          <p:cNvPr id="10" name="TextBox 10"/>
          <p:cNvSpPr txBox="1"/>
          <p:nvPr/>
        </p:nvSpPr>
        <p:spPr>
          <a:xfrm>
            <a:off x="1028700" y="5057775"/>
            <a:ext cx="10456323" cy="2776570"/>
          </a:xfrm>
          <a:prstGeom prst="rect">
            <a:avLst/>
          </a:prstGeom>
        </p:spPr>
        <p:txBody>
          <a:bodyPr lIns="0" tIns="0" rIns="0" bIns="0" rtlCol="0" anchor="t">
            <a:spAutoFit/>
          </a:bodyPr>
          <a:lstStyle/>
          <a:p>
            <a:pPr marL="518160" lvl="1" indent="-259080" algn="l">
              <a:lnSpc>
                <a:spcPts val="3744"/>
              </a:lnSpc>
              <a:buFont typeface="Arial"/>
              <a:buChar char="•"/>
            </a:pPr>
            <a:r>
              <a:rPr lang="en-US" sz="2400" spc="24">
                <a:solidFill>
                  <a:srgbClr val="6A205C"/>
                </a:solidFill>
                <a:latin typeface="Century Gothic Paneuropean"/>
                <a:ea typeface="Century Gothic Paneuropean"/>
                <a:cs typeface="Century Gothic Paneuropean"/>
                <a:sym typeface="Century Gothic Paneuropean"/>
              </a:rPr>
              <a:t>Average screen time: 7+ hours daily</a:t>
            </a:r>
          </a:p>
          <a:p>
            <a:pPr marL="518160" lvl="1" indent="-259080" algn="l">
              <a:lnSpc>
                <a:spcPts val="3744"/>
              </a:lnSpc>
              <a:buFont typeface="Arial"/>
              <a:buChar char="•"/>
            </a:pPr>
            <a:r>
              <a:rPr lang="en-US" sz="2400" spc="24">
                <a:solidFill>
                  <a:srgbClr val="6A205C"/>
                </a:solidFill>
                <a:latin typeface="Century Gothic Paneuropean"/>
                <a:ea typeface="Century Gothic Paneuropean"/>
                <a:cs typeface="Century Gothic Paneuropean"/>
                <a:sym typeface="Century Gothic Paneuropean"/>
              </a:rPr>
              <a:t>Phone checks: 96 times per day</a:t>
            </a:r>
          </a:p>
          <a:p>
            <a:pPr marL="518160" lvl="1" indent="-259080" algn="l">
              <a:lnSpc>
                <a:spcPts val="3744"/>
              </a:lnSpc>
              <a:buFont typeface="Arial"/>
              <a:buChar char="•"/>
            </a:pPr>
            <a:r>
              <a:rPr lang="en-US" sz="2400" spc="24">
                <a:solidFill>
                  <a:srgbClr val="6A205C"/>
                </a:solidFill>
                <a:latin typeface="Century Gothic Paneuropean"/>
                <a:ea typeface="Century Gothic Paneuropean"/>
                <a:cs typeface="Century Gothic Paneuropean"/>
                <a:sym typeface="Century Gothic Paneuropean"/>
              </a:rPr>
              <a:t>Attention spans: Decreased by 25% in the last decade</a:t>
            </a:r>
          </a:p>
          <a:p>
            <a:pPr marL="518160" lvl="1" indent="-259080" algn="l">
              <a:lnSpc>
                <a:spcPts val="3744"/>
              </a:lnSpc>
              <a:buFont typeface="Arial"/>
              <a:buChar char="•"/>
            </a:pPr>
            <a:r>
              <a:rPr lang="en-US" sz="2400" spc="24">
                <a:solidFill>
                  <a:srgbClr val="6A205C"/>
                </a:solidFill>
                <a:latin typeface="Century Gothic Paneuropean"/>
                <a:ea typeface="Century Gothic Paneuropean"/>
                <a:cs typeface="Century Gothic Paneuropean"/>
                <a:sym typeface="Century Gothic Paneuropean"/>
              </a:rPr>
              <a:t>Sleep disruption: 71% report screens affect their rest</a:t>
            </a:r>
          </a:p>
          <a:p>
            <a:pPr marL="518160" lvl="1" indent="-259080" algn="l">
              <a:lnSpc>
                <a:spcPts val="3744"/>
              </a:lnSpc>
              <a:buFont typeface="Arial"/>
              <a:buChar char="•"/>
            </a:pPr>
            <a:r>
              <a:rPr lang="en-US" sz="2400" spc="24">
                <a:solidFill>
                  <a:srgbClr val="6A205C"/>
                </a:solidFill>
                <a:latin typeface="Century Gothic Paneuropean"/>
                <a:ea typeface="Century Gothic Paneuropean"/>
                <a:cs typeface="Century Gothic Paneuropean"/>
                <a:sym typeface="Century Gothic Paneuropean"/>
              </a:rPr>
              <a:t>Anxiety levels: Rising correlations with digital consumption</a:t>
            </a:r>
          </a:p>
          <a:p>
            <a:pPr algn="l">
              <a:lnSpc>
                <a:spcPts val="3744"/>
              </a:lnSpc>
            </a:pPr>
            <a:endParaRPr lang="en-US" sz="2400" spc="24">
              <a:solidFill>
                <a:srgbClr val="6A205C"/>
              </a:solidFill>
              <a:latin typeface="Century Gothic Paneuropean"/>
              <a:ea typeface="Century Gothic Paneuropean"/>
              <a:cs typeface="Century Gothic Paneuropean"/>
              <a:sym typeface="Century Gothic Paneuropean"/>
            </a:endParaRPr>
          </a:p>
        </p:txBody>
      </p:sp>
      <p:sp>
        <p:nvSpPr>
          <p:cNvPr id="11" name="TextBox 11"/>
          <p:cNvSpPr txBox="1"/>
          <p:nvPr/>
        </p:nvSpPr>
        <p:spPr>
          <a:xfrm>
            <a:off x="1028700" y="4047111"/>
            <a:ext cx="6101115" cy="384240"/>
          </a:xfrm>
          <a:prstGeom prst="rect">
            <a:avLst/>
          </a:prstGeom>
        </p:spPr>
        <p:txBody>
          <a:bodyPr lIns="0" tIns="0" rIns="0" bIns="0" rtlCol="0" anchor="t">
            <a:spAutoFit/>
          </a:bodyPr>
          <a:lstStyle/>
          <a:p>
            <a:pPr algn="l">
              <a:lnSpc>
                <a:spcPts val="3036"/>
              </a:lnSpc>
            </a:pPr>
            <a:r>
              <a:rPr lang="en-US" sz="2551" b="1" spc="25">
                <a:solidFill>
                  <a:srgbClr val="318ECD"/>
                </a:solidFill>
                <a:latin typeface="Century Gothic Paneuropean Bold"/>
                <a:ea typeface="Century Gothic Paneuropean Bold"/>
                <a:cs typeface="Century Gothic Paneuropean Bold"/>
                <a:sym typeface="Century Gothic Paneuropean Bold"/>
              </a:rPr>
              <a:t>THE HIDDEN PRICE WE PAY</a:t>
            </a:r>
          </a:p>
        </p:txBody>
      </p:sp>
      <p:sp>
        <p:nvSpPr>
          <p:cNvPr id="12" name="Freeform 12"/>
          <p:cNvSpPr/>
          <p:nvPr/>
        </p:nvSpPr>
        <p:spPr>
          <a:xfrm rot="-9382501">
            <a:off x="16170163" y="701796"/>
            <a:ext cx="2089542" cy="3682013"/>
          </a:xfrm>
          <a:custGeom>
            <a:avLst/>
            <a:gdLst/>
            <a:ahLst/>
            <a:cxnLst/>
            <a:rect l="l" t="t" r="r" b="b"/>
            <a:pathLst>
              <a:path w="2089542" h="3682013">
                <a:moveTo>
                  <a:pt x="0" y="0"/>
                </a:moveTo>
                <a:lnTo>
                  <a:pt x="2089543" y="0"/>
                </a:lnTo>
                <a:lnTo>
                  <a:pt x="2089543" y="3682014"/>
                </a:lnTo>
                <a:lnTo>
                  <a:pt x="0" y="368201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13"/>
          <p:cNvSpPr/>
          <p:nvPr/>
        </p:nvSpPr>
        <p:spPr>
          <a:xfrm rot="-2450702">
            <a:off x="17200793" y="6344076"/>
            <a:ext cx="1278520" cy="3576280"/>
          </a:xfrm>
          <a:custGeom>
            <a:avLst/>
            <a:gdLst/>
            <a:ahLst/>
            <a:cxnLst/>
            <a:rect l="l" t="t" r="r" b="b"/>
            <a:pathLst>
              <a:path w="1278520" h="3576280">
                <a:moveTo>
                  <a:pt x="0" y="0"/>
                </a:moveTo>
                <a:lnTo>
                  <a:pt x="1278520" y="0"/>
                </a:lnTo>
                <a:lnTo>
                  <a:pt x="1278520" y="3576281"/>
                </a:lnTo>
                <a:lnTo>
                  <a:pt x="0" y="357628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9191523" y="1290545"/>
            <a:ext cx="2068292" cy="524829"/>
          </a:xfrm>
          <a:custGeom>
            <a:avLst/>
            <a:gdLst/>
            <a:ahLst/>
            <a:cxnLst/>
            <a:rect l="l" t="t" r="r" b="b"/>
            <a:pathLst>
              <a:path w="2068292" h="524829">
                <a:moveTo>
                  <a:pt x="0" y="0"/>
                </a:moveTo>
                <a:lnTo>
                  <a:pt x="2068292" y="0"/>
                </a:lnTo>
                <a:lnTo>
                  <a:pt x="2068292" y="524829"/>
                </a:lnTo>
                <a:lnTo>
                  <a:pt x="0" y="52482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9944035" y="3840424"/>
            <a:ext cx="2631560" cy="413374"/>
          </a:xfrm>
          <a:custGeom>
            <a:avLst/>
            <a:gdLst/>
            <a:ahLst/>
            <a:cxnLst/>
            <a:rect l="l" t="t" r="r" b="b"/>
            <a:pathLst>
              <a:path w="2631560" h="413374">
                <a:moveTo>
                  <a:pt x="0" y="0"/>
                </a:moveTo>
                <a:lnTo>
                  <a:pt x="2631560" y="0"/>
                </a:lnTo>
                <a:lnTo>
                  <a:pt x="2631560" y="413374"/>
                </a:lnTo>
                <a:lnTo>
                  <a:pt x="0" y="41337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6" name="Freeform 16"/>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1"/>
            <a:stretch>
              <a:fillRect/>
            </a:stretch>
          </a:blipFill>
        </p:spPr>
        <p:txBody>
          <a:bodyPr/>
          <a:lstStyle/>
          <a:p>
            <a:endParaRPr lang="en-GB"/>
          </a:p>
        </p:txBody>
      </p:sp>
      <p:sp>
        <p:nvSpPr>
          <p:cNvPr id="17" name="Freeform 17"/>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2"/>
            <a:stretch>
              <a:fillRect/>
            </a:stretch>
          </a:blipFill>
        </p:spPr>
        <p:txBody>
          <a:bodyPr/>
          <a:lstStyle/>
          <a:p>
            <a:endParaRPr lang="en-GB"/>
          </a:p>
        </p:txBody>
      </p:sp>
      <p:sp>
        <p:nvSpPr>
          <p:cNvPr id="18" name="AutoShape 18"/>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9" name="AutoShape 19"/>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21" name="TextBox 21"/>
          <p:cNvSpPr txBox="1"/>
          <p:nvPr/>
        </p:nvSpPr>
        <p:spPr>
          <a:xfrm>
            <a:off x="4529676" y="8673047"/>
            <a:ext cx="8045919" cy="384240"/>
          </a:xfrm>
          <a:prstGeom prst="rect">
            <a:avLst/>
          </a:prstGeom>
        </p:spPr>
        <p:txBody>
          <a:bodyPr lIns="0" tIns="0" rIns="0" bIns="0" rtlCol="0" anchor="t">
            <a:spAutoFit/>
          </a:bodyPr>
          <a:lstStyle/>
          <a:p>
            <a:pPr algn="ctr">
              <a:lnSpc>
                <a:spcPts val="3036"/>
              </a:lnSpc>
              <a:spcBef>
                <a:spcPct val="0"/>
              </a:spcBef>
            </a:pPr>
            <a:r>
              <a:rPr lang="en-US" sz="2551" b="1" spc="25">
                <a:solidFill>
                  <a:srgbClr val="6A205C"/>
                </a:solidFill>
                <a:latin typeface="Century Gothic Paneuropean Bold"/>
                <a:ea typeface="Century Gothic Paneuropean Bold"/>
                <a:cs typeface="Century Gothic Paneuropean Bold"/>
                <a:sym typeface="Century Gothic Paneuropean Bold"/>
              </a:rPr>
              <a:t>“What’s the hidden price you think we’re paying?”.</a:t>
            </a:r>
          </a:p>
        </p:txBody>
      </p:sp>
      <p:sp>
        <p:nvSpPr>
          <p:cNvPr id="22" name="TextBox 24">
            <a:extLst>
              <a:ext uri="{FF2B5EF4-FFF2-40B4-BE49-F238E27FC236}">
                <a16:creationId xmlns:a16="http://schemas.microsoft.com/office/drawing/2014/main" id="{6C25E071-319F-DEAC-C8C2-CA7E092BF5B9}"/>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a:off x="813362" y="4066433"/>
            <a:ext cx="3956601" cy="4899816"/>
          </a:xfrm>
          <a:custGeom>
            <a:avLst/>
            <a:gdLst/>
            <a:ahLst/>
            <a:cxnLst/>
            <a:rect l="l" t="t" r="r" b="b"/>
            <a:pathLst>
              <a:path w="3956601" h="4899816">
                <a:moveTo>
                  <a:pt x="0" y="0"/>
                </a:moveTo>
                <a:lnTo>
                  <a:pt x="3956602" y="0"/>
                </a:lnTo>
                <a:lnTo>
                  <a:pt x="3956602" y="4899816"/>
                </a:lnTo>
                <a:lnTo>
                  <a:pt x="0" y="4899816"/>
                </a:lnTo>
                <a:lnTo>
                  <a:pt x="0" y="0"/>
                </a:lnTo>
                <a:close/>
              </a:path>
            </a:pathLst>
          </a:custGeom>
          <a:blipFill>
            <a:blip r:embed="rId2"/>
            <a:stretch>
              <a:fillRect/>
            </a:stretch>
          </a:blipFill>
        </p:spPr>
        <p:txBody>
          <a:bodyPr/>
          <a:lstStyle/>
          <a:p>
            <a:endParaRPr lang="en-GB"/>
          </a:p>
        </p:txBody>
      </p:sp>
      <p:sp>
        <p:nvSpPr>
          <p:cNvPr id="3" name="TextBox 3"/>
          <p:cNvSpPr txBox="1"/>
          <p:nvPr/>
        </p:nvSpPr>
        <p:spPr>
          <a:xfrm>
            <a:off x="1028700" y="2324927"/>
            <a:ext cx="15647100"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DIGITAL MIRROR AUDIT</a:t>
            </a:r>
          </a:p>
        </p:txBody>
      </p:sp>
      <p:grpSp>
        <p:nvGrpSpPr>
          <p:cNvPr id="4" name="Group 4"/>
          <p:cNvGrpSpPr/>
          <p:nvPr/>
        </p:nvGrpSpPr>
        <p:grpSpPr>
          <a:xfrm>
            <a:off x="5439277" y="5344124"/>
            <a:ext cx="10856154" cy="3343394"/>
            <a:chOff x="0" y="0"/>
            <a:chExt cx="2859216" cy="880583"/>
          </a:xfrm>
        </p:grpSpPr>
        <p:sp>
          <p:nvSpPr>
            <p:cNvPr id="5" name="Freeform 5"/>
            <p:cNvSpPr/>
            <p:nvPr/>
          </p:nvSpPr>
          <p:spPr>
            <a:xfrm>
              <a:off x="0" y="0"/>
              <a:ext cx="2859216" cy="880583"/>
            </a:xfrm>
            <a:custGeom>
              <a:avLst/>
              <a:gdLst/>
              <a:ahLst/>
              <a:cxnLst/>
              <a:rect l="l" t="t" r="r" b="b"/>
              <a:pathLst>
                <a:path w="2859216" h="880583">
                  <a:moveTo>
                    <a:pt x="2859216" y="22107"/>
                  </a:moveTo>
                  <a:lnTo>
                    <a:pt x="2859216" y="858475"/>
                  </a:lnTo>
                  <a:cubicBezTo>
                    <a:pt x="2859216" y="864339"/>
                    <a:pt x="2856886" y="869962"/>
                    <a:pt x="2852741" y="874108"/>
                  </a:cubicBezTo>
                  <a:cubicBezTo>
                    <a:pt x="2848595" y="878254"/>
                    <a:pt x="2842972" y="880583"/>
                    <a:pt x="2837108" y="880583"/>
                  </a:cubicBezTo>
                  <a:lnTo>
                    <a:pt x="22107" y="880583"/>
                  </a:lnTo>
                  <a:cubicBezTo>
                    <a:pt x="16244" y="880583"/>
                    <a:pt x="10621" y="878254"/>
                    <a:pt x="6475" y="874108"/>
                  </a:cubicBezTo>
                  <a:cubicBezTo>
                    <a:pt x="2329" y="869962"/>
                    <a:pt x="0" y="864339"/>
                    <a:pt x="0" y="858475"/>
                  </a:cubicBezTo>
                  <a:lnTo>
                    <a:pt x="0" y="22107"/>
                  </a:lnTo>
                  <a:cubicBezTo>
                    <a:pt x="0" y="16244"/>
                    <a:pt x="2329" y="10621"/>
                    <a:pt x="6475" y="6475"/>
                  </a:cubicBezTo>
                  <a:cubicBezTo>
                    <a:pt x="10621" y="2329"/>
                    <a:pt x="16244" y="0"/>
                    <a:pt x="22107" y="0"/>
                  </a:cubicBezTo>
                  <a:lnTo>
                    <a:pt x="2837108" y="0"/>
                  </a:lnTo>
                  <a:cubicBezTo>
                    <a:pt x="2842972" y="0"/>
                    <a:pt x="2848595" y="2329"/>
                    <a:pt x="2852741" y="6475"/>
                  </a:cubicBezTo>
                  <a:cubicBezTo>
                    <a:pt x="2856886" y="10621"/>
                    <a:pt x="2859216" y="16244"/>
                    <a:pt x="2859216" y="22107"/>
                  </a:cubicBezTo>
                  <a:close/>
                </a:path>
              </a:pathLst>
            </a:custGeom>
            <a:solidFill>
              <a:srgbClr val="FFFFFF"/>
            </a:solidFill>
          </p:spPr>
          <p:txBody>
            <a:bodyPr/>
            <a:lstStyle/>
            <a:p>
              <a:endParaRPr lang="en-GB"/>
            </a:p>
          </p:txBody>
        </p:sp>
        <p:sp>
          <p:nvSpPr>
            <p:cNvPr id="6" name="TextBox 6"/>
            <p:cNvSpPr txBox="1"/>
            <p:nvPr/>
          </p:nvSpPr>
          <p:spPr>
            <a:xfrm>
              <a:off x="0" y="0"/>
              <a:ext cx="2859216" cy="880583"/>
            </a:xfrm>
            <a:prstGeom prst="rect">
              <a:avLst/>
            </a:prstGeom>
          </p:spPr>
          <p:txBody>
            <a:bodyPr lIns="50800" tIns="50800" rIns="50800" bIns="50800" rtlCol="0" anchor="ctr"/>
            <a:lstStyle/>
            <a:p>
              <a:pPr algn="ctr">
                <a:lnSpc>
                  <a:spcPts val="3036"/>
                </a:lnSpc>
              </a:pPr>
              <a:endParaRPr/>
            </a:p>
          </p:txBody>
        </p:sp>
      </p:grpSp>
      <p:sp>
        <p:nvSpPr>
          <p:cNvPr id="7" name="TextBox 7"/>
          <p:cNvSpPr txBox="1"/>
          <p:nvPr/>
        </p:nvSpPr>
        <p:spPr>
          <a:xfrm>
            <a:off x="5820434" y="6324863"/>
            <a:ext cx="11077887" cy="1813452"/>
          </a:xfrm>
          <a:prstGeom prst="rect">
            <a:avLst/>
          </a:prstGeom>
        </p:spPr>
        <p:txBody>
          <a:bodyPr lIns="0" tIns="0" rIns="0" bIns="0" rtlCol="0" anchor="t">
            <a:spAutoFit/>
          </a:bodyPr>
          <a:lstStyle/>
          <a:p>
            <a:pPr marL="518160" lvl="1" indent="-259080" algn="l">
              <a:lnSpc>
                <a:spcPts val="3600"/>
              </a:lnSpc>
              <a:buFont typeface="Arial"/>
              <a:buChar char="•"/>
            </a:pPr>
            <a:r>
              <a:rPr lang="en-US" sz="2400" spc="24">
                <a:solidFill>
                  <a:srgbClr val="591E4B"/>
                </a:solidFill>
                <a:latin typeface="Century Gothic Paneuropean"/>
                <a:ea typeface="Century Gothic Paneuropean"/>
                <a:cs typeface="Century Gothic Paneuropean"/>
                <a:sym typeface="Century Gothic Paneuropean"/>
              </a:rPr>
              <a:t>How many hours did you give to your screen today?</a:t>
            </a:r>
          </a:p>
          <a:p>
            <a:pPr marL="518160" lvl="1" indent="-259080" algn="l">
              <a:lnSpc>
                <a:spcPts val="3600"/>
              </a:lnSpc>
              <a:buFont typeface="Arial"/>
              <a:buChar char="•"/>
            </a:pPr>
            <a:r>
              <a:rPr lang="en-US" sz="2400" spc="24">
                <a:solidFill>
                  <a:srgbClr val="591E4B"/>
                </a:solidFill>
                <a:latin typeface="Century Gothic Paneuropean"/>
                <a:ea typeface="Century Gothic Paneuropean"/>
                <a:cs typeface="Century Gothic Paneuropean"/>
                <a:sym typeface="Century Gothic Paneuropean"/>
              </a:rPr>
              <a:t>What did you miss while looking down?</a:t>
            </a:r>
          </a:p>
          <a:p>
            <a:pPr marL="518160" lvl="1" indent="-259080" algn="l">
              <a:lnSpc>
                <a:spcPts val="3600"/>
              </a:lnSpc>
              <a:buFont typeface="Arial"/>
              <a:buChar char="•"/>
            </a:pPr>
            <a:r>
              <a:rPr lang="en-US" sz="2400" spc="24">
                <a:solidFill>
                  <a:srgbClr val="591E4B"/>
                </a:solidFill>
                <a:latin typeface="Century Gothic Paneuropean"/>
                <a:ea typeface="Century Gothic Paneuropean"/>
                <a:cs typeface="Century Gothic Paneuropean"/>
                <a:sym typeface="Century Gothic Paneuropean"/>
              </a:rPr>
              <a:t>When did you last go an hour without checking a device?</a:t>
            </a:r>
          </a:p>
          <a:p>
            <a:pPr marL="518160" lvl="1" indent="-259080" algn="l">
              <a:lnSpc>
                <a:spcPts val="3600"/>
              </a:lnSpc>
              <a:buFont typeface="Arial"/>
              <a:buChar char="•"/>
            </a:pPr>
            <a:r>
              <a:rPr lang="en-US" sz="2400" spc="24">
                <a:solidFill>
                  <a:srgbClr val="591E4B"/>
                </a:solidFill>
                <a:latin typeface="Century Gothic Paneuropean"/>
                <a:ea typeface="Century Gothic Paneuropean"/>
                <a:cs typeface="Century Gothic Paneuropean"/>
                <a:sym typeface="Century Gothic Paneuropean"/>
              </a:rPr>
              <a:t>What emotions arise when you imagine being offline for a day?</a:t>
            </a:r>
          </a:p>
        </p:txBody>
      </p:sp>
      <p:sp>
        <p:nvSpPr>
          <p:cNvPr id="8" name="TextBox 8"/>
          <p:cNvSpPr txBox="1"/>
          <p:nvPr/>
        </p:nvSpPr>
        <p:spPr>
          <a:xfrm>
            <a:off x="6007380" y="5635823"/>
            <a:ext cx="7304234" cy="765240"/>
          </a:xfrm>
          <a:prstGeom prst="rect">
            <a:avLst/>
          </a:prstGeom>
        </p:spPr>
        <p:txBody>
          <a:bodyPr lIns="0" tIns="0" rIns="0" bIns="0" rtlCol="0" anchor="t">
            <a:spAutoFit/>
          </a:bodyPr>
          <a:lstStyle/>
          <a:p>
            <a:pPr algn="l">
              <a:lnSpc>
                <a:spcPts val="3036"/>
              </a:lnSpc>
            </a:pPr>
            <a:r>
              <a:rPr lang="en-US" sz="2551" i="1" spc="25">
                <a:solidFill>
                  <a:srgbClr val="591E4B"/>
                </a:solidFill>
                <a:latin typeface="Century Gothic Paneuropean Italics"/>
                <a:ea typeface="Century Gothic Paneuropean Italics"/>
                <a:cs typeface="Century Gothic Paneuropean Italics"/>
                <a:sym typeface="Century Gothic Paneuropean Italics"/>
              </a:rPr>
              <a:t>Take 90 seconds to reflect and journal:</a:t>
            </a:r>
          </a:p>
          <a:p>
            <a:pPr algn="l">
              <a:lnSpc>
                <a:spcPts val="3036"/>
              </a:lnSpc>
            </a:pPr>
            <a:endParaRPr lang="en-US" sz="2551" i="1" spc="25">
              <a:solidFill>
                <a:srgbClr val="591E4B"/>
              </a:solidFill>
              <a:latin typeface="Century Gothic Paneuropean Italics"/>
              <a:ea typeface="Century Gothic Paneuropean Italics"/>
              <a:cs typeface="Century Gothic Paneuropean Italics"/>
              <a:sym typeface="Century Gothic Paneuropean Italics"/>
            </a:endParaRPr>
          </a:p>
        </p:txBody>
      </p:sp>
      <p:sp>
        <p:nvSpPr>
          <p:cNvPr id="9" name="Freeform 9"/>
          <p:cNvSpPr/>
          <p:nvPr/>
        </p:nvSpPr>
        <p:spPr>
          <a:xfrm>
            <a:off x="15784341" y="3501787"/>
            <a:ext cx="1474959" cy="366896"/>
          </a:xfrm>
          <a:custGeom>
            <a:avLst/>
            <a:gdLst/>
            <a:ahLst/>
            <a:cxnLst/>
            <a:rect l="l" t="t" r="r" b="b"/>
            <a:pathLst>
              <a:path w="1474959" h="366896">
                <a:moveTo>
                  <a:pt x="0" y="0"/>
                </a:moveTo>
                <a:lnTo>
                  <a:pt x="1474959" y="0"/>
                </a:lnTo>
                <a:lnTo>
                  <a:pt x="1474959" y="366896"/>
                </a:lnTo>
                <a:lnTo>
                  <a:pt x="0" y="36689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10"/>
          <p:cNvSpPr/>
          <p:nvPr/>
        </p:nvSpPr>
        <p:spPr>
          <a:xfrm>
            <a:off x="9659497" y="1585192"/>
            <a:ext cx="1967336" cy="499211"/>
          </a:xfrm>
          <a:custGeom>
            <a:avLst/>
            <a:gdLst/>
            <a:ahLst/>
            <a:cxnLst/>
            <a:rect l="l" t="t" r="r" b="b"/>
            <a:pathLst>
              <a:path w="1967336" h="499211">
                <a:moveTo>
                  <a:pt x="0" y="0"/>
                </a:moveTo>
                <a:lnTo>
                  <a:pt x="1967335" y="0"/>
                </a:lnTo>
                <a:lnTo>
                  <a:pt x="1967335" y="499212"/>
                </a:lnTo>
                <a:lnTo>
                  <a:pt x="0" y="49921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1" name="Freeform 11"/>
          <p:cNvSpPr/>
          <p:nvPr/>
        </p:nvSpPr>
        <p:spPr>
          <a:xfrm>
            <a:off x="15943673" y="8138423"/>
            <a:ext cx="578148" cy="998960"/>
          </a:xfrm>
          <a:custGeom>
            <a:avLst/>
            <a:gdLst/>
            <a:ahLst/>
            <a:cxnLst/>
            <a:rect l="l" t="t" r="r" b="b"/>
            <a:pathLst>
              <a:path w="578148" h="998960">
                <a:moveTo>
                  <a:pt x="0" y="0"/>
                </a:moveTo>
                <a:lnTo>
                  <a:pt x="578148" y="0"/>
                </a:lnTo>
                <a:lnTo>
                  <a:pt x="578148" y="998960"/>
                </a:lnTo>
                <a:lnTo>
                  <a:pt x="0" y="99896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2" name="Freeform 12"/>
          <p:cNvSpPr/>
          <p:nvPr/>
        </p:nvSpPr>
        <p:spPr>
          <a:xfrm rot="-5843784" flipH="1">
            <a:off x="16169724" y="757978"/>
            <a:ext cx="1959997" cy="2736470"/>
          </a:xfrm>
          <a:custGeom>
            <a:avLst/>
            <a:gdLst/>
            <a:ahLst/>
            <a:cxnLst/>
            <a:rect l="l" t="t" r="r" b="b"/>
            <a:pathLst>
              <a:path w="1959997" h="2736470">
                <a:moveTo>
                  <a:pt x="1959997" y="0"/>
                </a:moveTo>
                <a:lnTo>
                  <a:pt x="0" y="0"/>
                </a:lnTo>
                <a:lnTo>
                  <a:pt x="0" y="2736470"/>
                </a:lnTo>
                <a:lnTo>
                  <a:pt x="1959997" y="2736470"/>
                </a:lnTo>
                <a:lnTo>
                  <a:pt x="1959997"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3" name="TextBox 13"/>
          <p:cNvSpPr txBox="1"/>
          <p:nvPr/>
        </p:nvSpPr>
        <p:spPr>
          <a:xfrm>
            <a:off x="5467424" y="4410660"/>
            <a:ext cx="11421372" cy="384240"/>
          </a:xfrm>
          <a:prstGeom prst="rect">
            <a:avLst/>
          </a:prstGeom>
        </p:spPr>
        <p:txBody>
          <a:bodyPr lIns="0" tIns="0" rIns="0" bIns="0" rtlCol="0" anchor="t">
            <a:spAutoFit/>
          </a:bodyPr>
          <a:lstStyle/>
          <a:p>
            <a:pPr algn="l">
              <a:lnSpc>
                <a:spcPts val="3036"/>
              </a:lnSpc>
              <a:spcBef>
                <a:spcPct val="0"/>
              </a:spcBef>
            </a:pPr>
            <a:r>
              <a:rPr lang="en-US" sz="2551" b="1" spc="25">
                <a:solidFill>
                  <a:srgbClr val="2C8FCE"/>
                </a:solidFill>
                <a:latin typeface="Century Gothic Paneuropean Bold"/>
                <a:ea typeface="Century Gothic Paneuropean Bold"/>
                <a:cs typeface="Century Gothic Paneuropean Bold"/>
                <a:sym typeface="Century Gothic Paneuropean Bold"/>
              </a:rPr>
              <a:t>WHEN LAST HAVE YOU GONE AN HOUR WITHOUT CHECKING A DEVICE? </a:t>
            </a:r>
          </a:p>
        </p:txBody>
      </p:sp>
      <p:sp>
        <p:nvSpPr>
          <p:cNvPr id="14" name="Freeform 14"/>
          <p:cNvSpPr/>
          <p:nvPr/>
        </p:nvSpPr>
        <p:spPr>
          <a:xfrm rot="-5400000">
            <a:off x="16603066" y="4487266"/>
            <a:ext cx="348599" cy="963869"/>
          </a:xfrm>
          <a:custGeom>
            <a:avLst/>
            <a:gdLst/>
            <a:ahLst/>
            <a:cxnLst/>
            <a:rect l="l" t="t" r="r" b="b"/>
            <a:pathLst>
              <a:path w="348599" h="963869">
                <a:moveTo>
                  <a:pt x="0" y="0"/>
                </a:moveTo>
                <a:lnTo>
                  <a:pt x="348599" y="0"/>
                </a:lnTo>
                <a:lnTo>
                  <a:pt x="348599" y="963869"/>
                </a:lnTo>
                <a:lnTo>
                  <a:pt x="0" y="96386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5" name="AutoShape 15"/>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6" name="Freeform 16"/>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3"/>
            <a:stretch>
              <a:fillRect/>
            </a:stretch>
          </a:blipFill>
        </p:spPr>
        <p:txBody>
          <a:bodyPr/>
          <a:lstStyle/>
          <a:p>
            <a:endParaRPr lang="en-GB"/>
          </a:p>
        </p:txBody>
      </p:sp>
      <p:sp>
        <p:nvSpPr>
          <p:cNvPr id="17" name="Freeform 17"/>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4"/>
            <a:stretch>
              <a:fillRect/>
            </a:stretch>
          </a:blipFill>
        </p:spPr>
        <p:txBody>
          <a:bodyPr/>
          <a:lstStyle/>
          <a:p>
            <a:endParaRPr lang="en-GB"/>
          </a:p>
        </p:txBody>
      </p:sp>
      <p:sp>
        <p:nvSpPr>
          <p:cNvPr id="18" name="AutoShape 18"/>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20" name="TextBox 24">
            <a:extLst>
              <a:ext uri="{FF2B5EF4-FFF2-40B4-BE49-F238E27FC236}">
                <a16:creationId xmlns:a16="http://schemas.microsoft.com/office/drawing/2014/main" id="{92C02E37-FCD7-43A3-0B97-931599DAD6A8}"/>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TextBox 2"/>
          <p:cNvSpPr txBox="1"/>
          <p:nvPr/>
        </p:nvSpPr>
        <p:spPr>
          <a:xfrm>
            <a:off x="1028700" y="2388194"/>
            <a:ext cx="10458406" cy="783307"/>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THE MODERN EPIDEMIC:</a:t>
            </a:r>
          </a:p>
        </p:txBody>
      </p:sp>
      <p:sp>
        <p:nvSpPr>
          <p:cNvPr id="3" name="AutoShape 3"/>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4" name="Freeform 4"/>
          <p:cNvSpPr/>
          <p:nvPr/>
        </p:nvSpPr>
        <p:spPr>
          <a:xfrm rot="6347971">
            <a:off x="330697" y="7298367"/>
            <a:ext cx="1837762" cy="2565810"/>
          </a:xfrm>
          <a:custGeom>
            <a:avLst/>
            <a:gdLst/>
            <a:ahLst/>
            <a:cxnLst/>
            <a:rect l="l" t="t" r="r" b="b"/>
            <a:pathLst>
              <a:path w="1837762" h="2565810">
                <a:moveTo>
                  <a:pt x="0" y="0"/>
                </a:moveTo>
                <a:lnTo>
                  <a:pt x="1837761" y="0"/>
                </a:lnTo>
                <a:lnTo>
                  <a:pt x="1837761" y="2565811"/>
                </a:lnTo>
                <a:lnTo>
                  <a:pt x="0" y="256581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a:off x="8292053" y="1232457"/>
            <a:ext cx="851947" cy="851947"/>
          </a:xfrm>
          <a:custGeom>
            <a:avLst/>
            <a:gdLst/>
            <a:ahLst/>
            <a:cxnLst/>
            <a:rect l="l" t="t" r="r" b="b"/>
            <a:pathLst>
              <a:path w="851947" h="851947">
                <a:moveTo>
                  <a:pt x="0" y="0"/>
                </a:moveTo>
                <a:lnTo>
                  <a:pt x="851947" y="0"/>
                </a:lnTo>
                <a:lnTo>
                  <a:pt x="851947" y="851947"/>
                </a:lnTo>
                <a:lnTo>
                  <a:pt x="0" y="8519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2435118" y="4780879"/>
            <a:ext cx="4467037" cy="4048252"/>
          </a:xfrm>
          <a:custGeom>
            <a:avLst/>
            <a:gdLst/>
            <a:ahLst/>
            <a:cxnLst/>
            <a:rect l="l" t="t" r="r" b="b"/>
            <a:pathLst>
              <a:path w="4467037" h="4048252">
                <a:moveTo>
                  <a:pt x="0" y="0"/>
                </a:moveTo>
                <a:lnTo>
                  <a:pt x="4467037" y="0"/>
                </a:lnTo>
                <a:lnTo>
                  <a:pt x="4467037" y="4048252"/>
                </a:lnTo>
                <a:lnTo>
                  <a:pt x="0" y="4048252"/>
                </a:lnTo>
                <a:lnTo>
                  <a:pt x="0" y="0"/>
                </a:lnTo>
                <a:close/>
              </a:path>
            </a:pathLst>
          </a:custGeom>
          <a:blipFill>
            <a:blip r:embed="rId6"/>
            <a:stretch>
              <a:fillRect/>
            </a:stretch>
          </a:blipFill>
        </p:spPr>
        <p:txBody>
          <a:bodyPr/>
          <a:lstStyle/>
          <a:p>
            <a:endParaRPr lang="en-GB"/>
          </a:p>
        </p:txBody>
      </p:sp>
      <p:sp>
        <p:nvSpPr>
          <p:cNvPr id="7" name="AutoShape 7"/>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8" name="Freeform 8"/>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7"/>
            <a:stretch>
              <a:fillRect/>
            </a:stretch>
          </a:blipFill>
        </p:spPr>
        <p:txBody>
          <a:bodyPr/>
          <a:lstStyle/>
          <a:p>
            <a:endParaRPr lang="en-GB"/>
          </a:p>
        </p:txBody>
      </p:sp>
      <p:sp>
        <p:nvSpPr>
          <p:cNvPr id="9" name="Freeform 9"/>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8"/>
            <a:stretch>
              <a:fillRect/>
            </a:stretch>
          </a:blipFill>
        </p:spPr>
        <p:txBody>
          <a:bodyPr/>
          <a:lstStyle/>
          <a:p>
            <a:endParaRPr lang="en-GB"/>
          </a:p>
        </p:txBody>
      </p:sp>
      <p:grpSp>
        <p:nvGrpSpPr>
          <p:cNvPr id="10" name="Group 10"/>
          <p:cNvGrpSpPr/>
          <p:nvPr/>
        </p:nvGrpSpPr>
        <p:grpSpPr>
          <a:xfrm rot="5142934">
            <a:off x="14656445" y="1784414"/>
            <a:ext cx="4047464" cy="3355489"/>
            <a:chOff x="0" y="0"/>
            <a:chExt cx="5396619" cy="4473986"/>
          </a:xfrm>
        </p:grpSpPr>
        <p:sp>
          <p:nvSpPr>
            <p:cNvPr id="11" name="Freeform 11"/>
            <p:cNvSpPr/>
            <p:nvPr/>
          </p:nvSpPr>
          <p:spPr>
            <a:xfrm rot="-10800000">
              <a:off x="440657" y="702740"/>
              <a:ext cx="1634348" cy="2905507"/>
            </a:xfrm>
            <a:custGeom>
              <a:avLst/>
              <a:gdLst/>
              <a:ahLst/>
              <a:cxnLst/>
              <a:rect l="l" t="t" r="r" b="b"/>
              <a:pathLst>
                <a:path w="1634348" h="2905507">
                  <a:moveTo>
                    <a:pt x="0" y="0"/>
                  </a:moveTo>
                  <a:lnTo>
                    <a:pt x="1634348" y="0"/>
                  </a:lnTo>
                  <a:lnTo>
                    <a:pt x="1634348" y="2905507"/>
                  </a:lnTo>
                  <a:lnTo>
                    <a:pt x="0" y="290550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2" name="Freeform 12"/>
            <p:cNvSpPr/>
            <p:nvPr/>
          </p:nvSpPr>
          <p:spPr>
            <a:xfrm rot="-7412232">
              <a:off x="1088873" y="764139"/>
              <a:ext cx="2918684" cy="2021189"/>
            </a:xfrm>
            <a:custGeom>
              <a:avLst/>
              <a:gdLst/>
              <a:ahLst/>
              <a:cxnLst/>
              <a:rect l="l" t="t" r="r" b="b"/>
              <a:pathLst>
                <a:path w="2918684" h="2021189">
                  <a:moveTo>
                    <a:pt x="0" y="0"/>
                  </a:moveTo>
                  <a:lnTo>
                    <a:pt x="2918685" y="0"/>
                  </a:lnTo>
                  <a:lnTo>
                    <a:pt x="2918685" y="2021189"/>
                  </a:lnTo>
                  <a:lnTo>
                    <a:pt x="0" y="202118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 name="Freeform 13"/>
            <p:cNvSpPr/>
            <p:nvPr/>
          </p:nvSpPr>
          <p:spPr>
            <a:xfrm rot="-10734224">
              <a:off x="2623000" y="171742"/>
              <a:ext cx="1532950" cy="4287972"/>
            </a:xfrm>
            <a:custGeom>
              <a:avLst/>
              <a:gdLst/>
              <a:ahLst/>
              <a:cxnLst/>
              <a:rect l="l" t="t" r="r" b="b"/>
              <a:pathLst>
                <a:path w="1532950" h="4287972">
                  <a:moveTo>
                    <a:pt x="0" y="0"/>
                  </a:moveTo>
                  <a:lnTo>
                    <a:pt x="1532950" y="0"/>
                  </a:lnTo>
                  <a:lnTo>
                    <a:pt x="1532950" y="4287972"/>
                  </a:lnTo>
                  <a:lnTo>
                    <a:pt x="0" y="428797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4" name="Freeform 14"/>
            <p:cNvSpPr/>
            <p:nvPr/>
          </p:nvSpPr>
          <p:spPr>
            <a:xfrm rot="-9946350">
              <a:off x="2766174" y="422113"/>
              <a:ext cx="2412486" cy="2074738"/>
            </a:xfrm>
            <a:custGeom>
              <a:avLst/>
              <a:gdLst/>
              <a:ahLst/>
              <a:cxnLst/>
              <a:rect l="l" t="t" r="r" b="b"/>
              <a:pathLst>
                <a:path w="2412486" h="2074738">
                  <a:moveTo>
                    <a:pt x="0" y="0"/>
                  </a:moveTo>
                  <a:lnTo>
                    <a:pt x="2412486" y="0"/>
                  </a:lnTo>
                  <a:lnTo>
                    <a:pt x="2412486" y="2074738"/>
                  </a:lnTo>
                  <a:lnTo>
                    <a:pt x="0" y="207473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5" name="Freeform 15"/>
            <p:cNvSpPr/>
            <p:nvPr/>
          </p:nvSpPr>
          <p:spPr>
            <a:xfrm rot="-9798030">
              <a:off x="266863" y="62628"/>
              <a:ext cx="724105" cy="1963673"/>
            </a:xfrm>
            <a:custGeom>
              <a:avLst/>
              <a:gdLst/>
              <a:ahLst/>
              <a:cxnLst/>
              <a:rect l="l" t="t" r="r" b="b"/>
              <a:pathLst>
                <a:path w="724105" h="1963673">
                  <a:moveTo>
                    <a:pt x="0" y="0"/>
                  </a:moveTo>
                  <a:lnTo>
                    <a:pt x="724105" y="0"/>
                  </a:lnTo>
                  <a:lnTo>
                    <a:pt x="724105" y="1963673"/>
                  </a:lnTo>
                  <a:lnTo>
                    <a:pt x="0" y="196367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grpSp>
      <p:grpSp>
        <p:nvGrpSpPr>
          <p:cNvPr id="16" name="Group 16"/>
          <p:cNvGrpSpPr/>
          <p:nvPr/>
        </p:nvGrpSpPr>
        <p:grpSpPr>
          <a:xfrm>
            <a:off x="3169365" y="6964040"/>
            <a:ext cx="3485899" cy="747138"/>
            <a:chOff x="0" y="0"/>
            <a:chExt cx="4097469" cy="878240"/>
          </a:xfrm>
        </p:grpSpPr>
        <p:sp>
          <p:nvSpPr>
            <p:cNvPr id="17" name="Freeform 17"/>
            <p:cNvSpPr/>
            <p:nvPr/>
          </p:nvSpPr>
          <p:spPr>
            <a:xfrm>
              <a:off x="0" y="0"/>
              <a:ext cx="4097468" cy="878240"/>
            </a:xfrm>
            <a:custGeom>
              <a:avLst/>
              <a:gdLst/>
              <a:ahLst/>
              <a:cxnLst/>
              <a:rect l="l" t="t" r="r" b="b"/>
              <a:pathLst>
                <a:path w="4097468" h="878240">
                  <a:moveTo>
                    <a:pt x="4097468" y="68849"/>
                  </a:moveTo>
                  <a:lnTo>
                    <a:pt x="4097468" y="809392"/>
                  </a:lnTo>
                  <a:cubicBezTo>
                    <a:pt x="4097468" y="847416"/>
                    <a:pt x="4066644" y="878240"/>
                    <a:pt x="4028620" y="878240"/>
                  </a:cubicBezTo>
                  <a:lnTo>
                    <a:pt x="68849" y="878240"/>
                  </a:lnTo>
                  <a:cubicBezTo>
                    <a:pt x="30825" y="878240"/>
                    <a:pt x="0" y="847416"/>
                    <a:pt x="0" y="80939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18" name="TextBox 18"/>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19" name="Group 19"/>
          <p:cNvGrpSpPr/>
          <p:nvPr/>
        </p:nvGrpSpPr>
        <p:grpSpPr>
          <a:xfrm>
            <a:off x="3169365" y="8031557"/>
            <a:ext cx="3485899" cy="737635"/>
            <a:chOff x="0" y="0"/>
            <a:chExt cx="4097469" cy="867070"/>
          </a:xfrm>
        </p:grpSpPr>
        <p:sp>
          <p:nvSpPr>
            <p:cNvPr id="20" name="Freeform 20"/>
            <p:cNvSpPr/>
            <p:nvPr/>
          </p:nvSpPr>
          <p:spPr>
            <a:xfrm>
              <a:off x="0" y="0"/>
              <a:ext cx="4097468" cy="867070"/>
            </a:xfrm>
            <a:custGeom>
              <a:avLst/>
              <a:gdLst/>
              <a:ahLst/>
              <a:cxnLst/>
              <a:rect l="l" t="t" r="r" b="b"/>
              <a:pathLst>
                <a:path w="4097468" h="867070">
                  <a:moveTo>
                    <a:pt x="4097468" y="68849"/>
                  </a:moveTo>
                  <a:lnTo>
                    <a:pt x="4097468" y="798222"/>
                  </a:lnTo>
                  <a:cubicBezTo>
                    <a:pt x="4097468" y="836246"/>
                    <a:pt x="4066644" y="867070"/>
                    <a:pt x="4028620" y="867070"/>
                  </a:cubicBezTo>
                  <a:lnTo>
                    <a:pt x="68849" y="867070"/>
                  </a:lnTo>
                  <a:cubicBezTo>
                    <a:pt x="30825" y="867070"/>
                    <a:pt x="0" y="836246"/>
                    <a:pt x="0" y="79822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1" name="TextBox 21"/>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22" name="Group 22"/>
          <p:cNvGrpSpPr/>
          <p:nvPr/>
        </p:nvGrpSpPr>
        <p:grpSpPr>
          <a:xfrm>
            <a:off x="3169365" y="5907525"/>
            <a:ext cx="3485899" cy="751888"/>
            <a:chOff x="0" y="0"/>
            <a:chExt cx="4097469" cy="883823"/>
          </a:xfrm>
        </p:grpSpPr>
        <p:sp>
          <p:nvSpPr>
            <p:cNvPr id="23" name="Freeform 23"/>
            <p:cNvSpPr/>
            <p:nvPr/>
          </p:nvSpPr>
          <p:spPr>
            <a:xfrm>
              <a:off x="0" y="0"/>
              <a:ext cx="4097468" cy="883823"/>
            </a:xfrm>
            <a:custGeom>
              <a:avLst/>
              <a:gdLst/>
              <a:ahLst/>
              <a:cxnLst/>
              <a:rect l="l" t="t" r="r" b="b"/>
              <a:pathLst>
                <a:path w="4097468" h="883823">
                  <a:moveTo>
                    <a:pt x="4097468" y="68849"/>
                  </a:moveTo>
                  <a:lnTo>
                    <a:pt x="4097468" y="814975"/>
                  </a:lnTo>
                  <a:cubicBezTo>
                    <a:pt x="4097468" y="852999"/>
                    <a:pt x="4066644" y="883823"/>
                    <a:pt x="4028620" y="883823"/>
                  </a:cubicBezTo>
                  <a:lnTo>
                    <a:pt x="68849" y="883823"/>
                  </a:lnTo>
                  <a:cubicBezTo>
                    <a:pt x="30825" y="883823"/>
                    <a:pt x="0" y="852999"/>
                    <a:pt x="0" y="814975"/>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4" name="TextBox 24"/>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25" name="Group 25"/>
          <p:cNvGrpSpPr/>
          <p:nvPr/>
        </p:nvGrpSpPr>
        <p:grpSpPr>
          <a:xfrm>
            <a:off x="3169365" y="4848939"/>
            <a:ext cx="3485899" cy="756637"/>
            <a:chOff x="0" y="0"/>
            <a:chExt cx="4097469" cy="889406"/>
          </a:xfrm>
        </p:grpSpPr>
        <p:sp>
          <p:nvSpPr>
            <p:cNvPr id="26" name="Freeform 26"/>
            <p:cNvSpPr/>
            <p:nvPr/>
          </p:nvSpPr>
          <p:spPr>
            <a:xfrm>
              <a:off x="0" y="0"/>
              <a:ext cx="4097468" cy="889406"/>
            </a:xfrm>
            <a:custGeom>
              <a:avLst/>
              <a:gdLst/>
              <a:ahLst/>
              <a:cxnLst/>
              <a:rect l="l" t="t" r="r" b="b"/>
              <a:pathLst>
                <a:path w="4097468" h="889406">
                  <a:moveTo>
                    <a:pt x="4097468" y="68849"/>
                  </a:moveTo>
                  <a:lnTo>
                    <a:pt x="4097468" y="820558"/>
                  </a:lnTo>
                  <a:cubicBezTo>
                    <a:pt x="4097468" y="858582"/>
                    <a:pt x="4066644" y="889406"/>
                    <a:pt x="4028620" y="889406"/>
                  </a:cubicBezTo>
                  <a:lnTo>
                    <a:pt x="68849" y="889406"/>
                  </a:lnTo>
                  <a:cubicBezTo>
                    <a:pt x="30825" y="889406"/>
                    <a:pt x="0" y="858582"/>
                    <a:pt x="0" y="820558"/>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7" name="TextBox 27"/>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28" name="Freeform 28"/>
          <p:cNvSpPr/>
          <p:nvPr/>
        </p:nvSpPr>
        <p:spPr>
          <a:xfrm>
            <a:off x="10899745" y="4700192"/>
            <a:ext cx="4537031" cy="4111684"/>
          </a:xfrm>
          <a:custGeom>
            <a:avLst/>
            <a:gdLst/>
            <a:ahLst/>
            <a:cxnLst/>
            <a:rect l="l" t="t" r="r" b="b"/>
            <a:pathLst>
              <a:path w="4537031" h="4111684">
                <a:moveTo>
                  <a:pt x="0" y="0"/>
                </a:moveTo>
                <a:lnTo>
                  <a:pt x="4537031" y="0"/>
                </a:lnTo>
                <a:lnTo>
                  <a:pt x="4537031" y="4111684"/>
                </a:lnTo>
                <a:lnTo>
                  <a:pt x="0" y="4111684"/>
                </a:lnTo>
                <a:lnTo>
                  <a:pt x="0" y="0"/>
                </a:lnTo>
                <a:close/>
              </a:path>
            </a:pathLst>
          </a:custGeom>
          <a:blipFill>
            <a:blip r:embed="rId19"/>
            <a:stretch>
              <a:fillRect/>
            </a:stretch>
          </a:blipFill>
        </p:spPr>
        <p:txBody>
          <a:bodyPr/>
          <a:lstStyle/>
          <a:p>
            <a:endParaRPr lang="en-GB"/>
          </a:p>
        </p:txBody>
      </p:sp>
      <p:grpSp>
        <p:nvGrpSpPr>
          <p:cNvPr id="29" name="Group 29"/>
          <p:cNvGrpSpPr/>
          <p:nvPr/>
        </p:nvGrpSpPr>
        <p:grpSpPr>
          <a:xfrm>
            <a:off x="11645497" y="6917561"/>
            <a:ext cx="3540519" cy="758845"/>
            <a:chOff x="0" y="0"/>
            <a:chExt cx="4097469" cy="878240"/>
          </a:xfrm>
        </p:grpSpPr>
        <p:sp>
          <p:nvSpPr>
            <p:cNvPr id="30" name="Freeform 30"/>
            <p:cNvSpPr/>
            <p:nvPr/>
          </p:nvSpPr>
          <p:spPr>
            <a:xfrm>
              <a:off x="0" y="0"/>
              <a:ext cx="4097468" cy="878240"/>
            </a:xfrm>
            <a:custGeom>
              <a:avLst/>
              <a:gdLst/>
              <a:ahLst/>
              <a:cxnLst/>
              <a:rect l="l" t="t" r="r" b="b"/>
              <a:pathLst>
                <a:path w="4097468" h="878240">
                  <a:moveTo>
                    <a:pt x="4097468" y="67787"/>
                  </a:moveTo>
                  <a:lnTo>
                    <a:pt x="4097468" y="810454"/>
                  </a:lnTo>
                  <a:cubicBezTo>
                    <a:pt x="4097468" y="847891"/>
                    <a:pt x="4067120" y="878240"/>
                    <a:pt x="4029682" y="878240"/>
                  </a:cubicBezTo>
                  <a:lnTo>
                    <a:pt x="67787" y="878240"/>
                  </a:lnTo>
                  <a:cubicBezTo>
                    <a:pt x="49808" y="878240"/>
                    <a:pt x="32567" y="871099"/>
                    <a:pt x="19854" y="858386"/>
                  </a:cubicBezTo>
                  <a:cubicBezTo>
                    <a:pt x="7142" y="845674"/>
                    <a:pt x="0" y="828432"/>
                    <a:pt x="0" y="81045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1" name="TextBox 31"/>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32" name="Group 32"/>
          <p:cNvGrpSpPr/>
          <p:nvPr/>
        </p:nvGrpSpPr>
        <p:grpSpPr>
          <a:xfrm>
            <a:off x="11645497" y="8001805"/>
            <a:ext cx="3540519" cy="749193"/>
            <a:chOff x="0" y="0"/>
            <a:chExt cx="4097469" cy="867070"/>
          </a:xfrm>
        </p:grpSpPr>
        <p:sp>
          <p:nvSpPr>
            <p:cNvPr id="33" name="Freeform 33"/>
            <p:cNvSpPr/>
            <p:nvPr/>
          </p:nvSpPr>
          <p:spPr>
            <a:xfrm>
              <a:off x="0" y="0"/>
              <a:ext cx="4097468" cy="867070"/>
            </a:xfrm>
            <a:custGeom>
              <a:avLst/>
              <a:gdLst/>
              <a:ahLst/>
              <a:cxnLst/>
              <a:rect l="l" t="t" r="r" b="b"/>
              <a:pathLst>
                <a:path w="4097468" h="867070">
                  <a:moveTo>
                    <a:pt x="4097468" y="67787"/>
                  </a:moveTo>
                  <a:lnTo>
                    <a:pt x="4097468" y="799284"/>
                  </a:lnTo>
                  <a:cubicBezTo>
                    <a:pt x="4097468" y="817262"/>
                    <a:pt x="4090327" y="834504"/>
                    <a:pt x="4077614" y="847216"/>
                  </a:cubicBezTo>
                  <a:cubicBezTo>
                    <a:pt x="4064902" y="859928"/>
                    <a:pt x="4047660" y="867070"/>
                    <a:pt x="4029682" y="867070"/>
                  </a:cubicBezTo>
                  <a:lnTo>
                    <a:pt x="67787" y="867070"/>
                  </a:lnTo>
                  <a:cubicBezTo>
                    <a:pt x="49808" y="867070"/>
                    <a:pt x="32567" y="859928"/>
                    <a:pt x="19854" y="847216"/>
                  </a:cubicBezTo>
                  <a:cubicBezTo>
                    <a:pt x="7142" y="834504"/>
                    <a:pt x="0" y="817262"/>
                    <a:pt x="0" y="79928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4" name="TextBox 34"/>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35" name="Group 35"/>
          <p:cNvGrpSpPr/>
          <p:nvPr/>
        </p:nvGrpSpPr>
        <p:grpSpPr>
          <a:xfrm>
            <a:off x="11645497" y="5844491"/>
            <a:ext cx="3540519" cy="763669"/>
            <a:chOff x="0" y="0"/>
            <a:chExt cx="4097469" cy="883823"/>
          </a:xfrm>
        </p:grpSpPr>
        <p:sp>
          <p:nvSpPr>
            <p:cNvPr id="36" name="Freeform 36"/>
            <p:cNvSpPr/>
            <p:nvPr/>
          </p:nvSpPr>
          <p:spPr>
            <a:xfrm>
              <a:off x="0" y="0"/>
              <a:ext cx="4097468" cy="883823"/>
            </a:xfrm>
            <a:custGeom>
              <a:avLst/>
              <a:gdLst/>
              <a:ahLst/>
              <a:cxnLst/>
              <a:rect l="l" t="t" r="r" b="b"/>
              <a:pathLst>
                <a:path w="4097468" h="883823">
                  <a:moveTo>
                    <a:pt x="4097468" y="67787"/>
                  </a:moveTo>
                  <a:lnTo>
                    <a:pt x="4097468" y="816037"/>
                  </a:lnTo>
                  <a:cubicBezTo>
                    <a:pt x="4097468" y="834015"/>
                    <a:pt x="4090327" y="851257"/>
                    <a:pt x="4077614" y="863969"/>
                  </a:cubicBezTo>
                  <a:cubicBezTo>
                    <a:pt x="4064902" y="876682"/>
                    <a:pt x="4047660" y="883823"/>
                    <a:pt x="4029682" y="883823"/>
                  </a:cubicBezTo>
                  <a:lnTo>
                    <a:pt x="67787" y="883823"/>
                  </a:lnTo>
                  <a:cubicBezTo>
                    <a:pt x="30349" y="883823"/>
                    <a:pt x="0" y="853474"/>
                    <a:pt x="0" y="816037"/>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7" name="TextBox 37"/>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38" name="Group 38"/>
          <p:cNvGrpSpPr/>
          <p:nvPr/>
        </p:nvGrpSpPr>
        <p:grpSpPr>
          <a:xfrm>
            <a:off x="11645497" y="4769318"/>
            <a:ext cx="3540519" cy="768493"/>
            <a:chOff x="0" y="0"/>
            <a:chExt cx="4097469" cy="889406"/>
          </a:xfrm>
        </p:grpSpPr>
        <p:sp>
          <p:nvSpPr>
            <p:cNvPr id="39" name="Freeform 39"/>
            <p:cNvSpPr/>
            <p:nvPr/>
          </p:nvSpPr>
          <p:spPr>
            <a:xfrm>
              <a:off x="0" y="0"/>
              <a:ext cx="4097468" cy="889406"/>
            </a:xfrm>
            <a:custGeom>
              <a:avLst/>
              <a:gdLst/>
              <a:ahLst/>
              <a:cxnLst/>
              <a:rect l="l" t="t" r="r" b="b"/>
              <a:pathLst>
                <a:path w="4097468" h="889406">
                  <a:moveTo>
                    <a:pt x="4097468" y="67787"/>
                  </a:moveTo>
                  <a:lnTo>
                    <a:pt x="4097468" y="821620"/>
                  </a:lnTo>
                  <a:cubicBezTo>
                    <a:pt x="4097468" y="839598"/>
                    <a:pt x="4090327" y="856840"/>
                    <a:pt x="4077614" y="869552"/>
                  </a:cubicBezTo>
                  <a:cubicBezTo>
                    <a:pt x="4064902" y="882265"/>
                    <a:pt x="4047660" y="889406"/>
                    <a:pt x="4029682" y="889406"/>
                  </a:cubicBezTo>
                  <a:lnTo>
                    <a:pt x="67787" y="889406"/>
                  </a:lnTo>
                  <a:cubicBezTo>
                    <a:pt x="49808" y="889406"/>
                    <a:pt x="32567" y="882265"/>
                    <a:pt x="19854" y="869552"/>
                  </a:cubicBezTo>
                  <a:cubicBezTo>
                    <a:pt x="7142" y="856840"/>
                    <a:pt x="0" y="839598"/>
                    <a:pt x="0" y="821620"/>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40" name="TextBox 40"/>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41" name="Freeform 41"/>
          <p:cNvSpPr/>
          <p:nvPr/>
        </p:nvSpPr>
        <p:spPr>
          <a:xfrm>
            <a:off x="10946732" y="5927266"/>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a:p>
        </p:txBody>
      </p:sp>
      <p:sp>
        <p:nvSpPr>
          <p:cNvPr id="42" name="Freeform 42"/>
          <p:cNvSpPr/>
          <p:nvPr/>
        </p:nvSpPr>
        <p:spPr>
          <a:xfrm>
            <a:off x="10946732" y="6988114"/>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a:p>
        </p:txBody>
      </p:sp>
      <p:sp>
        <p:nvSpPr>
          <p:cNvPr id="43" name="Freeform 43"/>
          <p:cNvSpPr/>
          <p:nvPr/>
        </p:nvSpPr>
        <p:spPr>
          <a:xfrm>
            <a:off x="10946732" y="8062179"/>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GB"/>
          </a:p>
        </p:txBody>
      </p:sp>
      <p:sp>
        <p:nvSpPr>
          <p:cNvPr id="44" name="Freeform 44"/>
          <p:cNvSpPr/>
          <p:nvPr/>
        </p:nvSpPr>
        <p:spPr>
          <a:xfrm>
            <a:off x="10946732" y="4857190"/>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GB"/>
          </a:p>
        </p:txBody>
      </p:sp>
      <p:sp>
        <p:nvSpPr>
          <p:cNvPr id="45" name="TextBox 45"/>
          <p:cNvSpPr txBox="1"/>
          <p:nvPr/>
        </p:nvSpPr>
        <p:spPr>
          <a:xfrm>
            <a:off x="3788430" y="5096388"/>
            <a:ext cx="1760413" cy="305722"/>
          </a:xfrm>
          <a:prstGeom prst="rect">
            <a:avLst/>
          </a:prstGeom>
        </p:spPr>
        <p:txBody>
          <a:bodyPr lIns="0" tIns="0" rIns="0" bIns="0" rtlCol="0" anchor="t">
            <a:spAutoFit/>
          </a:bodyPr>
          <a:lstStyle/>
          <a:p>
            <a:pPr algn="ctr">
              <a:lnSpc>
                <a:spcPts val="2466"/>
              </a:lnSpc>
              <a:spcBef>
                <a:spcPct val="0"/>
              </a:spcBef>
            </a:pPr>
            <a:r>
              <a:rPr lang="en-US" sz="2072" b="1" spc="20">
                <a:solidFill>
                  <a:srgbClr val="808284"/>
                </a:solidFill>
                <a:latin typeface="Century Gothic Paneuropean Bold"/>
                <a:ea typeface="Century Gothic Paneuropean Bold"/>
                <a:cs typeface="Century Gothic Paneuropean Bold"/>
                <a:sym typeface="Century Gothic Paneuropean Bold"/>
              </a:rPr>
              <a:t>NEWS CYCLES</a:t>
            </a:r>
          </a:p>
        </p:txBody>
      </p:sp>
      <p:sp>
        <p:nvSpPr>
          <p:cNvPr id="46" name="TextBox 46"/>
          <p:cNvSpPr txBox="1"/>
          <p:nvPr/>
        </p:nvSpPr>
        <p:spPr>
          <a:xfrm>
            <a:off x="3048177" y="6019007"/>
            <a:ext cx="3280708"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INFORMATION OVERLOAD</a:t>
            </a:r>
          </a:p>
        </p:txBody>
      </p:sp>
      <p:sp>
        <p:nvSpPr>
          <p:cNvPr id="47" name="TextBox 47"/>
          <p:cNvSpPr txBox="1"/>
          <p:nvPr/>
        </p:nvSpPr>
        <p:spPr>
          <a:xfrm>
            <a:off x="3042734" y="7055635"/>
            <a:ext cx="3410279"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CONSTANT NOTIFICATIONS</a:t>
            </a:r>
          </a:p>
        </p:txBody>
      </p:sp>
      <p:sp>
        <p:nvSpPr>
          <p:cNvPr id="48" name="TextBox 48"/>
          <p:cNvSpPr txBox="1"/>
          <p:nvPr/>
        </p:nvSpPr>
        <p:spPr>
          <a:xfrm>
            <a:off x="3356458" y="8117328"/>
            <a:ext cx="2797698"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SOCIAL COMPARISON</a:t>
            </a:r>
          </a:p>
        </p:txBody>
      </p:sp>
      <p:sp>
        <p:nvSpPr>
          <p:cNvPr id="49" name="TextBox 49"/>
          <p:cNvSpPr txBox="1"/>
          <p:nvPr/>
        </p:nvSpPr>
        <p:spPr>
          <a:xfrm>
            <a:off x="12037577" y="5005466"/>
            <a:ext cx="2756358" cy="305722"/>
          </a:xfrm>
          <a:prstGeom prst="rect">
            <a:avLst/>
          </a:prstGeom>
        </p:spPr>
        <p:txBody>
          <a:bodyPr lIns="0" tIns="0" rIns="0" bIns="0" rtlCol="0" anchor="t">
            <a:spAutoFit/>
          </a:bodyPr>
          <a:lstStyle/>
          <a:p>
            <a:pPr algn="ctr">
              <a:lnSpc>
                <a:spcPts val="2466"/>
              </a:lnSpc>
              <a:spcBef>
                <a:spcPct val="0"/>
              </a:spcBef>
            </a:pPr>
            <a:r>
              <a:rPr lang="en-US" sz="2072" b="1" spc="20">
                <a:solidFill>
                  <a:srgbClr val="808284"/>
                </a:solidFill>
                <a:latin typeface="Century Gothic Paneuropean Bold"/>
                <a:ea typeface="Century Gothic Paneuropean Bold"/>
                <a:cs typeface="Century Gothic Paneuropean Bold"/>
                <a:sym typeface="Century Gothic Paneuropean Bold"/>
              </a:rPr>
              <a:t>DEPLETED SELF WORTH</a:t>
            </a:r>
          </a:p>
        </p:txBody>
      </p:sp>
      <p:sp>
        <p:nvSpPr>
          <p:cNvPr id="50" name="TextBox 50"/>
          <p:cNvSpPr txBox="1"/>
          <p:nvPr/>
        </p:nvSpPr>
        <p:spPr>
          <a:xfrm>
            <a:off x="11665817" y="5950689"/>
            <a:ext cx="3467146"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“MEAN WORLD SYNDROME”</a:t>
            </a:r>
          </a:p>
        </p:txBody>
      </p:sp>
      <p:sp>
        <p:nvSpPr>
          <p:cNvPr id="51" name="TextBox 51"/>
          <p:cNvSpPr txBox="1"/>
          <p:nvPr/>
        </p:nvSpPr>
        <p:spPr>
          <a:xfrm>
            <a:off x="12218909" y="8094652"/>
            <a:ext cx="2360962"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DECISION FATIGUE</a:t>
            </a:r>
          </a:p>
        </p:txBody>
      </p:sp>
      <p:sp>
        <p:nvSpPr>
          <p:cNvPr id="52" name="TextBox 52"/>
          <p:cNvSpPr txBox="1"/>
          <p:nvPr/>
        </p:nvSpPr>
        <p:spPr>
          <a:xfrm>
            <a:off x="11887655" y="7040266"/>
            <a:ext cx="3134890"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FRAGMENTED ATTENTION</a:t>
            </a:r>
          </a:p>
        </p:txBody>
      </p:sp>
      <p:sp>
        <p:nvSpPr>
          <p:cNvPr id="53" name="TextBox 53"/>
          <p:cNvSpPr txBox="1"/>
          <p:nvPr/>
        </p:nvSpPr>
        <p:spPr>
          <a:xfrm>
            <a:off x="11104485" y="4964934"/>
            <a:ext cx="20793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A</a:t>
            </a:r>
          </a:p>
        </p:txBody>
      </p:sp>
      <p:sp>
        <p:nvSpPr>
          <p:cNvPr id="54" name="TextBox 54"/>
          <p:cNvSpPr txBox="1"/>
          <p:nvPr/>
        </p:nvSpPr>
        <p:spPr>
          <a:xfrm>
            <a:off x="11131783" y="6018391"/>
            <a:ext cx="174818"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B</a:t>
            </a:r>
          </a:p>
        </p:txBody>
      </p:sp>
      <p:sp>
        <p:nvSpPr>
          <p:cNvPr id="55" name="TextBox 55"/>
          <p:cNvSpPr txBox="1"/>
          <p:nvPr/>
        </p:nvSpPr>
        <p:spPr>
          <a:xfrm>
            <a:off x="11091425" y="7090487"/>
            <a:ext cx="23405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C</a:t>
            </a:r>
          </a:p>
        </p:txBody>
      </p:sp>
      <p:sp>
        <p:nvSpPr>
          <p:cNvPr id="56" name="TextBox 56"/>
          <p:cNvSpPr txBox="1"/>
          <p:nvPr/>
        </p:nvSpPr>
        <p:spPr>
          <a:xfrm>
            <a:off x="11114301" y="8169923"/>
            <a:ext cx="209781"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D</a:t>
            </a:r>
          </a:p>
        </p:txBody>
      </p:sp>
      <p:sp>
        <p:nvSpPr>
          <p:cNvPr id="57" name="TextBox 57"/>
          <p:cNvSpPr txBox="1"/>
          <p:nvPr/>
        </p:nvSpPr>
        <p:spPr>
          <a:xfrm>
            <a:off x="1028700" y="3838372"/>
            <a:ext cx="11848639" cy="423670"/>
          </a:xfrm>
          <a:prstGeom prst="rect">
            <a:avLst/>
          </a:prstGeom>
        </p:spPr>
        <p:txBody>
          <a:bodyPr lIns="0" tIns="0" rIns="0" bIns="0" rtlCol="0" anchor="t">
            <a:spAutoFit/>
          </a:bodyPr>
          <a:lstStyle/>
          <a:p>
            <a:pPr algn="l">
              <a:lnSpc>
                <a:spcPts val="3347"/>
              </a:lnSpc>
            </a:pPr>
            <a:r>
              <a:rPr lang="en-US" sz="2813" b="1" spc="28">
                <a:solidFill>
                  <a:srgbClr val="318ECD"/>
                </a:solidFill>
                <a:latin typeface="Century Gothic Paneuropean Bold"/>
                <a:ea typeface="Century Gothic Paneuropean Bold"/>
                <a:cs typeface="Century Gothic Paneuropean Bold"/>
                <a:sym typeface="Century Gothic Paneuropean Bold"/>
              </a:rPr>
              <a:t>DIGITAL DETOX &amp; INFORMATION OVERWHELM</a:t>
            </a:r>
          </a:p>
        </p:txBody>
      </p:sp>
      <p:sp>
        <p:nvSpPr>
          <p:cNvPr id="59" name="TextBox 24">
            <a:extLst>
              <a:ext uri="{FF2B5EF4-FFF2-40B4-BE49-F238E27FC236}">
                <a16:creationId xmlns:a16="http://schemas.microsoft.com/office/drawing/2014/main" id="{C9DC9183-C83F-6063-410B-1A0235E42420}"/>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a:extLst>
            <a:ext uri="{FF2B5EF4-FFF2-40B4-BE49-F238E27FC236}">
              <a16:creationId xmlns:a16="http://schemas.microsoft.com/office/drawing/2014/main" id="{4D744359-639B-1F1B-4198-571AC0A27F1D}"/>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682609AE-119F-D269-24AD-5D2056345B3B}"/>
              </a:ext>
            </a:extLst>
          </p:cNvPr>
          <p:cNvSpPr txBox="1"/>
          <p:nvPr/>
        </p:nvSpPr>
        <p:spPr>
          <a:xfrm>
            <a:off x="1028700" y="2388194"/>
            <a:ext cx="10458406" cy="783307"/>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THE MODERN EPIDEMIC:</a:t>
            </a:r>
          </a:p>
        </p:txBody>
      </p:sp>
      <p:sp>
        <p:nvSpPr>
          <p:cNvPr id="3" name="AutoShape 3">
            <a:extLst>
              <a:ext uri="{FF2B5EF4-FFF2-40B4-BE49-F238E27FC236}">
                <a16:creationId xmlns:a16="http://schemas.microsoft.com/office/drawing/2014/main" id="{0014EF34-EDD2-5164-AAB9-6E97E36E9B78}"/>
              </a:ext>
            </a:extLst>
          </p:cNvPr>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4" name="Freeform 4">
            <a:extLst>
              <a:ext uri="{FF2B5EF4-FFF2-40B4-BE49-F238E27FC236}">
                <a16:creationId xmlns:a16="http://schemas.microsoft.com/office/drawing/2014/main" id="{D995B9A2-D2BB-3D22-1EA1-F748D8F4CB4E}"/>
              </a:ext>
            </a:extLst>
          </p:cNvPr>
          <p:cNvSpPr/>
          <p:nvPr/>
        </p:nvSpPr>
        <p:spPr>
          <a:xfrm rot="6347971">
            <a:off x="330697" y="7298367"/>
            <a:ext cx="1837762" cy="2565810"/>
          </a:xfrm>
          <a:custGeom>
            <a:avLst/>
            <a:gdLst/>
            <a:ahLst/>
            <a:cxnLst/>
            <a:rect l="l" t="t" r="r" b="b"/>
            <a:pathLst>
              <a:path w="1837762" h="2565810">
                <a:moveTo>
                  <a:pt x="0" y="0"/>
                </a:moveTo>
                <a:lnTo>
                  <a:pt x="1837761" y="0"/>
                </a:lnTo>
                <a:lnTo>
                  <a:pt x="1837761" y="2565811"/>
                </a:lnTo>
                <a:lnTo>
                  <a:pt x="0" y="256581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a:extLst>
              <a:ext uri="{FF2B5EF4-FFF2-40B4-BE49-F238E27FC236}">
                <a16:creationId xmlns:a16="http://schemas.microsoft.com/office/drawing/2014/main" id="{A009F8C7-675D-A1D6-1E9E-C507E916F047}"/>
              </a:ext>
            </a:extLst>
          </p:cNvPr>
          <p:cNvSpPr/>
          <p:nvPr/>
        </p:nvSpPr>
        <p:spPr>
          <a:xfrm>
            <a:off x="8292053" y="1232457"/>
            <a:ext cx="851947" cy="851947"/>
          </a:xfrm>
          <a:custGeom>
            <a:avLst/>
            <a:gdLst/>
            <a:ahLst/>
            <a:cxnLst/>
            <a:rect l="l" t="t" r="r" b="b"/>
            <a:pathLst>
              <a:path w="851947" h="851947">
                <a:moveTo>
                  <a:pt x="0" y="0"/>
                </a:moveTo>
                <a:lnTo>
                  <a:pt x="851947" y="0"/>
                </a:lnTo>
                <a:lnTo>
                  <a:pt x="851947" y="851947"/>
                </a:lnTo>
                <a:lnTo>
                  <a:pt x="0" y="8519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6B7FF8B4-97FE-3C33-209A-0EC23BAF2F5F}"/>
              </a:ext>
            </a:extLst>
          </p:cNvPr>
          <p:cNvSpPr/>
          <p:nvPr/>
        </p:nvSpPr>
        <p:spPr>
          <a:xfrm>
            <a:off x="2435118" y="4780879"/>
            <a:ext cx="4467037" cy="4048252"/>
          </a:xfrm>
          <a:custGeom>
            <a:avLst/>
            <a:gdLst/>
            <a:ahLst/>
            <a:cxnLst/>
            <a:rect l="l" t="t" r="r" b="b"/>
            <a:pathLst>
              <a:path w="4467037" h="4048252">
                <a:moveTo>
                  <a:pt x="0" y="0"/>
                </a:moveTo>
                <a:lnTo>
                  <a:pt x="4467037" y="0"/>
                </a:lnTo>
                <a:lnTo>
                  <a:pt x="4467037" y="4048252"/>
                </a:lnTo>
                <a:lnTo>
                  <a:pt x="0" y="4048252"/>
                </a:lnTo>
                <a:lnTo>
                  <a:pt x="0" y="0"/>
                </a:lnTo>
                <a:close/>
              </a:path>
            </a:pathLst>
          </a:custGeom>
          <a:blipFill>
            <a:blip r:embed="rId6"/>
            <a:stretch>
              <a:fillRect/>
            </a:stretch>
          </a:blipFill>
        </p:spPr>
        <p:txBody>
          <a:bodyPr/>
          <a:lstStyle/>
          <a:p>
            <a:endParaRPr lang="en-GB"/>
          </a:p>
        </p:txBody>
      </p:sp>
      <p:sp>
        <p:nvSpPr>
          <p:cNvPr id="7" name="AutoShape 7">
            <a:extLst>
              <a:ext uri="{FF2B5EF4-FFF2-40B4-BE49-F238E27FC236}">
                <a16:creationId xmlns:a16="http://schemas.microsoft.com/office/drawing/2014/main" id="{1E1616B9-4E4B-3799-F282-5938F8ED0995}"/>
              </a:ext>
            </a:extLst>
          </p:cNvPr>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8" name="Freeform 8">
            <a:extLst>
              <a:ext uri="{FF2B5EF4-FFF2-40B4-BE49-F238E27FC236}">
                <a16:creationId xmlns:a16="http://schemas.microsoft.com/office/drawing/2014/main" id="{A16F8292-10A1-4235-FB11-853E1CDB2013}"/>
              </a:ext>
            </a:extLst>
          </p:cNvPr>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7"/>
            <a:stretch>
              <a:fillRect/>
            </a:stretch>
          </a:blipFill>
        </p:spPr>
        <p:txBody>
          <a:bodyPr/>
          <a:lstStyle/>
          <a:p>
            <a:endParaRPr lang="en-GB"/>
          </a:p>
        </p:txBody>
      </p:sp>
      <p:sp>
        <p:nvSpPr>
          <p:cNvPr id="9" name="Freeform 9">
            <a:extLst>
              <a:ext uri="{FF2B5EF4-FFF2-40B4-BE49-F238E27FC236}">
                <a16:creationId xmlns:a16="http://schemas.microsoft.com/office/drawing/2014/main" id="{AC03C3E4-D2F7-5D6A-FD86-22D79ECBC083}"/>
              </a:ext>
            </a:extLst>
          </p:cNvPr>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8"/>
            <a:stretch>
              <a:fillRect/>
            </a:stretch>
          </a:blipFill>
        </p:spPr>
        <p:txBody>
          <a:bodyPr/>
          <a:lstStyle/>
          <a:p>
            <a:endParaRPr lang="en-GB"/>
          </a:p>
        </p:txBody>
      </p:sp>
      <p:grpSp>
        <p:nvGrpSpPr>
          <p:cNvPr id="10" name="Group 10">
            <a:extLst>
              <a:ext uri="{FF2B5EF4-FFF2-40B4-BE49-F238E27FC236}">
                <a16:creationId xmlns:a16="http://schemas.microsoft.com/office/drawing/2014/main" id="{D18614D7-B4FE-BC66-73D7-7DDC25DA11A5}"/>
              </a:ext>
            </a:extLst>
          </p:cNvPr>
          <p:cNvGrpSpPr/>
          <p:nvPr/>
        </p:nvGrpSpPr>
        <p:grpSpPr>
          <a:xfrm rot="5142934">
            <a:off x="14656445" y="1784414"/>
            <a:ext cx="4047464" cy="3355489"/>
            <a:chOff x="0" y="0"/>
            <a:chExt cx="5396619" cy="4473986"/>
          </a:xfrm>
        </p:grpSpPr>
        <p:sp>
          <p:nvSpPr>
            <p:cNvPr id="11" name="Freeform 11">
              <a:extLst>
                <a:ext uri="{FF2B5EF4-FFF2-40B4-BE49-F238E27FC236}">
                  <a16:creationId xmlns:a16="http://schemas.microsoft.com/office/drawing/2014/main" id="{B52F6233-381B-3B5F-DC89-2C33EC34A6A4}"/>
                </a:ext>
              </a:extLst>
            </p:cNvPr>
            <p:cNvSpPr/>
            <p:nvPr/>
          </p:nvSpPr>
          <p:spPr>
            <a:xfrm rot="-10800000">
              <a:off x="440657" y="702740"/>
              <a:ext cx="1634348" cy="2905507"/>
            </a:xfrm>
            <a:custGeom>
              <a:avLst/>
              <a:gdLst/>
              <a:ahLst/>
              <a:cxnLst/>
              <a:rect l="l" t="t" r="r" b="b"/>
              <a:pathLst>
                <a:path w="1634348" h="2905507">
                  <a:moveTo>
                    <a:pt x="0" y="0"/>
                  </a:moveTo>
                  <a:lnTo>
                    <a:pt x="1634348" y="0"/>
                  </a:lnTo>
                  <a:lnTo>
                    <a:pt x="1634348" y="2905507"/>
                  </a:lnTo>
                  <a:lnTo>
                    <a:pt x="0" y="290550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2" name="Freeform 12">
              <a:extLst>
                <a:ext uri="{FF2B5EF4-FFF2-40B4-BE49-F238E27FC236}">
                  <a16:creationId xmlns:a16="http://schemas.microsoft.com/office/drawing/2014/main" id="{7CA4B689-F8BA-B5B5-17D1-06300AD26536}"/>
                </a:ext>
              </a:extLst>
            </p:cNvPr>
            <p:cNvSpPr/>
            <p:nvPr/>
          </p:nvSpPr>
          <p:spPr>
            <a:xfrm rot="-7412232">
              <a:off x="1088873" y="764139"/>
              <a:ext cx="2918684" cy="2021189"/>
            </a:xfrm>
            <a:custGeom>
              <a:avLst/>
              <a:gdLst/>
              <a:ahLst/>
              <a:cxnLst/>
              <a:rect l="l" t="t" r="r" b="b"/>
              <a:pathLst>
                <a:path w="2918684" h="2021189">
                  <a:moveTo>
                    <a:pt x="0" y="0"/>
                  </a:moveTo>
                  <a:lnTo>
                    <a:pt x="2918685" y="0"/>
                  </a:lnTo>
                  <a:lnTo>
                    <a:pt x="2918685" y="2021189"/>
                  </a:lnTo>
                  <a:lnTo>
                    <a:pt x="0" y="202118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 name="Freeform 13">
              <a:extLst>
                <a:ext uri="{FF2B5EF4-FFF2-40B4-BE49-F238E27FC236}">
                  <a16:creationId xmlns:a16="http://schemas.microsoft.com/office/drawing/2014/main" id="{B0408BF3-46F8-6BB8-CB64-9BA1A345D27D}"/>
                </a:ext>
              </a:extLst>
            </p:cNvPr>
            <p:cNvSpPr/>
            <p:nvPr/>
          </p:nvSpPr>
          <p:spPr>
            <a:xfrm rot="-10734224">
              <a:off x="2623000" y="171742"/>
              <a:ext cx="1532950" cy="4287972"/>
            </a:xfrm>
            <a:custGeom>
              <a:avLst/>
              <a:gdLst/>
              <a:ahLst/>
              <a:cxnLst/>
              <a:rect l="l" t="t" r="r" b="b"/>
              <a:pathLst>
                <a:path w="1532950" h="4287972">
                  <a:moveTo>
                    <a:pt x="0" y="0"/>
                  </a:moveTo>
                  <a:lnTo>
                    <a:pt x="1532950" y="0"/>
                  </a:lnTo>
                  <a:lnTo>
                    <a:pt x="1532950" y="4287972"/>
                  </a:lnTo>
                  <a:lnTo>
                    <a:pt x="0" y="428797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4" name="Freeform 14">
              <a:extLst>
                <a:ext uri="{FF2B5EF4-FFF2-40B4-BE49-F238E27FC236}">
                  <a16:creationId xmlns:a16="http://schemas.microsoft.com/office/drawing/2014/main" id="{D24C906C-51D4-EE66-C28A-9663C0851C4C}"/>
                </a:ext>
              </a:extLst>
            </p:cNvPr>
            <p:cNvSpPr/>
            <p:nvPr/>
          </p:nvSpPr>
          <p:spPr>
            <a:xfrm rot="-9946350">
              <a:off x="2766174" y="422113"/>
              <a:ext cx="2412486" cy="2074738"/>
            </a:xfrm>
            <a:custGeom>
              <a:avLst/>
              <a:gdLst/>
              <a:ahLst/>
              <a:cxnLst/>
              <a:rect l="l" t="t" r="r" b="b"/>
              <a:pathLst>
                <a:path w="2412486" h="2074738">
                  <a:moveTo>
                    <a:pt x="0" y="0"/>
                  </a:moveTo>
                  <a:lnTo>
                    <a:pt x="2412486" y="0"/>
                  </a:lnTo>
                  <a:lnTo>
                    <a:pt x="2412486" y="2074738"/>
                  </a:lnTo>
                  <a:lnTo>
                    <a:pt x="0" y="207473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5" name="Freeform 15">
              <a:extLst>
                <a:ext uri="{FF2B5EF4-FFF2-40B4-BE49-F238E27FC236}">
                  <a16:creationId xmlns:a16="http://schemas.microsoft.com/office/drawing/2014/main" id="{29685610-1B25-D7A1-F53A-58036C949648}"/>
                </a:ext>
              </a:extLst>
            </p:cNvPr>
            <p:cNvSpPr/>
            <p:nvPr/>
          </p:nvSpPr>
          <p:spPr>
            <a:xfrm rot="-9798030">
              <a:off x="266863" y="62628"/>
              <a:ext cx="724105" cy="1963673"/>
            </a:xfrm>
            <a:custGeom>
              <a:avLst/>
              <a:gdLst/>
              <a:ahLst/>
              <a:cxnLst/>
              <a:rect l="l" t="t" r="r" b="b"/>
              <a:pathLst>
                <a:path w="724105" h="1963673">
                  <a:moveTo>
                    <a:pt x="0" y="0"/>
                  </a:moveTo>
                  <a:lnTo>
                    <a:pt x="724105" y="0"/>
                  </a:lnTo>
                  <a:lnTo>
                    <a:pt x="724105" y="1963673"/>
                  </a:lnTo>
                  <a:lnTo>
                    <a:pt x="0" y="196367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grpSp>
      <p:grpSp>
        <p:nvGrpSpPr>
          <p:cNvPr id="16" name="Group 16">
            <a:extLst>
              <a:ext uri="{FF2B5EF4-FFF2-40B4-BE49-F238E27FC236}">
                <a16:creationId xmlns:a16="http://schemas.microsoft.com/office/drawing/2014/main" id="{C2C5DB6D-B757-6469-5384-4777225A7341}"/>
              </a:ext>
            </a:extLst>
          </p:cNvPr>
          <p:cNvGrpSpPr/>
          <p:nvPr/>
        </p:nvGrpSpPr>
        <p:grpSpPr>
          <a:xfrm>
            <a:off x="3169365" y="6964040"/>
            <a:ext cx="3485899" cy="747138"/>
            <a:chOff x="0" y="0"/>
            <a:chExt cx="4097469" cy="878240"/>
          </a:xfrm>
        </p:grpSpPr>
        <p:sp>
          <p:nvSpPr>
            <p:cNvPr id="17" name="Freeform 17">
              <a:extLst>
                <a:ext uri="{FF2B5EF4-FFF2-40B4-BE49-F238E27FC236}">
                  <a16:creationId xmlns:a16="http://schemas.microsoft.com/office/drawing/2014/main" id="{37C680D6-ED6D-5095-55C7-096051D4A842}"/>
                </a:ext>
              </a:extLst>
            </p:cNvPr>
            <p:cNvSpPr/>
            <p:nvPr/>
          </p:nvSpPr>
          <p:spPr>
            <a:xfrm>
              <a:off x="0" y="0"/>
              <a:ext cx="4097468" cy="878240"/>
            </a:xfrm>
            <a:custGeom>
              <a:avLst/>
              <a:gdLst/>
              <a:ahLst/>
              <a:cxnLst/>
              <a:rect l="l" t="t" r="r" b="b"/>
              <a:pathLst>
                <a:path w="4097468" h="878240">
                  <a:moveTo>
                    <a:pt x="4097468" y="68849"/>
                  </a:moveTo>
                  <a:lnTo>
                    <a:pt x="4097468" y="809392"/>
                  </a:lnTo>
                  <a:cubicBezTo>
                    <a:pt x="4097468" y="847416"/>
                    <a:pt x="4066644" y="878240"/>
                    <a:pt x="4028620" y="878240"/>
                  </a:cubicBezTo>
                  <a:lnTo>
                    <a:pt x="68849" y="878240"/>
                  </a:lnTo>
                  <a:cubicBezTo>
                    <a:pt x="30825" y="878240"/>
                    <a:pt x="0" y="847416"/>
                    <a:pt x="0" y="80939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18" name="TextBox 18">
              <a:extLst>
                <a:ext uri="{FF2B5EF4-FFF2-40B4-BE49-F238E27FC236}">
                  <a16:creationId xmlns:a16="http://schemas.microsoft.com/office/drawing/2014/main" id="{BBF391B6-ED66-28D4-1654-20901761ABF8}"/>
                </a:ext>
              </a:extLst>
            </p:cNvPr>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19" name="Group 19">
            <a:extLst>
              <a:ext uri="{FF2B5EF4-FFF2-40B4-BE49-F238E27FC236}">
                <a16:creationId xmlns:a16="http://schemas.microsoft.com/office/drawing/2014/main" id="{DEE896AF-6DBB-D68D-5DC1-67562B15692C}"/>
              </a:ext>
            </a:extLst>
          </p:cNvPr>
          <p:cNvGrpSpPr/>
          <p:nvPr/>
        </p:nvGrpSpPr>
        <p:grpSpPr>
          <a:xfrm>
            <a:off x="3169365" y="8031557"/>
            <a:ext cx="3485899" cy="737635"/>
            <a:chOff x="0" y="0"/>
            <a:chExt cx="4097469" cy="867070"/>
          </a:xfrm>
        </p:grpSpPr>
        <p:sp>
          <p:nvSpPr>
            <p:cNvPr id="20" name="Freeform 20">
              <a:extLst>
                <a:ext uri="{FF2B5EF4-FFF2-40B4-BE49-F238E27FC236}">
                  <a16:creationId xmlns:a16="http://schemas.microsoft.com/office/drawing/2014/main" id="{D57B7029-70BB-AC8D-9590-D549DFF186CC}"/>
                </a:ext>
              </a:extLst>
            </p:cNvPr>
            <p:cNvSpPr/>
            <p:nvPr/>
          </p:nvSpPr>
          <p:spPr>
            <a:xfrm>
              <a:off x="0" y="0"/>
              <a:ext cx="4097468" cy="867070"/>
            </a:xfrm>
            <a:custGeom>
              <a:avLst/>
              <a:gdLst/>
              <a:ahLst/>
              <a:cxnLst/>
              <a:rect l="l" t="t" r="r" b="b"/>
              <a:pathLst>
                <a:path w="4097468" h="867070">
                  <a:moveTo>
                    <a:pt x="4097468" y="68849"/>
                  </a:moveTo>
                  <a:lnTo>
                    <a:pt x="4097468" y="798222"/>
                  </a:lnTo>
                  <a:cubicBezTo>
                    <a:pt x="4097468" y="836246"/>
                    <a:pt x="4066644" y="867070"/>
                    <a:pt x="4028620" y="867070"/>
                  </a:cubicBezTo>
                  <a:lnTo>
                    <a:pt x="68849" y="867070"/>
                  </a:lnTo>
                  <a:cubicBezTo>
                    <a:pt x="30825" y="867070"/>
                    <a:pt x="0" y="836246"/>
                    <a:pt x="0" y="79822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1" name="TextBox 21">
              <a:extLst>
                <a:ext uri="{FF2B5EF4-FFF2-40B4-BE49-F238E27FC236}">
                  <a16:creationId xmlns:a16="http://schemas.microsoft.com/office/drawing/2014/main" id="{A4BF59A1-24CB-C557-5DC5-713AAAA7EA46}"/>
                </a:ext>
              </a:extLst>
            </p:cNvPr>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22" name="Group 22">
            <a:extLst>
              <a:ext uri="{FF2B5EF4-FFF2-40B4-BE49-F238E27FC236}">
                <a16:creationId xmlns:a16="http://schemas.microsoft.com/office/drawing/2014/main" id="{F23F2558-F725-A824-A37D-DE931EB75B7E}"/>
              </a:ext>
            </a:extLst>
          </p:cNvPr>
          <p:cNvGrpSpPr/>
          <p:nvPr/>
        </p:nvGrpSpPr>
        <p:grpSpPr>
          <a:xfrm>
            <a:off x="3169365" y="5907525"/>
            <a:ext cx="3485899" cy="751888"/>
            <a:chOff x="0" y="0"/>
            <a:chExt cx="4097469" cy="883823"/>
          </a:xfrm>
        </p:grpSpPr>
        <p:sp>
          <p:nvSpPr>
            <p:cNvPr id="23" name="Freeform 23">
              <a:extLst>
                <a:ext uri="{FF2B5EF4-FFF2-40B4-BE49-F238E27FC236}">
                  <a16:creationId xmlns:a16="http://schemas.microsoft.com/office/drawing/2014/main" id="{7B1A1D27-3F12-D83C-5700-A9C47A77AABB}"/>
                </a:ext>
              </a:extLst>
            </p:cNvPr>
            <p:cNvSpPr/>
            <p:nvPr/>
          </p:nvSpPr>
          <p:spPr>
            <a:xfrm>
              <a:off x="0" y="0"/>
              <a:ext cx="4097468" cy="883823"/>
            </a:xfrm>
            <a:custGeom>
              <a:avLst/>
              <a:gdLst/>
              <a:ahLst/>
              <a:cxnLst/>
              <a:rect l="l" t="t" r="r" b="b"/>
              <a:pathLst>
                <a:path w="4097468" h="883823">
                  <a:moveTo>
                    <a:pt x="4097468" y="68849"/>
                  </a:moveTo>
                  <a:lnTo>
                    <a:pt x="4097468" y="814975"/>
                  </a:lnTo>
                  <a:cubicBezTo>
                    <a:pt x="4097468" y="852999"/>
                    <a:pt x="4066644" y="883823"/>
                    <a:pt x="4028620" y="883823"/>
                  </a:cubicBezTo>
                  <a:lnTo>
                    <a:pt x="68849" y="883823"/>
                  </a:lnTo>
                  <a:cubicBezTo>
                    <a:pt x="30825" y="883823"/>
                    <a:pt x="0" y="852999"/>
                    <a:pt x="0" y="814975"/>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4" name="TextBox 24">
              <a:extLst>
                <a:ext uri="{FF2B5EF4-FFF2-40B4-BE49-F238E27FC236}">
                  <a16:creationId xmlns:a16="http://schemas.microsoft.com/office/drawing/2014/main" id="{5086B677-6C03-DD71-6A30-6107C9F11109}"/>
                </a:ext>
              </a:extLst>
            </p:cNvPr>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25" name="Group 25">
            <a:extLst>
              <a:ext uri="{FF2B5EF4-FFF2-40B4-BE49-F238E27FC236}">
                <a16:creationId xmlns:a16="http://schemas.microsoft.com/office/drawing/2014/main" id="{AF31F872-A699-9A05-9FB0-159369583928}"/>
              </a:ext>
            </a:extLst>
          </p:cNvPr>
          <p:cNvGrpSpPr/>
          <p:nvPr/>
        </p:nvGrpSpPr>
        <p:grpSpPr>
          <a:xfrm>
            <a:off x="3169365" y="4848939"/>
            <a:ext cx="3485899" cy="756637"/>
            <a:chOff x="0" y="0"/>
            <a:chExt cx="4097469" cy="889406"/>
          </a:xfrm>
        </p:grpSpPr>
        <p:sp>
          <p:nvSpPr>
            <p:cNvPr id="26" name="Freeform 26">
              <a:extLst>
                <a:ext uri="{FF2B5EF4-FFF2-40B4-BE49-F238E27FC236}">
                  <a16:creationId xmlns:a16="http://schemas.microsoft.com/office/drawing/2014/main" id="{CE9533C6-AD27-F949-7D35-FB76B7F2AD12}"/>
                </a:ext>
              </a:extLst>
            </p:cNvPr>
            <p:cNvSpPr/>
            <p:nvPr/>
          </p:nvSpPr>
          <p:spPr>
            <a:xfrm>
              <a:off x="0" y="0"/>
              <a:ext cx="4097468" cy="889406"/>
            </a:xfrm>
            <a:custGeom>
              <a:avLst/>
              <a:gdLst/>
              <a:ahLst/>
              <a:cxnLst/>
              <a:rect l="l" t="t" r="r" b="b"/>
              <a:pathLst>
                <a:path w="4097468" h="889406">
                  <a:moveTo>
                    <a:pt x="4097468" y="68849"/>
                  </a:moveTo>
                  <a:lnTo>
                    <a:pt x="4097468" y="820558"/>
                  </a:lnTo>
                  <a:cubicBezTo>
                    <a:pt x="4097468" y="858582"/>
                    <a:pt x="4066644" y="889406"/>
                    <a:pt x="4028620" y="889406"/>
                  </a:cubicBezTo>
                  <a:lnTo>
                    <a:pt x="68849" y="889406"/>
                  </a:lnTo>
                  <a:cubicBezTo>
                    <a:pt x="30825" y="889406"/>
                    <a:pt x="0" y="858582"/>
                    <a:pt x="0" y="820558"/>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7" name="TextBox 27">
              <a:extLst>
                <a:ext uri="{FF2B5EF4-FFF2-40B4-BE49-F238E27FC236}">
                  <a16:creationId xmlns:a16="http://schemas.microsoft.com/office/drawing/2014/main" id="{68D2B2EA-5046-22E7-34B4-39D693052279}"/>
                </a:ext>
              </a:extLst>
            </p:cNvPr>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28" name="Freeform 28">
            <a:extLst>
              <a:ext uri="{FF2B5EF4-FFF2-40B4-BE49-F238E27FC236}">
                <a16:creationId xmlns:a16="http://schemas.microsoft.com/office/drawing/2014/main" id="{E5E61CE1-4AD9-1ABD-3648-38C3D845E788}"/>
              </a:ext>
            </a:extLst>
          </p:cNvPr>
          <p:cNvSpPr/>
          <p:nvPr/>
        </p:nvSpPr>
        <p:spPr>
          <a:xfrm>
            <a:off x="10899745" y="4700192"/>
            <a:ext cx="4537031" cy="4111684"/>
          </a:xfrm>
          <a:custGeom>
            <a:avLst/>
            <a:gdLst/>
            <a:ahLst/>
            <a:cxnLst/>
            <a:rect l="l" t="t" r="r" b="b"/>
            <a:pathLst>
              <a:path w="4537031" h="4111684">
                <a:moveTo>
                  <a:pt x="0" y="0"/>
                </a:moveTo>
                <a:lnTo>
                  <a:pt x="4537031" y="0"/>
                </a:lnTo>
                <a:lnTo>
                  <a:pt x="4537031" y="4111684"/>
                </a:lnTo>
                <a:lnTo>
                  <a:pt x="0" y="4111684"/>
                </a:lnTo>
                <a:lnTo>
                  <a:pt x="0" y="0"/>
                </a:lnTo>
                <a:close/>
              </a:path>
            </a:pathLst>
          </a:custGeom>
          <a:blipFill>
            <a:blip r:embed="rId19"/>
            <a:stretch>
              <a:fillRect/>
            </a:stretch>
          </a:blipFill>
        </p:spPr>
        <p:txBody>
          <a:bodyPr/>
          <a:lstStyle/>
          <a:p>
            <a:endParaRPr lang="en-GB"/>
          </a:p>
        </p:txBody>
      </p:sp>
      <p:grpSp>
        <p:nvGrpSpPr>
          <p:cNvPr id="29" name="Group 29">
            <a:extLst>
              <a:ext uri="{FF2B5EF4-FFF2-40B4-BE49-F238E27FC236}">
                <a16:creationId xmlns:a16="http://schemas.microsoft.com/office/drawing/2014/main" id="{117FBE79-BDBD-23AA-2AF5-2AE2B0E99B54}"/>
              </a:ext>
            </a:extLst>
          </p:cNvPr>
          <p:cNvGrpSpPr/>
          <p:nvPr/>
        </p:nvGrpSpPr>
        <p:grpSpPr>
          <a:xfrm>
            <a:off x="11645497" y="6917561"/>
            <a:ext cx="3540519" cy="758845"/>
            <a:chOff x="0" y="0"/>
            <a:chExt cx="4097469" cy="878240"/>
          </a:xfrm>
        </p:grpSpPr>
        <p:sp>
          <p:nvSpPr>
            <p:cNvPr id="30" name="Freeform 30">
              <a:extLst>
                <a:ext uri="{FF2B5EF4-FFF2-40B4-BE49-F238E27FC236}">
                  <a16:creationId xmlns:a16="http://schemas.microsoft.com/office/drawing/2014/main" id="{D7DE2BB1-2BA4-B35E-5820-1303F51059B6}"/>
                </a:ext>
              </a:extLst>
            </p:cNvPr>
            <p:cNvSpPr/>
            <p:nvPr/>
          </p:nvSpPr>
          <p:spPr>
            <a:xfrm>
              <a:off x="0" y="0"/>
              <a:ext cx="4097468" cy="878240"/>
            </a:xfrm>
            <a:custGeom>
              <a:avLst/>
              <a:gdLst/>
              <a:ahLst/>
              <a:cxnLst/>
              <a:rect l="l" t="t" r="r" b="b"/>
              <a:pathLst>
                <a:path w="4097468" h="878240">
                  <a:moveTo>
                    <a:pt x="4097468" y="67787"/>
                  </a:moveTo>
                  <a:lnTo>
                    <a:pt x="4097468" y="810454"/>
                  </a:lnTo>
                  <a:cubicBezTo>
                    <a:pt x="4097468" y="847891"/>
                    <a:pt x="4067120" y="878240"/>
                    <a:pt x="4029682" y="878240"/>
                  </a:cubicBezTo>
                  <a:lnTo>
                    <a:pt x="67787" y="878240"/>
                  </a:lnTo>
                  <a:cubicBezTo>
                    <a:pt x="49808" y="878240"/>
                    <a:pt x="32567" y="871099"/>
                    <a:pt x="19854" y="858386"/>
                  </a:cubicBezTo>
                  <a:cubicBezTo>
                    <a:pt x="7142" y="845674"/>
                    <a:pt x="0" y="828432"/>
                    <a:pt x="0" y="81045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1" name="TextBox 31">
              <a:extLst>
                <a:ext uri="{FF2B5EF4-FFF2-40B4-BE49-F238E27FC236}">
                  <a16:creationId xmlns:a16="http://schemas.microsoft.com/office/drawing/2014/main" id="{B1981D52-3D37-0B30-4AC6-4C68FE65E517}"/>
                </a:ext>
              </a:extLst>
            </p:cNvPr>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32" name="Group 32">
            <a:extLst>
              <a:ext uri="{FF2B5EF4-FFF2-40B4-BE49-F238E27FC236}">
                <a16:creationId xmlns:a16="http://schemas.microsoft.com/office/drawing/2014/main" id="{AFF2FA37-27D7-0AEC-B511-C9C259F3B2DA}"/>
              </a:ext>
            </a:extLst>
          </p:cNvPr>
          <p:cNvGrpSpPr/>
          <p:nvPr/>
        </p:nvGrpSpPr>
        <p:grpSpPr>
          <a:xfrm>
            <a:off x="11645497" y="8001805"/>
            <a:ext cx="3540519" cy="749193"/>
            <a:chOff x="0" y="0"/>
            <a:chExt cx="4097469" cy="867070"/>
          </a:xfrm>
        </p:grpSpPr>
        <p:sp>
          <p:nvSpPr>
            <p:cNvPr id="33" name="Freeform 33">
              <a:extLst>
                <a:ext uri="{FF2B5EF4-FFF2-40B4-BE49-F238E27FC236}">
                  <a16:creationId xmlns:a16="http://schemas.microsoft.com/office/drawing/2014/main" id="{EBD903CE-BB63-4683-1379-1FABCF841323}"/>
                </a:ext>
              </a:extLst>
            </p:cNvPr>
            <p:cNvSpPr/>
            <p:nvPr/>
          </p:nvSpPr>
          <p:spPr>
            <a:xfrm>
              <a:off x="0" y="0"/>
              <a:ext cx="4097468" cy="867070"/>
            </a:xfrm>
            <a:custGeom>
              <a:avLst/>
              <a:gdLst/>
              <a:ahLst/>
              <a:cxnLst/>
              <a:rect l="l" t="t" r="r" b="b"/>
              <a:pathLst>
                <a:path w="4097468" h="867070">
                  <a:moveTo>
                    <a:pt x="4097468" y="67787"/>
                  </a:moveTo>
                  <a:lnTo>
                    <a:pt x="4097468" y="799284"/>
                  </a:lnTo>
                  <a:cubicBezTo>
                    <a:pt x="4097468" y="817262"/>
                    <a:pt x="4090327" y="834504"/>
                    <a:pt x="4077614" y="847216"/>
                  </a:cubicBezTo>
                  <a:cubicBezTo>
                    <a:pt x="4064902" y="859928"/>
                    <a:pt x="4047660" y="867070"/>
                    <a:pt x="4029682" y="867070"/>
                  </a:cubicBezTo>
                  <a:lnTo>
                    <a:pt x="67787" y="867070"/>
                  </a:lnTo>
                  <a:cubicBezTo>
                    <a:pt x="49808" y="867070"/>
                    <a:pt x="32567" y="859928"/>
                    <a:pt x="19854" y="847216"/>
                  </a:cubicBezTo>
                  <a:cubicBezTo>
                    <a:pt x="7142" y="834504"/>
                    <a:pt x="0" y="817262"/>
                    <a:pt x="0" y="79928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4" name="TextBox 34">
              <a:extLst>
                <a:ext uri="{FF2B5EF4-FFF2-40B4-BE49-F238E27FC236}">
                  <a16:creationId xmlns:a16="http://schemas.microsoft.com/office/drawing/2014/main" id="{AA04FF5E-68F2-D090-9EAD-B4C7AB40B61C}"/>
                </a:ext>
              </a:extLst>
            </p:cNvPr>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35" name="Group 35">
            <a:extLst>
              <a:ext uri="{FF2B5EF4-FFF2-40B4-BE49-F238E27FC236}">
                <a16:creationId xmlns:a16="http://schemas.microsoft.com/office/drawing/2014/main" id="{BE29DC4E-37E5-75FF-7D52-28ECA125430D}"/>
              </a:ext>
            </a:extLst>
          </p:cNvPr>
          <p:cNvGrpSpPr/>
          <p:nvPr/>
        </p:nvGrpSpPr>
        <p:grpSpPr>
          <a:xfrm>
            <a:off x="11645497" y="5844491"/>
            <a:ext cx="3540519" cy="763669"/>
            <a:chOff x="0" y="0"/>
            <a:chExt cx="4097469" cy="883823"/>
          </a:xfrm>
        </p:grpSpPr>
        <p:sp>
          <p:nvSpPr>
            <p:cNvPr id="36" name="Freeform 36">
              <a:extLst>
                <a:ext uri="{FF2B5EF4-FFF2-40B4-BE49-F238E27FC236}">
                  <a16:creationId xmlns:a16="http://schemas.microsoft.com/office/drawing/2014/main" id="{A119F86A-D69B-8F10-8D2C-F78F1892BC59}"/>
                </a:ext>
              </a:extLst>
            </p:cNvPr>
            <p:cNvSpPr/>
            <p:nvPr/>
          </p:nvSpPr>
          <p:spPr>
            <a:xfrm>
              <a:off x="0" y="0"/>
              <a:ext cx="4097468" cy="883823"/>
            </a:xfrm>
            <a:custGeom>
              <a:avLst/>
              <a:gdLst/>
              <a:ahLst/>
              <a:cxnLst/>
              <a:rect l="l" t="t" r="r" b="b"/>
              <a:pathLst>
                <a:path w="4097468" h="883823">
                  <a:moveTo>
                    <a:pt x="4097468" y="67787"/>
                  </a:moveTo>
                  <a:lnTo>
                    <a:pt x="4097468" y="816037"/>
                  </a:lnTo>
                  <a:cubicBezTo>
                    <a:pt x="4097468" y="834015"/>
                    <a:pt x="4090327" y="851257"/>
                    <a:pt x="4077614" y="863969"/>
                  </a:cubicBezTo>
                  <a:cubicBezTo>
                    <a:pt x="4064902" y="876682"/>
                    <a:pt x="4047660" y="883823"/>
                    <a:pt x="4029682" y="883823"/>
                  </a:cubicBezTo>
                  <a:lnTo>
                    <a:pt x="67787" y="883823"/>
                  </a:lnTo>
                  <a:cubicBezTo>
                    <a:pt x="30349" y="883823"/>
                    <a:pt x="0" y="853474"/>
                    <a:pt x="0" y="816037"/>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7" name="TextBox 37">
              <a:extLst>
                <a:ext uri="{FF2B5EF4-FFF2-40B4-BE49-F238E27FC236}">
                  <a16:creationId xmlns:a16="http://schemas.microsoft.com/office/drawing/2014/main" id="{3ABCC51C-782B-46C5-36AF-136B21FEEACB}"/>
                </a:ext>
              </a:extLst>
            </p:cNvPr>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38" name="Group 38">
            <a:extLst>
              <a:ext uri="{FF2B5EF4-FFF2-40B4-BE49-F238E27FC236}">
                <a16:creationId xmlns:a16="http://schemas.microsoft.com/office/drawing/2014/main" id="{91FBDD8A-ACF4-B9FA-B35B-5383BCFF383E}"/>
              </a:ext>
            </a:extLst>
          </p:cNvPr>
          <p:cNvGrpSpPr/>
          <p:nvPr/>
        </p:nvGrpSpPr>
        <p:grpSpPr>
          <a:xfrm>
            <a:off x="11645497" y="4769318"/>
            <a:ext cx="3540519" cy="768493"/>
            <a:chOff x="0" y="0"/>
            <a:chExt cx="4097469" cy="889406"/>
          </a:xfrm>
        </p:grpSpPr>
        <p:sp>
          <p:nvSpPr>
            <p:cNvPr id="39" name="Freeform 39">
              <a:extLst>
                <a:ext uri="{FF2B5EF4-FFF2-40B4-BE49-F238E27FC236}">
                  <a16:creationId xmlns:a16="http://schemas.microsoft.com/office/drawing/2014/main" id="{E0CB786E-DB04-69FF-D24C-E36B97171341}"/>
                </a:ext>
              </a:extLst>
            </p:cNvPr>
            <p:cNvSpPr/>
            <p:nvPr/>
          </p:nvSpPr>
          <p:spPr>
            <a:xfrm>
              <a:off x="0" y="0"/>
              <a:ext cx="4097468" cy="889406"/>
            </a:xfrm>
            <a:custGeom>
              <a:avLst/>
              <a:gdLst/>
              <a:ahLst/>
              <a:cxnLst/>
              <a:rect l="l" t="t" r="r" b="b"/>
              <a:pathLst>
                <a:path w="4097468" h="889406">
                  <a:moveTo>
                    <a:pt x="4097468" y="67787"/>
                  </a:moveTo>
                  <a:lnTo>
                    <a:pt x="4097468" y="821620"/>
                  </a:lnTo>
                  <a:cubicBezTo>
                    <a:pt x="4097468" y="839598"/>
                    <a:pt x="4090327" y="856840"/>
                    <a:pt x="4077614" y="869552"/>
                  </a:cubicBezTo>
                  <a:cubicBezTo>
                    <a:pt x="4064902" y="882265"/>
                    <a:pt x="4047660" y="889406"/>
                    <a:pt x="4029682" y="889406"/>
                  </a:cubicBezTo>
                  <a:lnTo>
                    <a:pt x="67787" y="889406"/>
                  </a:lnTo>
                  <a:cubicBezTo>
                    <a:pt x="49808" y="889406"/>
                    <a:pt x="32567" y="882265"/>
                    <a:pt x="19854" y="869552"/>
                  </a:cubicBezTo>
                  <a:cubicBezTo>
                    <a:pt x="7142" y="856840"/>
                    <a:pt x="0" y="839598"/>
                    <a:pt x="0" y="821620"/>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40" name="TextBox 40">
              <a:extLst>
                <a:ext uri="{FF2B5EF4-FFF2-40B4-BE49-F238E27FC236}">
                  <a16:creationId xmlns:a16="http://schemas.microsoft.com/office/drawing/2014/main" id="{4D7B891D-9F9C-F29F-F005-9DD4F66A5B99}"/>
                </a:ext>
              </a:extLst>
            </p:cNvPr>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41" name="Freeform 41">
            <a:extLst>
              <a:ext uri="{FF2B5EF4-FFF2-40B4-BE49-F238E27FC236}">
                <a16:creationId xmlns:a16="http://schemas.microsoft.com/office/drawing/2014/main" id="{225A6699-2A4B-BC2A-689C-C7AF8C8D10A1}"/>
              </a:ext>
            </a:extLst>
          </p:cNvPr>
          <p:cNvSpPr/>
          <p:nvPr/>
        </p:nvSpPr>
        <p:spPr>
          <a:xfrm>
            <a:off x="10946732" y="5927266"/>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a:p>
        </p:txBody>
      </p:sp>
      <p:sp>
        <p:nvSpPr>
          <p:cNvPr id="42" name="Freeform 42">
            <a:extLst>
              <a:ext uri="{FF2B5EF4-FFF2-40B4-BE49-F238E27FC236}">
                <a16:creationId xmlns:a16="http://schemas.microsoft.com/office/drawing/2014/main" id="{0F4F6DEF-8C76-88DD-175C-1E4709ECDA2A}"/>
              </a:ext>
            </a:extLst>
          </p:cNvPr>
          <p:cNvSpPr/>
          <p:nvPr/>
        </p:nvSpPr>
        <p:spPr>
          <a:xfrm>
            <a:off x="10946732" y="6988114"/>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a:p>
        </p:txBody>
      </p:sp>
      <p:sp>
        <p:nvSpPr>
          <p:cNvPr id="43" name="Freeform 43">
            <a:extLst>
              <a:ext uri="{FF2B5EF4-FFF2-40B4-BE49-F238E27FC236}">
                <a16:creationId xmlns:a16="http://schemas.microsoft.com/office/drawing/2014/main" id="{1E4CEB7C-EC1F-4042-5691-27912D38CB91}"/>
              </a:ext>
            </a:extLst>
          </p:cNvPr>
          <p:cNvSpPr/>
          <p:nvPr/>
        </p:nvSpPr>
        <p:spPr>
          <a:xfrm>
            <a:off x="10946732" y="8062179"/>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GB"/>
          </a:p>
        </p:txBody>
      </p:sp>
      <p:sp>
        <p:nvSpPr>
          <p:cNvPr id="44" name="Freeform 44">
            <a:extLst>
              <a:ext uri="{FF2B5EF4-FFF2-40B4-BE49-F238E27FC236}">
                <a16:creationId xmlns:a16="http://schemas.microsoft.com/office/drawing/2014/main" id="{D2E4F589-D4AB-913B-75C7-5A0FA279929B}"/>
              </a:ext>
            </a:extLst>
          </p:cNvPr>
          <p:cNvSpPr/>
          <p:nvPr/>
        </p:nvSpPr>
        <p:spPr>
          <a:xfrm>
            <a:off x="10946732" y="4857190"/>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GB"/>
          </a:p>
        </p:txBody>
      </p:sp>
      <p:sp>
        <p:nvSpPr>
          <p:cNvPr id="45" name="TextBox 45">
            <a:extLst>
              <a:ext uri="{FF2B5EF4-FFF2-40B4-BE49-F238E27FC236}">
                <a16:creationId xmlns:a16="http://schemas.microsoft.com/office/drawing/2014/main" id="{1C83C3C3-2942-F2DE-A6B2-0BC10C4A510F}"/>
              </a:ext>
            </a:extLst>
          </p:cNvPr>
          <p:cNvSpPr txBox="1"/>
          <p:nvPr/>
        </p:nvSpPr>
        <p:spPr>
          <a:xfrm>
            <a:off x="3788430" y="5096388"/>
            <a:ext cx="1760413" cy="3089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NEWS CYCLES</a:t>
            </a:r>
          </a:p>
        </p:txBody>
      </p:sp>
      <p:sp>
        <p:nvSpPr>
          <p:cNvPr id="46" name="TextBox 46">
            <a:extLst>
              <a:ext uri="{FF2B5EF4-FFF2-40B4-BE49-F238E27FC236}">
                <a16:creationId xmlns:a16="http://schemas.microsoft.com/office/drawing/2014/main" id="{5AAC753B-A459-E133-2978-365CD93BF049}"/>
              </a:ext>
            </a:extLst>
          </p:cNvPr>
          <p:cNvSpPr txBox="1"/>
          <p:nvPr/>
        </p:nvSpPr>
        <p:spPr>
          <a:xfrm>
            <a:off x="3048177" y="6019007"/>
            <a:ext cx="3280708"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INFORMATION OVERLOAD</a:t>
            </a:r>
          </a:p>
        </p:txBody>
      </p:sp>
      <p:sp>
        <p:nvSpPr>
          <p:cNvPr id="47" name="TextBox 47">
            <a:extLst>
              <a:ext uri="{FF2B5EF4-FFF2-40B4-BE49-F238E27FC236}">
                <a16:creationId xmlns:a16="http://schemas.microsoft.com/office/drawing/2014/main" id="{C333CB80-F808-E838-DF44-D257D243B552}"/>
              </a:ext>
            </a:extLst>
          </p:cNvPr>
          <p:cNvSpPr txBox="1"/>
          <p:nvPr/>
        </p:nvSpPr>
        <p:spPr>
          <a:xfrm>
            <a:off x="3042734" y="7055635"/>
            <a:ext cx="3410279"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CONSTANT NOTIFICATIONS</a:t>
            </a:r>
          </a:p>
        </p:txBody>
      </p:sp>
      <p:sp>
        <p:nvSpPr>
          <p:cNvPr id="48" name="TextBox 48">
            <a:extLst>
              <a:ext uri="{FF2B5EF4-FFF2-40B4-BE49-F238E27FC236}">
                <a16:creationId xmlns:a16="http://schemas.microsoft.com/office/drawing/2014/main" id="{764E5773-CE21-C679-B9BB-77839A897FB9}"/>
              </a:ext>
            </a:extLst>
          </p:cNvPr>
          <p:cNvSpPr txBox="1"/>
          <p:nvPr/>
        </p:nvSpPr>
        <p:spPr>
          <a:xfrm>
            <a:off x="3356458" y="8117328"/>
            <a:ext cx="2797698"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SOCIAL COMPARISON</a:t>
            </a:r>
          </a:p>
        </p:txBody>
      </p:sp>
      <p:sp>
        <p:nvSpPr>
          <p:cNvPr id="49" name="TextBox 49">
            <a:extLst>
              <a:ext uri="{FF2B5EF4-FFF2-40B4-BE49-F238E27FC236}">
                <a16:creationId xmlns:a16="http://schemas.microsoft.com/office/drawing/2014/main" id="{F07BD60A-DDD1-C6C3-0FFB-B0DC07C03B58}"/>
              </a:ext>
            </a:extLst>
          </p:cNvPr>
          <p:cNvSpPr txBox="1"/>
          <p:nvPr/>
        </p:nvSpPr>
        <p:spPr>
          <a:xfrm>
            <a:off x="12037577" y="5005466"/>
            <a:ext cx="2756358" cy="305722"/>
          </a:xfrm>
          <a:prstGeom prst="rect">
            <a:avLst/>
          </a:prstGeom>
        </p:spPr>
        <p:txBody>
          <a:bodyPr lIns="0" tIns="0" rIns="0" bIns="0" rtlCol="0" anchor="t">
            <a:spAutoFit/>
          </a:bodyPr>
          <a:lstStyle/>
          <a:p>
            <a:pPr algn="ctr">
              <a:lnSpc>
                <a:spcPts val="2466"/>
              </a:lnSpc>
              <a:spcBef>
                <a:spcPct val="0"/>
              </a:spcBef>
            </a:pPr>
            <a:r>
              <a:rPr lang="en-US" sz="2072" b="1" spc="20">
                <a:solidFill>
                  <a:srgbClr val="808284"/>
                </a:solidFill>
                <a:latin typeface="Century Gothic Paneuropean Bold"/>
                <a:ea typeface="Century Gothic Paneuropean Bold"/>
                <a:cs typeface="Century Gothic Paneuropean Bold"/>
                <a:sym typeface="Century Gothic Paneuropean Bold"/>
              </a:rPr>
              <a:t>DEPLETED SELF WORTH</a:t>
            </a:r>
          </a:p>
        </p:txBody>
      </p:sp>
      <p:sp>
        <p:nvSpPr>
          <p:cNvPr id="50" name="TextBox 50">
            <a:extLst>
              <a:ext uri="{FF2B5EF4-FFF2-40B4-BE49-F238E27FC236}">
                <a16:creationId xmlns:a16="http://schemas.microsoft.com/office/drawing/2014/main" id="{C3FED9E6-1E7F-E7D3-81B0-C607FDA953E4}"/>
              </a:ext>
            </a:extLst>
          </p:cNvPr>
          <p:cNvSpPr txBox="1"/>
          <p:nvPr/>
        </p:nvSpPr>
        <p:spPr>
          <a:xfrm>
            <a:off x="11665817" y="5950689"/>
            <a:ext cx="3467146"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“MEAN WORLD SYNDROME”</a:t>
            </a:r>
          </a:p>
        </p:txBody>
      </p:sp>
      <p:sp>
        <p:nvSpPr>
          <p:cNvPr id="51" name="TextBox 51">
            <a:extLst>
              <a:ext uri="{FF2B5EF4-FFF2-40B4-BE49-F238E27FC236}">
                <a16:creationId xmlns:a16="http://schemas.microsoft.com/office/drawing/2014/main" id="{56E07E8B-8710-3B34-8529-2C909887E3A8}"/>
              </a:ext>
            </a:extLst>
          </p:cNvPr>
          <p:cNvSpPr txBox="1"/>
          <p:nvPr/>
        </p:nvSpPr>
        <p:spPr>
          <a:xfrm>
            <a:off x="12218909" y="8094652"/>
            <a:ext cx="2360962"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DECISION FATIGUE</a:t>
            </a:r>
          </a:p>
        </p:txBody>
      </p:sp>
      <p:sp>
        <p:nvSpPr>
          <p:cNvPr id="52" name="TextBox 52">
            <a:extLst>
              <a:ext uri="{FF2B5EF4-FFF2-40B4-BE49-F238E27FC236}">
                <a16:creationId xmlns:a16="http://schemas.microsoft.com/office/drawing/2014/main" id="{6B29F13E-D84B-9183-AEDC-61F5B6F5A190}"/>
              </a:ext>
            </a:extLst>
          </p:cNvPr>
          <p:cNvSpPr txBox="1"/>
          <p:nvPr/>
        </p:nvSpPr>
        <p:spPr>
          <a:xfrm>
            <a:off x="11887655" y="7040266"/>
            <a:ext cx="3134890"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FRAGMENTED ATTENTION</a:t>
            </a:r>
          </a:p>
        </p:txBody>
      </p:sp>
      <p:sp>
        <p:nvSpPr>
          <p:cNvPr id="53" name="TextBox 53">
            <a:extLst>
              <a:ext uri="{FF2B5EF4-FFF2-40B4-BE49-F238E27FC236}">
                <a16:creationId xmlns:a16="http://schemas.microsoft.com/office/drawing/2014/main" id="{7700008A-CE97-5FBA-46A9-1BAD241B07D4}"/>
              </a:ext>
            </a:extLst>
          </p:cNvPr>
          <p:cNvSpPr txBox="1"/>
          <p:nvPr/>
        </p:nvSpPr>
        <p:spPr>
          <a:xfrm>
            <a:off x="11104485" y="4964934"/>
            <a:ext cx="20793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A</a:t>
            </a:r>
          </a:p>
        </p:txBody>
      </p:sp>
      <p:sp>
        <p:nvSpPr>
          <p:cNvPr id="54" name="TextBox 54">
            <a:extLst>
              <a:ext uri="{FF2B5EF4-FFF2-40B4-BE49-F238E27FC236}">
                <a16:creationId xmlns:a16="http://schemas.microsoft.com/office/drawing/2014/main" id="{40217315-0D37-A7C6-F4DB-F1DBA7BB2052}"/>
              </a:ext>
            </a:extLst>
          </p:cNvPr>
          <p:cNvSpPr txBox="1"/>
          <p:nvPr/>
        </p:nvSpPr>
        <p:spPr>
          <a:xfrm>
            <a:off x="11131783" y="6018391"/>
            <a:ext cx="174818"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B</a:t>
            </a:r>
          </a:p>
        </p:txBody>
      </p:sp>
      <p:sp>
        <p:nvSpPr>
          <p:cNvPr id="55" name="TextBox 55">
            <a:extLst>
              <a:ext uri="{FF2B5EF4-FFF2-40B4-BE49-F238E27FC236}">
                <a16:creationId xmlns:a16="http://schemas.microsoft.com/office/drawing/2014/main" id="{75418CF2-F160-57F7-79AE-3E2EA4B938F2}"/>
              </a:ext>
            </a:extLst>
          </p:cNvPr>
          <p:cNvSpPr txBox="1"/>
          <p:nvPr/>
        </p:nvSpPr>
        <p:spPr>
          <a:xfrm>
            <a:off x="11091425" y="7090487"/>
            <a:ext cx="23405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C</a:t>
            </a:r>
          </a:p>
        </p:txBody>
      </p:sp>
      <p:sp>
        <p:nvSpPr>
          <p:cNvPr id="56" name="TextBox 56">
            <a:extLst>
              <a:ext uri="{FF2B5EF4-FFF2-40B4-BE49-F238E27FC236}">
                <a16:creationId xmlns:a16="http://schemas.microsoft.com/office/drawing/2014/main" id="{008D2E2D-DD02-1AD2-242A-03AC9DE5F22A}"/>
              </a:ext>
            </a:extLst>
          </p:cNvPr>
          <p:cNvSpPr txBox="1"/>
          <p:nvPr/>
        </p:nvSpPr>
        <p:spPr>
          <a:xfrm>
            <a:off x="11114301" y="8169923"/>
            <a:ext cx="209781"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D</a:t>
            </a:r>
          </a:p>
        </p:txBody>
      </p:sp>
      <p:sp>
        <p:nvSpPr>
          <p:cNvPr id="57" name="TextBox 57">
            <a:extLst>
              <a:ext uri="{FF2B5EF4-FFF2-40B4-BE49-F238E27FC236}">
                <a16:creationId xmlns:a16="http://schemas.microsoft.com/office/drawing/2014/main" id="{765E5DDC-4F6B-499E-9BF7-484716FE7A99}"/>
              </a:ext>
            </a:extLst>
          </p:cNvPr>
          <p:cNvSpPr txBox="1"/>
          <p:nvPr/>
        </p:nvSpPr>
        <p:spPr>
          <a:xfrm>
            <a:off x="1028700" y="3838372"/>
            <a:ext cx="11848639" cy="423670"/>
          </a:xfrm>
          <a:prstGeom prst="rect">
            <a:avLst/>
          </a:prstGeom>
        </p:spPr>
        <p:txBody>
          <a:bodyPr lIns="0" tIns="0" rIns="0" bIns="0" rtlCol="0" anchor="t">
            <a:spAutoFit/>
          </a:bodyPr>
          <a:lstStyle/>
          <a:p>
            <a:pPr algn="l">
              <a:lnSpc>
                <a:spcPts val="3347"/>
              </a:lnSpc>
            </a:pPr>
            <a:r>
              <a:rPr lang="en-US" sz="2813" b="1" spc="28">
                <a:solidFill>
                  <a:srgbClr val="318ECD"/>
                </a:solidFill>
                <a:latin typeface="Century Gothic Paneuropean Bold"/>
                <a:ea typeface="Century Gothic Paneuropean Bold"/>
                <a:cs typeface="Century Gothic Paneuropean Bold"/>
                <a:sym typeface="Century Gothic Paneuropean Bold"/>
              </a:rPr>
              <a:t>DIGITAL DETOX &amp; INFORMATION OVERWHELM</a:t>
            </a:r>
          </a:p>
        </p:txBody>
      </p:sp>
      <p:sp>
        <p:nvSpPr>
          <p:cNvPr id="59" name="AutoShape 58"/>
          <p:cNvSpPr/>
          <p:nvPr/>
        </p:nvSpPr>
        <p:spPr>
          <a:xfrm>
            <a:off x="6902155" y="5303892"/>
            <a:ext cx="3966662" cy="922433"/>
          </a:xfrm>
          <a:prstGeom prst="line">
            <a:avLst/>
          </a:prstGeom>
          <a:ln w="152400" cap="flat">
            <a:solidFill>
              <a:srgbClr val="6A205C"/>
            </a:solidFill>
            <a:prstDash val="sysDot"/>
            <a:headEnd type="none" w="sm" len="sm"/>
            <a:tailEnd type="arrow" w="med" len="sm"/>
          </a:ln>
        </p:spPr>
        <p:txBody>
          <a:bodyPr/>
          <a:lstStyle/>
          <a:p>
            <a:endParaRPr lang="en-GB"/>
          </a:p>
        </p:txBody>
      </p:sp>
      <p:sp>
        <p:nvSpPr>
          <p:cNvPr id="61" name="TextBox 24">
            <a:extLst>
              <a:ext uri="{FF2B5EF4-FFF2-40B4-BE49-F238E27FC236}">
                <a16:creationId xmlns:a16="http://schemas.microsoft.com/office/drawing/2014/main" id="{057A06D6-097D-71B7-8EBD-74B8EDB656C5}"/>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extLst>
      <p:ext uri="{BB962C8B-B14F-4D97-AF65-F5344CB8AC3E}">
        <p14:creationId xmlns:p14="http://schemas.microsoft.com/office/powerpoint/2010/main" val="35447304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a:extLst>
            <a:ext uri="{FF2B5EF4-FFF2-40B4-BE49-F238E27FC236}">
              <a16:creationId xmlns:a16="http://schemas.microsoft.com/office/drawing/2014/main" id="{000B8266-C9DB-7165-D088-E2B8A92C038D}"/>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1E1F7552-1023-2B30-41AC-68CFDA6FE804}"/>
              </a:ext>
            </a:extLst>
          </p:cNvPr>
          <p:cNvSpPr txBox="1"/>
          <p:nvPr/>
        </p:nvSpPr>
        <p:spPr>
          <a:xfrm>
            <a:off x="1028700" y="2388194"/>
            <a:ext cx="10458406" cy="783307"/>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THE MODERN EPIDEMIC:</a:t>
            </a:r>
          </a:p>
        </p:txBody>
      </p:sp>
      <p:sp>
        <p:nvSpPr>
          <p:cNvPr id="3" name="AutoShape 3">
            <a:extLst>
              <a:ext uri="{FF2B5EF4-FFF2-40B4-BE49-F238E27FC236}">
                <a16:creationId xmlns:a16="http://schemas.microsoft.com/office/drawing/2014/main" id="{7F08E07B-4FA8-A638-A8CD-478ADF1105C7}"/>
              </a:ext>
            </a:extLst>
          </p:cNvPr>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4" name="Freeform 4">
            <a:extLst>
              <a:ext uri="{FF2B5EF4-FFF2-40B4-BE49-F238E27FC236}">
                <a16:creationId xmlns:a16="http://schemas.microsoft.com/office/drawing/2014/main" id="{B65C99E5-FB08-B288-D585-72DFDF0B9CBC}"/>
              </a:ext>
            </a:extLst>
          </p:cNvPr>
          <p:cNvSpPr/>
          <p:nvPr/>
        </p:nvSpPr>
        <p:spPr>
          <a:xfrm rot="6347971">
            <a:off x="330697" y="7298367"/>
            <a:ext cx="1837762" cy="2565810"/>
          </a:xfrm>
          <a:custGeom>
            <a:avLst/>
            <a:gdLst/>
            <a:ahLst/>
            <a:cxnLst/>
            <a:rect l="l" t="t" r="r" b="b"/>
            <a:pathLst>
              <a:path w="1837762" h="2565810">
                <a:moveTo>
                  <a:pt x="0" y="0"/>
                </a:moveTo>
                <a:lnTo>
                  <a:pt x="1837761" y="0"/>
                </a:lnTo>
                <a:lnTo>
                  <a:pt x="1837761" y="2565811"/>
                </a:lnTo>
                <a:lnTo>
                  <a:pt x="0" y="256581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a:extLst>
              <a:ext uri="{FF2B5EF4-FFF2-40B4-BE49-F238E27FC236}">
                <a16:creationId xmlns:a16="http://schemas.microsoft.com/office/drawing/2014/main" id="{280FBEA6-DF0C-E7B9-0499-963D38BE9514}"/>
              </a:ext>
            </a:extLst>
          </p:cNvPr>
          <p:cNvSpPr/>
          <p:nvPr/>
        </p:nvSpPr>
        <p:spPr>
          <a:xfrm>
            <a:off x="8292053" y="1232457"/>
            <a:ext cx="851947" cy="851947"/>
          </a:xfrm>
          <a:custGeom>
            <a:avLst/>
            <a:gdLst/>
            <a:ahLst/>
            <a:cxnLst/>
            <a:rect l="l" t="t" r="r" b="b"/>
            <a:pathLst>
              <a:path w="851947" h="851947">
                <a:moveTo>
                  <a:pt x="0" y="0"/>
                </a:moveTo>
                <a:lnTo>
                  <a:pt x="851947" y="0"/>
                </a:lnTo>
                <a:lnTo>
                  <a:pt x="851947" y="851947"/>
                </a:lnTo>
                <a:lnTo>
                  <a:pt x="0" y="8519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D0CF28A7-5614-A6A1-8AA4-133EFD5887D7}"/>
              </a:ext>
            </a:extLst>
          </p:cNvPr>
          <p:cNvSpPr/>
          <p:nvPr/>
        </p:nvSpPr>
        <p:spPr>
          <a:xfrm>
            <a:off x="2435118" y="4780879"/>
            <a:ext cx="4467037" cy="4048252"/>
          </a:xfrm>
          <a:custGeom>
            <a:avLst/>
            <a:gdLst/>
            <a:ahLst/>
            <a:cxnLst/>
            <a:rect l="l" t="t" r="r" b="b"/>
            <a:pathLst>
              <a:path w="4467037" h="4048252">
                <a:moveTo>
                  <a:pt x="0" y="0"/>
                </a:moveTo>
                <a:lnTo>
                  <a:pt x="4467037" y="0"/>
                </a:lnTo>
                <a:lnTo>
                  <a:pt x="4467037" y="4048252"/>
                </a:lnTo>
                <a:lnTo>
                  <a:pt x="0" y="4048252"/>
                </a:lnTo>
                <a:lnTo>
                  <a:pt x="0" y="0"/>
                </a:lnTo>
                <a:close/>
              </a:path>
            </a:pathLst>
          </a:custGeom>
          <a:blipFill>
            <a:blip r:embed="rId6"/>
            <a:stretch>
              <a:fillRect/>
            </a:stretch>
          </a:blipFill>
        </p:spPr>
        <p:txBody>
          <a:bodyPr/>
          <a:lstStyle/>
          <a:p>
            <a:endParaRPr lang="en-GB"/>
          </a:p>
        </p:txBody>
      </p:sp>
      <p:sp>
        <p:nvSpPr>
          <p:cNvPr id="7" name="AutoShape 7">
            <a:extLst>
              <a:ext uri="{FF2B5EF4-FFF2-40B4-BE49-F238E27FC236}">
                <a16:creationId xmlns:a16="http://schemas.microsoft.com/office/drawing/2014/main" id="{783A4AB2-C1F4-66B9-F432-2BA1A1147520}"/>
              </a:ext>
            </a:extLst>
          </p:cNvPr>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8" name="Freeform 8">
            <a:extLst>
              <a:ext uri="{FF2B5EF4-FFF2-40B4-BE49-F238E27FC236}">
                <a16:creationId xmlns:a16="http://schemas.microsoft.com/office/drawing/2014/main" id="{1B5E3E30-01F8-4582-CE12-7819A4BABB11}"/>
              </a:ext>
            </a:extLst>
          </p:cNvPr>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7"/>
            <a:stretch>
              <a:fillRect/>
            </a:stretch>
          </a:blipFill>
        </p:spPr>
        <p:txBody>
          <a:bodyPr/>
          <a:lstStyle/>
          <a:p>
            <a:endParaRPr lang="en-GB"/>
          </a:p>
        </p:txBody>
      </p:sp>
      <p:sp>
        <p:nvSpPr>
          <p:cNvPr id="9" name="Freeform 9">
            <a:extLst>
              <a:ext uri="{FF2B5EF4-FFF2-40B4-BE49-F238E27FC236}">
                <a16:creationId xmlns:a16="http://schemas.microsoft.com/office/drawing/2014/main" id="{08536B2C-EBA4-0865-9FDF-CEFC5D19FF50}"/>
              </a:ext>
            </a:extLst>
          </p:cNvPr>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8"/>
            <a:stretch>
              <a:fillRect/>
            </a:stretch>
          </a:blipFill>
        </p:spPr>
        <p:txBody>
          <a:bodyPr/>
          <a:lstStyle/>
          <a:p>
            <a:endParaRPr lang="en-GB"/>
          </a:p>
        </p:txBody>
      </p:sp>
      <p:grpSp>
        <p:nvGrpSpPr>
          <p:cNvPr id="10" name="Group 10">
            <a:extLst>
              <a:ext uri="{FF2B5EF4-FFF2-40B4-BE49-F238E27FC236}">
                <a16:creationId xmlns:a16="http://schemas.microsoft.com/office/drawing/2014/main" id="{D2A40B65-7BEE-5321-B246-3F6B855C738E}"/>
              </a:ext>
            </a:extLst>
          </p:cNvPr>
          <p:cNvGrpSpPr/>
          <p:nvPr/>
        </p:nvGrpSpPr>
        <p:grpSpPr>
          <a:xfrm rot="5142934">
            <a:off x="14656445" y="1784414"/>
            <a:ext cx="4047464" cy="3355489"/>
            <a:chOff x="0" y="0"/>
            <a:chExt cx="5396619" cy="4473986"/>
          </a:xfrm>
        </p:grpSpPr>
        <p:sp>
          <p:nvSpPr>
            <p:cNvPr id="11" name="Freeform 11">
              <a:extLst>
                <a:ext uri="{FF2B5EF4-FFF2-40B4-BE49-F238E27FC236}">
                  <a16:creationId xmlns:a16="http://schemas.microsoft.com/office/drawing/2014/main" id="{DB2C0D58-B64A-EF44-8096-6ABE6F6AA62A}"/>
                </a:ext>
              </a:extLst>
            </p:cNvPr>
            <p:cNvSpPr/>
            <p:nvPr/>
          </p:nvSpPr>
          <p:spPr>
            <a:xfrm rot="-10800000">
              <a:off x="440657" y="702740"/>
              <a:ext cx="1634348" cy="2905507"/>
            </a:xfrm>
            <a:custGeom>
              <a:avLst/>
              <a:gdLst/>
              <a:ahLst/>
              <a:cxnLst/>
              <a:rect l="l" t="t" r="r" b="b"/>
              <a:pathLst>
                <a:path w="1634348" h="2905507">
                  <a:moveTo>
                    <a:pt x="0" y="0"/>
                  </a:moveTo>
                  <a:lnTo>
                    <a:pt x="1634348" y="0"/>
                  </a:lnTo>
                  <a:lnTo>
                    <a:pt x="1634348" y="2905507"/>
                  </a:lnTo>
                  <a:lnTo>
                    <a:pt x="0" y="290550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2" name="Freeform 12">
              <a:extLst>
                <a:ext uri="{FF2B5EF4-FFF2-40B4-BE49-F238E27FC236}">
                  <a16:creationId xmlns:a16="http://schemas.microsoft.com/office/drawing/2014/main" id="{D40A81F7-FC82-3CC6-402D-088CD2F7175C}"/>
                </a:ext>
              </a:extLst>
            </p:cNvPr>
            <p:cNvSpPr/>
            <p:nvPr/>
          </p:nvSpPr>
          <p:spPr>
            <a:xfrm rot="-7412232">
              <a:off x="1088873" y="764139"/>
              <a:ext cx="2918684" cy="2021189"/>
            </a:xfrm>
            <a:custGeom>
              <a:avLst/>
              <a:gdLst/>
              <a:ahLst/>
              <a:cxnLst/>
              <a:rect l="l" t="t" r="r" b="b"/>
              <a:pathLst>
                <a:path w="2918684" h="2021189">
                  <a:moveTo>
                    <a:pt x="0" y="0"/>
                  </a:moveTo>
                  <a:lnTo>
                    <a:pt x="2918685" y="0"/>
                  </a:lnTo>
                  <a:lnTo>
                    <a:pt x="2918685" y="2021189"/>
                  </a:lnTo>
                  <a:lnTo>
                    <a:pt x="0" y="202118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 name="Freeform 13">
              <a:extLst>
                <a:ext uri="{FF2B5EF4-FFF2-40B4-BE49-F238E27FC236}">
                  <a16:creationId xmlns:a16="http://schemas.microsoft.com/office/drawing/2014/main" id="{BAE1433A-6F9E-D57B-29E0-9B55555A5539}"/>
                </a:ext>
              </a:extLst>
            </p:cNvPr>
            <p:cNvSpPr/>
            <p:nvPr/>
          </p:nvSpPr>
          <p:spPr>
            <a:xfrm rot="-10734224">
              <a:off x="2623000" y="171742"/>
              <a:ext cx="1532950" cy="4287972"/>
            </a:xfrm>
            <a:custGeom>
              <a:avLst/>
              <a:gdLst/>
              <a:ahLst/>
              <a:cxnLst/>
              <a:rect l="l" t="t" r="r" b="b"/>
              <a:pathLst>
                <a:path w="1532950" h="4287972">
                  <a:moveTo>
                    <a:pt x="0" y="0"/>
                  </a:moveTo>
                  <a:lnTo>
                    <a:pt x="1532950" y="0"/>
                  </a:lnTo>
                  <a:lnTo>
                    <a:pt x="1532950" y="4287972"/>
                  </a:lnTo>
                  <a:lnTo>
                    <a:pt x="0" y="428797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4" name="Freeform 14">
              <a:extLst>
                <a:ext uri="{FF2B5EF4-FFF2-40B4-BE49-F238E27FC236}">
                  <a16:creationId xmlns:a16="http://schemas.microsoft.com/office/drawing/2014/main" id="{BCD3D8D2-D31A-637C-5DC2-BBBABF670AA7}"/>
                </a:ext>
              </a:extLst>
            </p:cNvPr>
            <p:cNvSpPr/>
            <p:nvPr/>
          </p:nvSpPr>
          <p:spPr>
            <a:xfrm rot="-9946350">
              <a:off x="2766174" y="422113"/>
              <a:ext cx="2412486" cy="2074738"/>
            </a:xfrm>
            <a:custGeom>
              <a:avLst/>
              <a:gdLst/>
              <a:ahLst/>
              <a:cxnLst/>
              <a:rect l="l" t="t" r="r" b="b"/>
              <a:pathLst>
                <a:path w="2412486" h="2074738">
                  <a:moveTo>
                    <a:pt x="0" y="0"/>
                  </a:moveTo>
                  <a:lnTo>
                    <a:pt x="2412486" y="0"/>
                  </a:lnTo>
                  <a:lnTo>
                    <a:pt x="2412486" y="2074738"/>
                  </a:lnTo>
                  <a:lnTo>
                    <a:pt x="0" y="207473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5" name="Freeform 15">
              <a:extLst>
                <a:ext uri="{FF2B5EF4-FFF2-40B4-BE49-F238E27FC236}">
                  <a16:creationId xmlns:a16="http://schemas.microsoft.com/office/drawing/2014/main" id="{05926268-346F-02CA-48F0-BD1102193E98}"/>
                </a:ext>
              </a:extLst>
            </p:cNvPr>
            <p:cNvSpPr/>
            <p:nvPr/>
          </p:nvSpPr>
          <p:spPr>
            <a:xfrm rot="-9798030">
              <a:off x="266863" y="62628"/>
              <a:ext cx="724105" cy="1963673"/>
            </a:xfrm>
            <a:custGeom>
              <a:avLst/>
              <a:gdLst/>
              <a:ahLst/>
              <a:cxnLst/>
              <a:rect l="l" t="t" r="r" b="b"/>
              <a:pathLst>
                <a:path w="724105" h="1963673">
                  <a:moveTo>
                    <a:pt x="0" y="0"/>
                  </a:moveTo>
                  <a:lnTo>
                    <a:pt x="724105" y="0"/>
                  </a:lnTo>
                  <a:lnTo>
                    <a:pt x="724105" y="1963673"/>
                  </a:lnTo>
                  <a:lnTo>
                    <a:pt x="0" y="196367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grpSp>
      <p:grpSp>
        <p:nvGrpSpPr>
          <p:cNvPr id="16" name="Group 16">
            <a:extLst>
              <a:ext uri="{FF2B5EF4-FFF2-40B4-BE49-F238E27FC236}">
                <a16:creationId xmlns:a16="http://schemas.microsoft.com/office/drawing/2014/main" id="{D9D5363E-FF0E-ECC3-78B1-F96F8E96AC14}"/>
              </a:ext>
            </a:extLst>
          </p:cNvPr>
          <p:cNvGrpSpPr/>
          <p:nvPr/>
        </p:nvGrpSpPr>
        <p:grpSpPr>
          <a:xfrm>
            <a:off x="3169365" y="6964040"/>
            <a:ext cx="3485899" cy="747138"/>
            <a:chOff x="0" y="0"/>
            <a:chExt cx="4097469" cy="878240"/>
          </a:xfrm>
        </p:grpSpPr>
        <p:sp>
          <p:nvSpPr>
            <p:cNvPr id="17" name="Freeform 17">
              <a:extLst>
                <a:ext uri="{FF2B5EF4-FFF2-40B4-BE49-F238E27FC236}">
                  <a16:creationId xmlns:a16="http://schemas.microsoft.com/office/drawing/2014/main" id="{2EAC1B61-353C-1DAF-2991-DBA331E39053}"/>
                </a:ext>
              </a:extLst>
            </p:cNvPr>
            <p:cNvSpPr/>
            <p:nvPr/>
          </p:nvSpPr>
          <p:spPr>
            <a:xfrm>
              <a:off x="0" y="0"/>
              <a:ext cx="4097468" cy="878240"/>
            </a:xfrm>
            <a:custGeom>
              <a:avLst/>
              <a:gdLst/>
              <a:ahLst/>
              <a:cxnLst/>
              <a:rect l="l" t="t" r="r" b="b"/>
              <a:pathLst>
                <a:path w="4097468" h="878240">
                  <a:moveTo>
                    <a:pt x="4097468" y="68849"/>
                  </a:moveTo>
                  <a:lnTo>
                    <a:pt x="4097468" y="809392"/>
                  </a:lnTo>
                  <a:cubicBezTo>
                    <a:pt x="4097468" y="847416"/>
                    <a:pt x="4066644" y="878240"/>
                    <a:pt x="4028620" y="878240"/>
                  </a:cubicBezTo>
                  <a:lnTo>
                    <a:pt x="68849" y="878240"/>
                  </a:lnTo>
                  <a:cubicBezTo>
                    <a:pt x="30825" y="878240"/>
                    <a:pt x="0" y="847416"/>
                    <a:pt x="0" y="80939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18" name="TextBox 18">
              <a:extLst>
                <a:ext uri="{FF2B5EF4-FFF2-40B4-BE49-F238E27FC236}">
                  <a16:creationId xmlns:a16="http://schemas.microsoft.com/office/drawing/2014/main" id="{D775E9E1-D9B3-76F4-D32B-BC7BA3B448E3}"/>
                </a:ext>
              </a:extLst>
            </p:cNvPr>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19" name="Group 19">
            <a:extLst>
              <a:ext uri="{FF2B5EF4-FFF2-40B4-BE49-F238E27FC236}">
                <a16:creationId xmlns:a16="http://schemas.microsoft.com/office/drawing/2014/main" id="{CDC60E38-9809-50B3-E95C-49BFB8695357}"/>
              </a:ext>
            </a:extLst>
          </p:cNvPr>
          <p:cNvGrpSpPr/>
          <p:nvPr/>
        </p:nvGrpSpPr>
        <p:grpSpPr>
          <a:xfrm>
            <a:off x="3169365" y="8031557"/>
            <a:ext cx="3485899" cy="737635"/>
            <a:chOff x="0" y="0"/>
            <a:chExt cx="4097469" cy="867070"/>
          </a:xfrm>
        </p:grpSpPr>
        <p:sp>
          <p:nvSpPr>
            <p:cNvPr id="20" name="Freeform 20">
              <a:extLst>
                <a:ext uri="{FF2B5EF4-FFF2-40B4-BE49-F238E27FC236}">
                  <a16:creationId xmlns:a16="http://schemas.microsoft.com/office/drawing/2014/main" id="{5B7B4AD5-5515-8145-F86A-575DBCA093AB}"/>
                </a:ext>
              </a:extLst>
            </p:cNvPr>
            <p:cNvSpPr/>
            <p:nvPr/>
          </p:nvSpPr>
          <p:spPr>
            <a:xfrm>
              <a:off x="0" y="0"/>
              <a:ext cx="4097468" cy="867070"/>
            </a:xfrm>
            <a:custGeom>
              <a:avLst/>
              <a:gdLst/>
              <a:ahLst/>
              <a:cxnLst/>
              <a:rect l="l" t="t" r="r" b="b"/>
              <a:pathLst>
                <a:path w="4097468" h="867070">
                  <a:moveTo>
                    <a:pt x="4097468" y="68849"/>
                  </a:moveTo>
                  <a:lnTo>
                    <a:pt x="4097468" y="798222"/>
                  </a:lnTo>
                  <a:cubicBezTo>
                    <a:pt x="4097468" y="836246"/>
                    <a:pt x="4066644" y="867070"/>
                    <a:pt x="4028620" y="867070"/>
                  </a:cubicBezTo>
                  <a:lnTo>
                    <a:pt x="68849" y="867070"/>
                  </a:lnTo>
                  <a:cubicBezTo>
                    <a:pt x="30825" y="867070"/>
                    <a:pt x="0" y="836246"/>
                    <a:pt x="0" y="79822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1" name="TextBox 21">
              <a:extLst>
                <a:ext uri="{FF2B5EF4-FFF2-40B4-BE49-F238E27FC236}">
                  <a16:creationId xmlns:a16="http://schemas.microsoft.com/office/drawing/2014/main" id="{3C0A404E-7D14-731E-7173-E008BB701287}"/>
                </a:ext>
              </a:extLst>
            </p:cNvPr>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22" name="Group 22">
            <a:extLst>
              <a:ext uri="{FF2B5EF4-FFF2-40B4-BE49-F238E27FC236}">
                <a16:creationId xmlns:a16="http://schemas.microsoft.com/office/drawing/2014/main" id="{0E88EBBB-769A-DEA5-2858-3F8A6E7EED47}"/>
              </a:ext>
            </a:extLst>
          </p:cNvPr>
          <p:cNvGrpSpPr/>
          <p:nvPr/>
        </p:nvGrpSpPr>
        <p:grpSpPr>
          <a:xfrm>
            <a:off x="3169365" y="5907525"/>
            <a:ext cx="3485899" cy="751888"/>
            <a:chOff x="0" y="0"/>
            <a:chExt cx="4097469" cy="883823"/>
          </a:xfrm>
        </p:grpSpPr>
        <p:sp>
          <p:nvSpPr>
            <p:cNvPr id="23" name="Freeform 23">
              <a:extLst>
                <a:ext uri="{FF2B5EF4-FFF2-40B4-BE49-F238E27FC236}">
                  <a16:creationId xmlns:a16="http://schemas.microsoft.com/office/drawing/2014/main" id="{FDB477E9-8D83-64D5-9908-8C61C38A2123}"/>
                </a:ext>
              </a:extLst>
            </p:cNvPr>
            <p:cNvSpPr/>
            <p:nvPr/>
          </p:nvSpPr>
          <p:spPr>
            <a:xfrm>
              <a:off x="0" y="0"/>
              <a:ext cx="4097468" cy="883823"/>
            </a:xfrm>
            <a:custGeom>
              <a:avLst/>
              <a:gdLst/>
              <a:ahLst/>
              <a:cxnLst/>
              <a:rect l="l" t="t" r="r" b="b"/>
              <a:pathLst>
                <a:path w="4097468" h="883823">
                  <a:moveTo>
                    <a:pt x="4097468" y="68849"/>
                  </a:moveTo>
                  <a:lnTo>
                    <a:pt x="4097468" y="814975"/>
                  </a:lnTo>
                  <a:cubicBezTo>
                    <a:pt x="4097468" y="852999"/>
                    <a:pt x="4066644" y="883823"/>
                    <a:pt x="4028620" y="883823"/>
                  </a:cubicBezTo>
                  <a:lnTo>
                    <a:pt x="68849" y="883823"/>
                  </a:lnTo>
                  <a:cubicBezTo>
                    <a:pt x="30825" y="883823"/>
                    <a:pt x="0" y="852999"/>
                    <a:pt x="0" y="814975"/>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4" name="TextBox 24">
              <a:extLst>
                <a:ext uri="{FF2B5EF4-FFF2-40B4-BE49-F238E27FC236}">
                  <a16:creationId xmlns:a16="http://schemas.microsoft.com/office/drawing/2014/main" id="{60F467FC-263C-E4E0-83E8-2F1DD8195865}"/>
                </a:ext>
              </a:extLst>
            </p:cNvPr>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25" name="Group 25">
            <a:extLst>
              <a:ext uri="{FF2B5EF4-FFF2-40B4-BE49-F238E27FC236}">
                <a16:creationId xmlns:a16="http://schemas.microsoft.com/office/drawing/2014/main" id="{8A0B93A0-1341-E121-1704-ADA859E39A74}"/>
              </a:ext>
            </a:extLst>
          </p:cNvPr>
          <p:cNvGrpSpPr/>
          <p:nvPr/>
        </p:nvGrpSpPr>
        <p:grpSpPr>
          <a:xfrm>
            <a:off x="3169365" y="4848939"/>
            <a:ext cx="3485899" cy="756637"/>
            <a:chOff x="0" y="0"/>
            <a:chExt cx="4097469" cy="889406"/>
          </a:xfrm>
        </p:grpSpPr>
        <p:sp>
          <p:nvSpPr>
            <p:cNvPr id="26" name="Freeform 26">
              <a:extLst>
                <a:ext uri="{FF2B5EF4-FFF2-40B4-BE49-F238E27FC236}">
                  <a16:creationId xmlns:a16="http://schemas.microsoft.com/office/drawing/2014/main" id="{0BC84DCD-7B37-82C9-B60A-AF998937710A}"/>
                </a:ext>
              </a:extLst>
            </p:cNvPr>
            <p:cNvSpPr/>
            <p:nvPr/>
          </p:nvSpPr>
          <p:spPr>
            <a:xfrm>
              <a:off x="0" y="0"/>
              <a:ext cx="4097468" cy="889406"/>
            </a:xfrm>
            <a:custGeom>
              <a:avLst/>
              <a:gdLst/>
              <a:ahLst/>
              <a:cxnLst/>
              <a:rect l="l" t="t" r="r" b="b"/>
              <a:pathLst>
                <a:path w="4097468" h="889406">
                  <a:moveTo>
                    <a:pt x="4097468" y="68849"/>
                  </a:moveTo>
                  <a:lnTo>
                    <a:pt x="4097468" y="820558"/>
                  </a:lnTo>
                  <a:cubicBezTo>
                    <a:pt x="4097468" y="858582"/>
                    <a:pt x="4066644" y="889406"/>
                    <a:pt x="4028620" y="889406"/>
                  </a:cubicBezTo>
                  <a:lnTo>
                    <a:pt x="68849" y="889406"/>
                  </a:lnTo>
                  <a:cubicBezTo>
                    <a:pt x="30825" y="889406"/>
                    <a:pt x="0" y="858582"/>
                    <a:pt x="0" y="820558"/>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7" name="TextBox 27">
              <a:extLst>
                <a:ext uri="{FF2B5EF4-FFF2-40B4-BE49-F238E27FC236}">
                  <a16:creationId xmlns:a16="http://schemas.microsoft.com/office/drawing/2014/main" id="{963E5B32-22B6-E96F-538D-DDA42450850C}"/>
                </a:ext>
              </a:extLst>
            </p:cNvPr>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28" name="Freeform 28">
            <a:extLst>
              <a:ext uri="{FF2B5EF4-FFF2-40B4-BE49-F238E27FC236}">
                <a16:creationId xmlns:a16="http://schemas.microsoft.com/office/drawing/2014/main" id="{50B23DE1-C567-B973-E8C5-8E172A70C0D1}"/>
              </a:ext>
            </a:extLst>
          </p:cNvPr>
          <p:cNvSpPr/>
          <p:nvPr/>
        </p:nvSpPr>
        <p:spPr>
          <a:xfrm>
            <a:off x="10899745" y="4700192"/>
            <a:ext cx="4537031" cy="4111684"/>
          </a:xfrm>
          <a:custGeom>
            <a:avLst/>
            <a:gdLst/>
            <a:ahLst/>
            <a:cxnLst/>
            <a:rect l="l" t="t" r="r" b="b"/>
            <a:pathLst>
              <a:path w="4537031" h="4111684">
                <a:moveTo>
                  <a:pt x="0" y="0"/>
                </a:moveTo>
                <a:lnTo>
                  <a:pt x="4537031" y="0"/>
                </a:lnTo>
                <a:lnTo>
                  <a:pt x="4537031" y="4111684"/>
                </a:lnTo>
                <a:lnTo>
                  <a:pt x="0" y="4111684"/>
                </a:lnTo>
                <a:lnTo>
                  <a:pt x="0" y="0"/>
                </a:lnTo>
                <a:close/>
              </a:path>
            </a:pathLst>
          </a:custGeom>
          <a:blipFill>
            <a:blip r:embed="rId19"/>
            <a:stretch>
              <a:fillRect/>
            </a:stretch>
          </a:blipFill>
        </p:spPr>
        <p:txBody>
          <a:bodyPr/>
          <a:lstStyle/>
          <a:p>
            <a:endParaRPr lang="en-GB"/>
          </a:p>
        </p:txBody>
      </p:sp>
      <p:grpSp>
        <p:nvGrpSpPr>
          <p:cNvPr id="29" name="Group 29">
            <a:extLst>
              <a:ext uri="{FF2B5EF4-FFF2-40B4-BE49-F238E27FC236}">
                <a16:creationId xmlns:a16="http://schemas.microsoft.com/office/drawing/2014/main" id="{3AE3C31A-62A6-0BAB-FE2A-69B4FAEF3DF8}"/>
              </a:ext>
            </a:extLst>
          </p:cNvPr>
          <p:cNvGrpSpPr/>
          <p:nvPr/>
        </p:nvGrpSpPr>
        <p:grpSpPr>
          <a:xfrm>
            <a:off x="11645497" y="6917561"/>
            <a:ext cx="3540519" cy="758845"/>
            <a:chOff x="0" y="0"/>
            <a:chExt cx="4097469" cy="878240"/>
          </a:xfrm>
        </p:grpSpPr>
        <p:sp>
          <p:nvSpPr>
            <p:cNvPr id="30" name="Freeform 30">
              <a:extLst>
                <a:ext uri="{FF2B5EF4-FFF2-40B4-BE49-F238E27FC236}">
                  <a16:creationId xmlns:a16="http://schemas.microsoft.com/office/drawing/2014/main" id="{F278FA25-037F-3B81-07D6-09294F28ED43}"/>
                </a:ext>
              </a:extLst>
            </p:cNvPr>
            <p:cNvSpPr/>
            <p:nvPr/>
          </p:nvSpPr>
          <p:spPr>
            <a:xfrm>
              <a:off x="0" y="0"/>
              <a:ext cx="4097468" cy="878240"/>
            </a:xfrm>
            <a:custGeom>
              <a:avLst/>
              <a:gdLst/>
              <a:ahLst/>
              <a:cxnLst/>
              <a:rect l="l" t="t" r="r" b="b"/>
              <a:pathLst>
                <a:path w="4097468" h="878240">
                  <a:moveTo>
                    <a:pt x="4097468" y="67787"/>
                  </a:moveTo>
                  <a:lnTo>
                    <a:pt x="4097468" y="810454"/>
                  </a:lnTo>
                  <a:cubicBezTo>
                    <a:pt x="4097468" y="847891"/>
                    <a:pt x="4067120" y="878240"/>
                    <a:pt x="4029682" y="878240"/>
                  </a:cubicBezTo>
                  <a:lnTo>
                    <a:pt x="67787" y="878240"/>
                  </a:lnTo>
                  <a:cubicBezTo>
                    <a:pt x="49808" y="878240"/>
                    <a:pt x="32567" y="871099"/>
                    <a:pt x="19854" y="858386"/>
                  </a:cubicBezTo>
                  <a:cubicBezTo>
                    <a:pt x="7142" y="845674"/>
                    <a:pt x="0" y="828432"/>
                    <a:pt x="0" y="81045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1" name="TextBox 31">
              <a:extLst>
                <a:ext uri="{FF2B5EF4-FFF2-40B4-BE49-F238E27FC236}">
                  <a16:creationId xmlns:a16="http://schemas.microsoft.com/office/drawing/2014/main" id="{83C6091D-B08C-C173-5EFE-272A4DEF6C11}"/>
                </a:ext>
              </a:extLst>
            </p:cNvPr>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32" name="Group 32">
            <a:extLst>
              <a:ext uri="{FF2B5EF4-FFF2-40B4-BE49-F238E27FC236}">
                <a16:creationId xmlns:a16="http://schemas.microsoft.com/office/drawing/2014/main" id="{BC281199-6B8A-B2E2-7FE1-442B696F9F1C}"/>
              </a:ext>
            </a:extLst>
          </p:cNvPr>
          <p:cNvGrpSpPr/>
          <p:nvPr/>
        </p:nvGrpSpPr>
        <p:grpSpPr>
          <a:xfrm>
            <a:off x="11645497" y="8001805"/>
            <a:ext cx="3540519" cy="749193"/>
            <a:chOff x="0" y="0"/>
            <a:chExt cx="4097469" cy="867070"/>
          </a:xfrm>
        </p:grpSpPr>
        <p:sp>
          <p:nvSpPr>
            <p:cNvPr id="33" name="Freeform 33">
              <a:extLst>
                <a:ext uri="{FF2B5EF4-FFF2-40B4-BE49-F238E27FC236}">
                  <a16:creationId xmlns:a16="http://schemas.microsoft.com/office/drawing/2014/main" id="{4263EAFB-75DB-F319-7A2F-E2201C0D856C}"/>
                </a:ext>
              </a:extLst>
            </p:cNvPr>
            <p:cNvSpPr/>
            <p:nvPr/>
          </p:nvSpPr>
          <p:spPr>
            <a:xfrm>
              <a:off x="0" y="0"/>
              <a:ext cx="4097468" cy="867070"/>
            </a:xfrm>
            <a:custGeom>
              <a:avLst/>
              <a:gdLst/>
              <a:ahLst/>
              <a:cxnLst/>
              <a:rect l="l" t="t" r="r" b="b"/>
              <a:pathLst>
                <a:path w="4097468" h="867070">
                  <a:moveTo>
                    <a:pt x="4097468" y="67787"/>
                  </a:moveTo>
                  <a:lnTo>
                    <a:pt x="4097468" y="799284"/>
                  </a:lnTo>
                  <a:cubicBezTo>
                    <a:pt x="4097468" y="817262"/>
                    <a:pt x="4090327" y="834504"/>
                    <a:pt x="4077614" y="847216"/>
                  </a:cubicBezTo>
                  <a:cubicBezTo>
                    <a:pt x="4064902" y="859928"/>
                    <a:pt x="4047660" y="867070"/>
                    <a:pt x="4029682" y="867070"/>
                  </a:cubicBezTo>
                  <a:lnTo>
                    <a:pt x="67787" y="867070"/>
                  </a:lnTo>
                  <a:cubicBezTo>
                    <a:pt x="49808" y="867070"/>
                    <a:pt x="32567" y="859928"/>
                    <a:pt x="19854" y="847216"/>
                  </a:cubicBezTo>
                  <a:cubicBezTo>
                    <a:pt x="7142" y="834504"/>
                    <a:pt x="0" y="817262"/>
                    <a:pt x="0" y="79928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4" name="TextBox 34">
              <a:extLst>
                <a:ext uri="{FF2B5EF4-FFF2-40B4-BE49-F238E27FC236}">
                  <a16:creationId xmlns:a16="http://schemas.microsoft.com/office/drawing/2014/main" id="{203D56E5-2B08-6170-5C6F-37522367A219}"/>
                </a:ext>
              </a:extLst>
            </p:cNvPr>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35" name="Group 35">
            <a:extLst>
              <a:ext uri="{FF2B5EF4-FFF2-40B4-BE49-F238E27FC236}">
                <a16:creationId xmlns:a16="http://schemas.microsoft.com/office/drawing/2014/main" id="{F8049052-671E-8FBF-16F6-1F9C6B963074}"/>
              </a:ext>
            </a:extLst>
          </p:cNvPr>
          <p:cNvGrpSpPr/>
          <p:nvPr/>
        </p:nvGrpSpPr>
        <p:grpSpPr>
          <a:xfrm>
            <a:off x="11645497" y="5844491"/>
            <a:ext cx="3540519" cy="763669"/>
            <a:chOff x="0" y="0"/>
            <a:chExt cx="4097469" cy="883823"/>
          </a:xfrm>
        </p:grpSpPr>
        <p:sp>
          <p:nvSpPr>
            <p:cNvPr id="36" name="Freeform 36">
              <a:extLst>
                <a:ext uri="{FF2B5EF4-FFF2-40B4-BE49-F238E27FC236}">
                  <a16:creationId xmlns:a16="http://schemas.microsoft.com/office/drawing/2014/main" id="{66D26D4B-EA86-6535-8207-7DEDE5F1D57B}"/>
                </a:ext>
              </a:extLst>
            </p:cNvPr>
            <p:cNvSpPr/>
            <p:nvPr/>
          </p:nvSpPr>
          <p:spPr>
            <a:xfrm>
              <a:off x="0" y="0"/>
              <a:ext cx="4097468" cy="883823"/>
            </a:xfrm>
            <a:custGeom>
              <a:avLst/>
              <a:gdLst/>
              <a:ahLst/>
              <a:cxnLst/>
              <a:rect l="l" t="t" r="r" b="b"/>
              <a:pathLst>
                <a:path w="4097468" h="883823">
                  <a:moveTo>
                    <a:pt x="4097468" y="67787"/>
                  </a:moveTo>
                  <a:lnTo>
                    <a:pt x="4097468" y="816037"/>
                  </a:lnTo>
                  <a:cubicBezTo>
                    <a:pt x="4097468" y="834015"/>
                    <a:pt x="4090327" y="851257"/>
                    <a:pt x="4077614" y="863969"/>
                  </a:cubicBezTo>
                  <a:cubicBezTo>
                    <a:pt x="4064902" y="876682"/>
                    <a:pt x="4047660" y="883823"/>
                    <a:pt x="4029682" y="883823"/>
                  </a:cubicBezTo>
                  <a:lnTo>
                    <a:pt x="67787" y="883823"/>
                  </a:lnTo>
                  <a:cubicBezTo>
                    <a:pt x="30349" y="883823"/>
                    <a:pt x="0" y="853474"/>
                    <a:pt x="0" y="816037"/>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7" name="TextBox 37">
              <a:extLst>
                <a:ext uri="{FF2B5EF4-FFF2-40B4-BE49-F238E27FC236}">
                  <a16:creationId xmlns:a16="http://schemas.microsoft.com/office/drawing/2014/main" id="{59A872D9-EC73-29EF-8FB1-8C454049467C}"/>
                </a:ext>
              </a:extLst>
            </p:cNvPr>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38" name="Group 38">
            <a:extLst>
              <a:ext uri="{FF2B5EF4-FFF2-40B4-BE49-F238E27FC236}">
                <a16:creationId xmlns:a16="http://schemas.microsoft.com/office/drawing/2014/main" id="{850A1DA8-5711-5DC2-5A82-0378EFE5DBF8}"/>
              </a:ext>
            </a:extLst>
          </p:cNvPr>
          <p:cNvGrpSpPr/>
          <p:nvPr/>
        </p:nvGrpSpPr>
        <p:grpSpPr>
          <a:xfrm>
            <a:off x="11645497" y="4769318"/>
            <a:ext cx="3540519" cy="768493"/>
            <a:chOff x="0" y="0"/>
            <a:chExt cx="4097469" cy="889406"/>
          </a:xfrm>
        </p:grpSpPr>
        <p:sp>
          <p:nvSpPr>
            <p:cNvPr id="39" name="Freeform 39">
              <a:extLst>
                <a:ext uri="{FF2B5EF4-FFF2-40B4-BE49-F238E27FC236}">
                  <a16:creationId xmlns:a16="http://schemas.microsoft.com/office/drawing/2014/main" id="{F63FB123-D8A6-6114-5A35-382CE32F49A2}"/>
                </a:ext>
              </a:extLst>
            </p:cNvPr>
            <p:cNvSpPr/>
            <p:nvPr/>
          </p:nvSpPr>
          <p:spPr>
            <a:xfrm>
              <a:off x="0" y="0"/>
              <a:ext cx="4097468" cy="889406"/>
            </a:xfrm>
            <a:custGeom>
              <a:avLst/>
              <a:gdLst/>
              <a:ahLst/>
              <a:cxnLst/>
              <a:rect l="l" t="t" r="r" b="b"/>
              <a:pathLst>
                <a:path w="4097468" h="889406">
                  <a:moveTo>
                    <a:pt x="4097468" y="67787"/>
                  </a:moveTo>
                  <a:lnTo>
                    <a:pt x="4097468" y="821620"/>
                  </a:lnTo>
                  <a:cubicBezTo>
                    <a:pt x="4097468" y="839598"/>
                    <a:pt x="4090327" y="856840"/>
                    <a:pt x="4077614" y="869552"/>
                  </a:cubicBezTo>
                  <a:cubicBezTo>
                    <a:pt x="4064902" y="882265"/>
                    <a:pt x="4047660" y="889406"/>
                    <a:pt x="4029682" y="889406"/>
                  </a:cubicBezTo>
                  <a:lnTo>
                    <a:pt x="67787" y="889406"/>
                  </a:lnTo>
                  <a:cubicBezTo>
                    <a:pt x="49808" y="889406"/>
                    <a:pt x="32567" y="882265"/>
                    <a:pt x="19854" y="869552"/>
                  </a:cubicBezTo>
                  <a:cubicBezTo>
                    <a:pt x="7142" y="856840"/>
                    <a:pt x="0" y="839598"/>
                    <a:pt x="0" y="821620"/>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40" name="TextBox 40">
              <a:extLst>
                <a:ext uri="{FF2B5EF4-FFF2-40B4-BE49-F238E27FC236}">
                  <a16:creationId xmlns:a16="http://schemas.microsoft.com/office/drawing/2014/main" id="{2E297F25-848A-E3FA-CFED-330BBAFFDB95}"/>
                </a:ext>
              </a:extLst>
            </p:cNvPr>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41" name="Freeform 41">
            <a:extLst>
              <a:ext uri="{FF2B5EF4-FFF2-40B4-BE49-F238E27FC236}">
                <a16:creationId xmlns:a16="http://schemas.microsoft.com/office/drawing/2014/main" id="{2F11165A-E177-7E52-4FC4-5B15FCA11D1A}"/>
              </a:ext>
            </a:extLst>
          </p:cNvPr>
          <p:cNvSpPr/>
          <p:nvPr/>
        </p:nvSpPr>
        <p:spPr>
          <a:xfrm>
            <a:off x="10946732" y="5927266"/>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a:p>
        </p:txBody>
      </p:sp>
      <p:sp>
        <p:nvSpPr>
          <p:cNvPr id="42" name="Freeform 42">
            <a:extLst>
              <a:ext uri="{FF2B5EF4-FFF2-40B4-BE49-F238E27FC236}">
                <a16:creationId xmlns:a16="http://schemas.microsoft.com/office/drawing/2014/main" id="{18E855E0-1583-997E-880F-59D83837D747}"/>
              </a:ext>
            </a:extLst>
          </p:cNvPr>
          <p:cNvSpPr/>
          <p:nvPr/>
        </p:nvSpPr>
        <p:spPr>
          <a:xfrm>
            <a:off x="10946732" y="6988114"/>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a:p>
        </p:txBody>
      </p:sp>
      <p:sp>
        <p:nvSpPr>
          <p:cNvPr id="43" name="Freeform 43">
            <a:extLst>
              <a:ext uri="{FF2B5EF4-FFF2-40B4-BE49-F238E27FC236}">
                <a16:creationId xmlns:a16="http://schemas.microsoft.com/office/drawing/2014/main" id="{1F883E4D-8F00-3CB0-D178-61CCBD529A79}"/>
              </a:ext>
            </a:extLst>
          </p:cNvPr>
          <p:cNvSpPr/>
          <p:nvPr/>
        </p:nvSpPr>
        <p:spPr>
          <a:xfrm>
            <a:off x="10946732" y="8062179"/>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GB"/>
          </a:p>
        </p:txBody>
      </p:sp>
      <p:sp>
        <p:nvSpPr>
          <p:cNvPr id="44" name="Freeform 44">
            <a:extLst>
              <a:ext uri="{FF2B5EF4-FFF2-40B4-BE49-F238E27FC236}">
                <a16:creationId xmlns:a16="http://schemas.microsoft.com/office/drawing/2014/main" id="{9606FB71-4258-44F9-7F96-924BB1B2C645}"/>
              </a:ext>
            </a:extLst>
          </p:cNvPr>
          <p:cNvSpPr/>
          <p:nvPr/>
        </p:nvSpPr>
        <p:spPr>
          <a:xfrm>
            <a:off x="10946732" y="4857190"/>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GB"/>
          </a:p>
        </p:txBody>
      </p:sp>
      <p:sp>
        <p:nvSpPr>
          <p:cNvPr id="45" name="TextBox 45">
            <a:extLst>
              <a:ext uri="{FF2B5EF4-FFF2-40B4-BE49-F238E27FC236}">
                <a16:creationId xmlns:a16="http://schemas.microsoft.com/office/drawing/2014/main" id="{34FCDD89-9F1C-3942-053D-47B4CE130EDE}"/>
              </a:ext>
            </a:extLst>
          </p:cNvPr>
          <p:cNvSpPr txBox="1"/>
          <p:nvPr/>
        </p:nvSpPr>
        <p:spPr>
          <a:xfrm>
            <a:off x="3788430" y="5096388"/>
            <a:ext cx="1760413" cy="3089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NEWS CYCLES</a:t>
            </a:r>
          </a:p>
        </p:txBody>
      </p:sp>
      <p:sp>
        <p:nvSpPr>
          <p:cNvPr id="46" name="TextBox 46">
            <a:extLst>
              <a:ext uri="{FF2B5EF4-FFF2-40B4-BE49-F238E27FC236}">
                <a16:creationId xmlns:a16="http://schemas.microsoft.com/office/drawing/2014/main" id="{19D0C039-5BC5-DE2E-7E97-6FBD59DF8C46}"/>
              </a:ext>
            </a:extLst>
          </p:cNvPr>
          <p:cNvSpPr txBox="1"/>
          <p:nvPr/>
        </p:nvSpPr>
        <p:spPr>
          <a:xfrm>
            <a:off x="3048177" y="6019007"/>
            <a:ext cx="3280708"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INFORMATION OVERLOAD</a:t>
            </a:r>
          </a:p>
        </p:txBody>
      </p:sp>
      <p:sp>
        <p:nvSpPr>
          <p:cNvPr id="47" name="TextBox 47">
            <a:extLst>
              <a:ext uri="{FF2B5EF4-FFF2-40B4-BE49-F238E27FC236}">
                <a16:creationId xmlns:a16="http://schemas.microsoft.com/office/drawing/2014/main" id="{AC1D3132-A7F1-21EB-B2DF-07B72EE4F2B4}"/>
              </a:ext>
            </a:extLst>
          </p:cNvPr>
          <p:cNvSpPr txBox="1"/>
          <p:nvPr/>
        </p:nvSpPr>
        <p:spPr>
          <a:xfrm>
            <a:off x="3042734" y="7055635"/>
            <a:ext cx="3410279"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CONSTANT NOTIFICATIONS</a:t>
            </a:r>
          </a:p>
        </p:txBody>
      </p:sp>
      <p:sp>
        <p:nvSpPr>
          <p:cNvPr id="48" name="TextBox 48">
            <a:extLst>
              <a:ext uri="{FF2B5EF4-FFF2-40B4-BE49-F238E27FC236}">
                <a16:creationId xmlns:a16="http://schemas.microsoft.com/office/drawing/2014/main" id="{1F4FAC70-1C89-F395-5D7F-28CFFBF1EA98}"/>
              </a:ext>
            </a:extLst>
          </p:cNvPr>
          <p:cNvSpPr txBox="1"/>
          <p:nvPr/>
        </p:nvSpPr>
        <p:spPr>
          <a:xfrm>
            <a:off x="3356458" y="8117328"/>
            <a:ext cx="2797698"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SOCIAL COMPARISON</a:t>
            </a:r>
          </a:p>
        </p:txBody>
      </p:sp>
      <p:sp>
        <p:nvSpPr>
          <p:cNvPr id="49" name="TextBox 49">
            <a:extLst>
              <a:ext uri="{FF2B5EF4-FFF2-40B4-BE49-F238E27FC236}">
                <a16:creationId xmlns:a16="http://schemas.microsoft.com/office/drawing/2014/main" id="{8026C8BE-512E-0C9E-A59D-A9676A80D623}"/>
              </a:ext>
            </a:extLst>
          </p:cNvPr>
          <p:cNvSpPr txBox="1"/>
          <p:nvPr/>
        </p:nvSpPr>
        <p:spPr>
          <a:xfrm>
            <a:off x="12037577" y="5005466"/>
            <a:ext cx="2756358" cy="305722"/>
          </a:xfrm>
          <a:prstGeom prst="rect">
            <a:avLst/>
          </a:prstGeom>
        </p:spPr>
        <p:txBody>
          <a:bodyPr lIns="0" tIns="0" rIns="0" bIns="0" rtlCol="0" anchor="t">
            <a:spAutoFit/>
          </a:bodyPr>
          <a:lstStyle/>
          <a:p>
            <a:pPr algn="ctr">
              <a:lnSpc>
                <a:spcPts val="2466"/>
              </a:lnSpc>
              <a:spcBef>
                <a:spcPct val="0"/>
              </a:spcBef>
            </a:pPr>
            <a:r>
              <a:rPr lang="en-US" sz="2072" b="1" spc="20">
                <a:solidFill>
                  <a:srgbClr val="808284"/>
                </a:solidFill>
                <a:latin typeface="Century Gothic Paneuropean Bold"/>
                <a:ea typeface="Century Gothic Paneuropean Bold"/>
                <a:cs typeface="Century Gothic Paneuropean Bold"/>
                <a:sym typeface="Century Gothic Paneuropean Bold"/>
              </a:rPr>
              <a:t>DEPLETED SELF WORTH</a:t>
            </a:r>
          </a:p>
        </p:txBody>
      </p:sp>
      <p:sp>
        <p:nvSpPr>
          <p:cNvPr id="50" name="TextBox 50">
            <a:extLst>
              <a:ext uri="{FF2B5EF4-FFF2-40B4-BE49-F238E27FC236}">
                <a16:creationId xmlns:a16="http://schemas.microsoft.com/office/drawing/2014/main" id="{9C70D88B-FFF8-E397-C01A-778EA52ACF66}"/>
              </a:ext>
            </a:extLst>
          </p:cNvPr>
          <p:cNvSpPr txBox="1"/>
          <p:nvPr/>
        </p:nvSpPr>
        <p:spPr>
          <a:xfrm>
            <a:off x="11665817" y="5950689"/>
            <a:ext cx="3467146"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“MEAN WORLD SYNDROME”</a:t>
            </a:r>
          </a:p>
        </p:txBody>
      </p:sp>
      <p:sp>
        <p:nvSpPr>
          <p:cNvPr id="51" name="TextBox 51">
            <a:extLst>
              <a:ext uri="{FF2B5EF4-FFF2-40B4-BE49-F238E27FC236}">
                <a16:creationId xmlns:a16="http://schemas.microsoft.com/office/drawing/2014/main" id="{04BF28E3-BC3C-3783-D2A9-7CDF35E150CA}"/>
              </a:ext>
            </a:extLst>
          </p:cNvPr>
          <p:cNvSpPr txBox="1"/>
          <p:nvPr/>
        </p:nvSpPr>
        <p:spPr>
          <a:xfrm>
            <a:off x="12218909" y="8094652"/>
            <a:ext cx="2360962"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DECISION FATIGUE</a:t>
            </a:r>
          </a:p>
        </p:txBody>
      </p:sp>
      <p:sp>
        <p:nvSpPr>
          <p:cNvPr id="52" name="TextBox 52">
            <a:extLst>
              <a:ext uri="{FF2B5EF4-FFF2-40B4-BE49-F238E27FC236}">
                <a16:creationId xmlns:a16="http://schemas.microsoft.com/office/drawing/2014/main" id="{828EE854-4105-EAD9-1568-E98F3DB3FA0B}"/>
              </a:ext>
            </a:extLst>
          </p:cNvPr>
          <p:cNvSpPr txBox="1"/>
          <p:nvPr/>
        </p:nvSpPr>
        <p:spPr>
          <a:xfrm>
            <a:off x="11887655" y="7040266"/>
            <a:ext cx="3134890"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FRAGMENTED ATTENTION</a:t>
            </a:r>
          </a:p>
        </p:txBody>
      </p:sp>
      <p:sp>
        <p:nvSpPr>
          <p:cNvPr id="53" name="TextBox 53">
            <a:extLst>
              <a:ext uri="{FF2B5EF4-FFF2-40B4-BE49-F238E27FC236}">
                <a16:creationId xmlns:a16="http://schemas.microsoft.com/office/drawing/2014/main" id="{96E55539-B17D-CEAC-83A2-21EDAF91E1F5}"/>
              </a:ext>
            </a:extLst>
          </p:cNvPr>
          <p:cNvSpPr txBox="1"/>
          <p:nvPr/>
        </p:nvSpPr>
        <p:spPr>
          <a:xfrm>
            <a:off x="11104485" y="4964934"/>
            <a:ext cx="20793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A</a:t>
            </a:r>
          </a:p>
        </p:txBody>
      </p:sp>
      <p:sp>
        <p:nvSpPr>
          <p:cNvPr id="54" name="TextBox 54">
            <a:extLst>
              <a:ext uri="{FF2B5EF4-FFF2-40B4-BE49-F238E27FC236}">
                <a16:creationId xmlns:a16="http://schemas.microsoft.com/office/drawing/2014/main" id="{1811C2B8-21E1-3469-FF52-F1C2E3990FE4}"/>
              </a:ext>
            </a:extLst>
          </p:cNvPr>
          <p:cNvSpPr txBox="1"/>
          <p:nvPr/>
        </p:nvSpPr>
        <p:spPr>
          <a:xfrm>
            <a:off x="11131783" y="6018391"/>
            <a:ext cx="174818"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B</a:t>
            </a:r>
          </a:p>
        </p:txBody>
      </p:sp>
      <p:sp>
        <p:nvSpPr>
          <p:cNvPr id="55" name="TextBox 55">
            <a:extLst>
              <a:ext uri="{FF2B5EF4-FFF2-40B4-BE49-F238E27FC236}">
                <a16:creationId xmlns:a16="http://schemas.microsoft.com/office/drawing/2014/main" id="{85C3D9C5-7748-AC4A-CE79-14A0ADE9F073}"/>
              </a:ext>
            </a:extLst>
          </p:cNvPr>
          <p:cNvSpPr txBox="1"/>
          <p:nvPr/>
        </p:nvSpPr>
        <p:spPr>
          <a:xfrm>
            <a:off x="11091425" y="7090487"/>
            <a:ext cx="23405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C</a:t>
            </a:r>
          </a:p>
        </p:txBody>
      </p:sp>
      <p:sp>
        <p:nvSpPr>
          <p:cNvPr id="56" name="TextBox 56">
            <a:extLst>
              <a:ext uri="{FF2B5EF4-FFF2-40B4-BE49-F238E27FC236}">
                <a16:creationId xmlns:a16="http://schemas.microsoft.com/office/drawing/2014/main" id="{2E1AFB3A-F9E2-5544-ED9B-27611B0DEDF6}"/>
              </a:ext>
            </a:extLst>
          </p:cNvPr>
          <p:cNvSpPr txBox="1"/>
          <p:nvPr/>
        </p:nvSpPr>
        <p:spPr>
          <a:xfrm>
            <a:off x="11114301" y="8169923"/>
            <a:ext cx="209781"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D</a:t>
            </a:r>
          </a:p>
        </p:txBody>
      </p:sp>
      <p:sp>
        <p:nvSpPr>
          <p:cNvPr id="57" name="TextBox 57">
            <a:extLst>
              <a:ext uri="{FF2B5EF4-FFF2-40B4-BE49-F238E27FC236}">
                <a16:creationId xmlns:a16="http://schemas.microsoft.com/office/drawing/2014/main" id="{E4C07A4D-5D79-8FF6-28D4-65E77FECDACA}"/>
              </a:ext>
            </a:extLst>
          </p:cNvPr>
          <p:cNvSpPr txBox="1"/>
          <p:nvPr/>
        </p:nvSpPr>
        <p:spPr>
          <a:xfrm>
            <a:off x="1028700" y="3838372"/>
            <a:ext cx="11848639" cy="423670"/>
          </a:xfrm>
          <a:prstGeom prst="rect">
            <a:avLst/>
          </a:prstGeom>
        </p:spPr>
        <p:txBody>
          <a:bodyPr lIns="0" tIns="0" rIns="0" bIns="0" rtlCol="0" anchor="t">
            <a:spAutoFit/>
          </a:bodyPr>
          <a:lstStyle/>
          <a:p>
            <a:pPr algn="l">
              <a:lnSpc>
                <a:spcPts val="3347"/>
              </a:lnSpc>
            </a:pPr>
            <a:r>
              <a:rPr lang="en-US" sz="2813" b="1" spc="28">
                <a:solidFill>
                  <a:srgbClr val="318ECD"/>
                </a:solidFill>
                <a:latin typeface="Century Gothic Paneuropean Bold"/>
                <a:ea typeface="Century Gothic Paneuropean Bold"/>
                <a:cs typeface="Century Gothic Paneuropean Bold"/>
                <a:sym typeface="Century Gothic Paneuropean Bold"/>
              </a:rPr>
              <a:t>DIGITAL DETOX &amp; INFORMATION OVERWHELM</a:t>
            </a:r>
          </a:p>
        </p:txBody>
      </p:sp>
      <p:sp>
        <p:nvSpPr>
          <p:cNvPr id="59" name="AutoShape 59">
            <a:extLst>
              <a:ext uri="{FF2B5EF4-FFF2-40B4-BE49-F238E27FC236}">
                <a16:creationId xmlns:a16="http://schemas.microsoft.com/office/drawing/2014/main" id="{8BD2A7DC-FC94-033A-8391-103712775813}"/>
              </a:ext>
            </a:extLst>
          </p:cNvPr>
          <p:cNvSpPr/>
          <p:nvPr/>
        </p:nvSpPr>
        <p:spPr>
          <a:xfrm>
            <a:off x="6902155" y="6389927"/>
            <a:ext cx="4044577" cy="1944713"/>
          </a:xfrm>
          <a:prstGeom prst="line">
            <a:avLst/>
          </a:prstGeom>
          <a:ln w="152400" cap="flat">
            <a:solidFill>
              <a:srgbClr val="0075C9"/>
            </a:solidFill>
            <a:prstDash val="sysDot"/>
            <a:headEnd type="none" w="sm" len="sm"/>
            <a:tailEnd type="arrow" w="med" len="sm"/>
          </a:ln>
        </p:spPr>
        <p:txBody>
          <a:bodyPr/>
          <a:lstStyle/>
          <a:p>
            <a:endParaRPr lang="en-GB"/>
          </a:p>
        </p:txBody>
      </p:sp>
      <p:sp>
        <p:nvSpPr>
          <p:cNvPr id="60" name="AutoShape 58">
            <a:extLst>
              <a:ext uri="{FF2B5EF4-FFF2-40B4-BE49-F238E27FC236}">
                <a16:creationId xmlns:a16="http://schemas.microsoft.com/office/drawing/2014/main" id="{2C6008E8-3F11-8238-A125-93ECEF317D01}"/>
              </a:ext>
            </a:extLst>
          </p:cNvPr>
          <p:cNvSpPr/>
          <p:nvPr/>
        </p:nvSpPr>
        <p:spPr>
          <a:xfrm>
            <a:off x="6902155" y="5303892"/>
            <a:ext cx="3966662" cy="922433"/>
          </a:xfrm>
          <a:prstGeom prst="line">
            <a:avLst/>
          </a:prstGeom>
          <a:ln w="152400" cap="flat">
            <a:solidFill>
              <a:srgbClr val="6A205C"/>
            </a:solidFill>
            <a:prstDash val="sysDot"/>
            <a:headEnd type="none" w="sm" len="sm"/>
            <a:tailEnd type="arrow" w="med" len="sm"/>
          </a:ln>
        </p:spPr>
        <p:txBody>
          <a:bodyPr/>
          <a:lstStyle/>
          <a:p>
            <a:endParaRPr lang="en-GB"/>
          </a:p>
        </p:txBody>
      </p:sp>
      <p:sp>
        <p:nvSpPr>
          <p:cNvPr id="61" name="TextBox 24">
            <a:extLst>
              <a:ext uri="{FF2B5EF4-FFF2-40B4-BE49-F238E27FC236}">
                <a16:creationId xmlns:a16="http://schemas.microsoft.com/office/drawing/2014/main" id="{3AE13024-EDA0-17AF-5918-57EA24D5D4A7}"/>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extLst>
      <p:ext uri="{BB962C8B-B14F-4D97-AF65-F5344CB8AC3E}">
        <p14:creationId xmlns:p14="http://schemas.microsoft.com/office/powerpoint/2010/main" val="2916302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a:extLst>
            <a:ext uri="{FF2B5EF4-FFF2-40B4-BE49-F238E27FC236}">
              <a16:creationId xmlns:a16="http://schemas.microsoft.com/office/drawing/2014/main" id="{297B69FF-8A58-D451-4357-E9891045164F}"/>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E9CBEBD0-9545-F590-ADEC-9E2538844ED9}"/>
              </a:ext>
            </a:extLst>
          </p:cNvPr>
          <p:cNvSpPr txBox="1"/>
          <p:nvPr/>
        </p:nvSpPr>
        <p:spPr>
          <a:xfrm>
            <a:off x="1028700" y="2388194"/>
            <a:ext cx="10458406" cy="783307"/>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THE MODERN EPIDEMIC:</a:t>
            </a:r>
          </a:p>
        </p:txBody>
      </p:sp>
      <p:sp>
        <p:nvSpPr>
          <p:cNvPr id="3" name="AutoShape 3">
            <a:extLst>
              <a:ext uri="{FF2B5EF4-FFF2-40B4-BE49-F238E27FC236}">
                <a16:creationId xmlns:a16="http://schemas.microsoft.com/office/drawing/2014/main" id="{F13E00A8-FE68-33DC-FB72-5E53AB6DEC81}"/>
              </a:ext>
            </a:extLst>
          </p:cNvPr>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4" name="Freeform 4">
            <a:extLst>
              <a:ext uri="{FF2B5EF4-FFF2-40B4-BE49-F238E27FC236}">
                <a16:creationId xmlns:a16="http://schemas.microsoft.com/office/drawing/2014/main" id="{409D86B8-A482-FAB8-2F90-90CD1F846BAC}"/>
              </a:ext>
            </a:extLst>
          </p:cNvPr>
          <p:cNvSpPr/>
          <p:nvPr/>
        </p:nvSpPr>
        <p:spPr>
          <a:xfrm rot="6347971">
            <a:off x="330697" y="7298367"/>
            <a:ext cx="1837762" cy="2565810"/>
          </a:xfrm>
          <a:custGeom>
            <a:avLst/>
            <a:gdLst/>
            <a:ahLst/>
            <a:cxnLst/>
            <a:rect l="l" t="t" r="r" b="b"/>
            <a:pathLst>
              <a:path w="1837762" h="2565810">
                <a:moveTo>
                  <a:pt x="0" y="0"/>
                </a:moveTo>
                <a:lnTo>
                  <a:pt x="1837761" y="0"/>
                </a:lnTo>
                <a:lnTo>
                  <a:pt x="1837761" y="2565811"/>
                </a:lnTo>
                <a:lnTo>
                  <a:pt x="0" y="256581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a:extLst>
              <a:ext uri="{FF2B5EF4-FFF2-40B4-BE49-F238E27FC236}">
                <a16:creationId xmlns:a16="http://schemas.microsoft.com/office/drawing/2014/main" id="{C046137C-9B5F-5C22-3790-D8C7BAA4156C}"/>
              </a:ext>
            </a:extLst>
          </p:cNvPr>
          <p:cNvSpPr/>
          <p:nvPr/>
        </p:nvSpPr>
        <p:spPr>
          <a:xfrm>
            <a:off x="8292053" y="1232457"/>
            <a:ext cx="851947" cy="851947"/>
          </a:xfrm>
          <a:custGeom>
            <a:avLst/>
            <a:gdLst/>
            <a:ahLst/>
            <a:cxnLst/>
            <a:rect l="l" t="t" r="r" b="b"/>
            <a:pathLst>
              <a:path w="851947" h="851947">
                <a:moveTo>
                  <a:pt x="0" y="0"/>
                </a:moveTo>
                <a:lnTo>
                  <a:pt x="851947" y="0"/>
                </a:lnTo>
                <a:lnTo>
                  <a:pt x="851947" y="851947"/>
                </a:lnTo>
                <a:lnTo>
                  <a:pt x="0" y="8519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489F3BB4-7917-B8A8-0DBF-3731AC75F291}"/>
              </a:ext>
            </a:extLst>
          </p:cNvPr>
          <p:cNvSpPr/>
          <p:nvPr/>
        </p:nvSpPr>
        <p:spPr>
          <a:xfrm>
            <a:off x="2435118" y="4780879"/>
            <a:ext cx="4467037" cy="4048252"/>
          </a:xfrm>
          <a:custGeom>
            <a:avLst/>
            <a:gdLst/>
            <a:ahLst/>
            <a:cxnLst/>
            <a:rect l="l" t="t" r="r" b="b"/>
            <a:pathLst>
              <a:path w="4467037" h="4048252">
                <a:moveTo>
                  <a:pt x="0" y="0"/>
                </a:moveTo>
                <a:lnTo>
                  <a:pt x="4467037" y="0"/>
                </a:lnTo>
                <a:lnTo>
                  <a:pt x="4467037" y="4048252"/>
                </a:lnTo>
                <a:lnTo>
                  <a:pt x="0" y="4048252"/>
                </a:lnTo>
                <a:lnTo>
                  <a:pt x="0" y="0"/>
                </a:lnTo>
                <a:close/>
              </a:path>
            </a:pathLst>
          </a:custGeom>
          <a:blipFill>
            <a:blip r:embed="rId6"/>
            <a:stretch>
              <a:fillRect/>
            </a:stretch>
          </a:blipFill>
        </p:spPr>
        <p:txBody>
          <a:bodyPr/>
          <a:lstStyle/>
          <a:p>
            <a:endParaRPr lang="en-GB"/>
          </a:p>
        </p:txBody>
      </p:sp>
      <p:sp>
        <p:nvSpPr>
          <p:cNvPr id="7" name="AutoShape 7">
            <a:extLst>
              <a:ext uri="{FF2B5EF4-FFF2-40B4-BE49-F238E27FC236}">
                <a16:creationId xmlns:a16="http://schemas.microsoft.com/office/drawing/2014/main" id="{5BF4914F-8DEB-D8A2-4BD5-B4F5293E5BA7}"/>
              </a:ext>
            </a:extLst>
          </p:cNvPr>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8" name="Freeform 8">
            <a:extLst>
              <a:ext uri="{FF2B5EF4-FFF2-40B4-BE49-F238E27FC236}">
                <a16:creationId xmlns:a16="http://schemas.microsoft.com/office/drawing/2014/main" id="{FF265955-7132-A48C-188D-EFBFCE54AFB7}"/>
              </a:ext>
            </a:extLst>
          </p:cNvPr>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7"/>
            <a:stretch>
              <a:fillRect/>
            </a:stretch>
          </a:blipFill>
        </p:spPr>
        <p:txBody>
          <a:bodyPr/>
          <a:lstStyle/>
          <a:p>
            <a:endParaRPr lang="en-GB"/>
          </a:p>
        </p:txBody>
      </p:sp>
      <p:sp>
        <p:nvSpPr>
          <p:cNvPr id="9" name="Freeform 9">
            <a:extLst>
              <a:ext uri="{FF2B5EF4-FFF2-40B4-BE49-F238E27FC236}">
                <a16:creationId xmlns:a16="http://schemas.microsoft.com/office/drawing/2014/main" id="{224F5FBA-95CE-DD5F-6DA6-11748FB0CDE1}"/>
              </a:ext>
            </a:extLst>
          </p:cNvPr>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8"/>
            <a:stretch>
              <a:fillRect/>
            </a:stretch>
          </a:blipFill>
        </p:spPr>
        <p:txBody>
          <a:bodyPr/>
          <a:lstStyle/>
          <a:p>
            <a:endParaRPr lang="en-GB"/>
          </a:p>
        </p:txBody>
      </p:sp>
      <p:grpSp>
        <p:nvGrpSpPr>
          <p:cNvPr id="10" name="Group 10">
            <a:extLst>
              <a:ext uri="{FF2B5EF4-FFF2-40B4-BE49-F238E27FC236}">
                <a16:creationId xmlns:a16="http://schemas.microsoft.com/office/drawing/2014/main" id="{1A0C5C51-E80C-BF77-07FD-26143EF178DC}"/>
              </a:ext>
            </a:extLst>
          </p:cNvPr>
          <p:cNvGrpSpPr/>
          <p:nvPr/>
        </p:nvGrpSpPr>
        <p:grpSpPr>
          <a:xfrm rot="5142934">
            <a:off x="14656445" y="1784414"/>
            <a:ext cx="4047464" cy="3355489"/>
            <a:chOff x="0" y="0"/>
            <a:chExt cx="5396619" cy="4473986"/>
          </a:xfrm>
        </p:grpSpPr>
        <p:sp>
          <p:nvSpPr>
            <p:cNvPr id="11" name="Freeform 11">
              <a:extLst>
                <a:ext uri="{FF2B5EF4-FFF2-40B4-BE49-F238E27FC236}">
                  <a16:creationId xmlns:a16="http://schemas.microsoft.com/office/drawing/2014/main" id="{FF079D61-7372-498D-99F3-B365FD139483}"/>
                </a:ext>
              </a:extLst>
            </p:cNvPr>
            <p:cNvSpPr/>
            <p:nvPr/>
          </p:nvSpPr>
          <p:spPr>
            <a:xfrm rot="-10800000">
              <a:off x="440657" y="702740"/>
              <a:ext cx="1634348" cy="2905507"/>
            </a:xfrm>
            <a:custGeom>
              <a:avLst/>
              <a:gdLst/>
              <a:ahLst/>
              <a:cxnLst/>
              <a:rect l="l" t="t" r="r" b="b"/>
              <a:pathLst>
                <a:path w="1634348" h="2905507">
                  <a:moveTo>
                    <a:pt x="0" y="0"/>
                  </a:moveTo>
                  <a:lnTo>
                    <a:pt x="1634348" y="0"/>
                  </a:lnTo>
                  <a:lnTo>
                    <a:pt x="1634348" y="2905507"/>
                  </a:lnTo>
                  <a:lnTo>
                    <a:pt x="0" y="290550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2" name="Freeform 12">
              <a:extLst>
                <a:ext uri="{FF2B5EF4-FFF2-40B4-BE49-F238E27FC236}">
                  <a16:creationId xmlns:a16="http://schemas.microsoft.com/office/drawing/2014/main" id="{FB0EE713-E2BD-FACD-54C6-E552F9274596}"/>
                </a:ext>
              </a:extLst>
            </p:cNvPr>
            <p:cNvSpPr/>
            <p:nvPr/>
          </p:nvSpPr>
          <p:spPr>
            <a:xfrm rot="-7412232">
              <a:off x="1088873" y="764139"/>
              <a:ext cx="2918684" cy="2021189"/>
            </a:xfrm>
            <a:custGeom>
              <a:avLst/>
              <a:gdLst/>
              <a:ahLst/>
              <a:cxnLst/>
              <a:rect l="l" t="t" r="r" b="b"/>
              <a:pathLst>
                <a:path w="2918684" h="2021189">
                  <a:moveTo>
                    <a:pt x="0" y="0"/>
                  </a:moveTo>
                  <a:lnTo>
                    <a:pt x="2918685" y="0"/>
                  </a:lnTo>
                  <a:lnTo>
                    <a:pt x="2918685" y="2021189"/>
                  </a:lnTo>
                  <a:lnTo>
                    <a:pt x="0" y="202118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 name="Freeform 13">
              <a:extLst>
                <a:ext uri="{FF2B5EF4-FFF2-40B4-BE49-F238E27FC236}">
                  <a16:creationId xmlns:a16="http://schemas.microsoft.com/office/drawing/2014/main" id="{29608F6E-6222-D14E-5616-103AE7685C72}"/>
                </a:ext>
              </a:extLst>
            </p:cNvPr>
            <p:cNvSpPr/>
            <p:nvPr/>
          </p:nvSpPr>
          <p:spPr>
            <a:xfrm rot="-10734224">
              <a:off x="2623000" y="171742"/>
              <a:ext cx="1532950" cy="4287972"/>
            </a:xfrm>
            <a:custGeom>
              <a:avLst/>
              <a:gdLst/>
              <a:ahLst/>
              <a:cxnLst/>
              <a:rect l="l" t="t" r="r" b="b"/>
              <a:pathLst>
                <a:path w="1532950" h="4287972">
                  <a:moveTo>
                    <a:pt x="0" y="0"/>
                  </a:moveTo>
                  <a:lnTo>
                    <a:pt x="1532950" y="0"/>
                  </a:lnTo>
                  <a:lnTo>
                    <a:pt x="1532950" y="4287972"/>
                  </a:lnTo>
                  <a:lnTo>
                    <a:pt x="0" y="428797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4" name="Freeform 14">
              <a:extLst>
                <a:ext uri="{FF2B5EF4-FFF2-40B4-BE49-F238E27FC236}">
                  <a16:creationId xmlns:a16="http://schemas.microsoft.com/office/drawing/2014/main" id="{054D5883-BDD0-6A38-66FA-FF1E7C061BF7}"/>
                </a:ext>
              </a:extLst>
            </p:cNvPr>
            <p:cNvSpPr/>
            <p:nvPr/>
          </p:nvSpPr>
          <p:spPr>
            <a:xfrm rot="-9946350">
              <a:off x="2766174" y="422113"/>
              <a:ext cx="2412486" cy="2074738"/>
            </a:xfrm>
            <a:custGeom>
              <a:avLst/>
              <a:gdLst/>
              <a:ahLst/>
              <a:cxnLst/>
              <a:rect l="l" t="t" r="r" b="b"/>
              <a:pathLst>
                <a:path w="2412486" h="2074738">
                  <a:moveTo>
                    <a:pt x="0" y="0"/>
                  </a:moveTo>
                  <a:lnTo>
                    <a:pt x="2412486" y="0"/>
                  </a:lnTo>
                  <a:lnTo>
                    <a:pt x="2412486" y="2074738"/>
                  </a:lnTo>
                  <a:lnTo>
                    <a:pt x="0" y="207473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5" name="Freeform 15">
              <a:extLst>
                <a:ext uri="{FF2B5EF4-FFF2-40B4-BE49-F238E27FC236}">
                  <a16:creationId xmlns:a16="http://schemas.microsoft.com/office/drawing/2014/main" id="{1EE2D7E4-C3FE-C22B-2C17-7AEF261F8A97}"/>
                </a:ext>
              </a:extLst>
            </p:cNvPr>
            <p:cNvSpPr/>
            <p:nvPr/>
          </p:nvSpPr>
          <p:spPr>
            <a:xfrm rot="-9798030">
              <a:off x="266863" y="62628"/>
              <a:ext cx="724105" cy="1963673"/>
            </a:xfrm>
            <a:custGeom>
              <a:avLst/>
              <a:gdLst/>
              <a:ahLst/>
              <a:cxnLst/>
              <a:rect l="l" t="t" r="r" b="b"/>
              <a:pathLst>
                <a:path w="724105" h="1963673">
                  <a:moveTo>
                    <a:pt x="0" y="0"/>
                  </a:moveTo>
                  <a:lnTo>
                    <a:pt x="724105" y="0"/>
                  </a:lnTo>
                  <a:lnTo>
                    <a:pt x="724105" y="1963673"/>
                  </a:lnTo>
                  <a:lnTo>
                    <a:pt x="0" y="196367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grpSp>
      <p:grpSp>
        <p:nvGrpSpPr>
          <p:cNvPr id="16" name="Group 16">
            <a:extLst>
              <a:ext uri="{FF2B5EF4-FFF2-40B4-BE49-F238E27FC236}">
                <a16:creationId xmlns:a16="http://schemas.microsoft.com/office/drawing/2014/main" id="{DCF0F398-1D76-D340-6497-BF41C45D5E61}"/>
              </a:ext>
            </a:extLst>
          </p:cNvPr>
          <p:cNvGrpSpPr/>
          <p:nvPr/>
        </p:nvGrpSpPr>
        <p:grpSpPr>
          <a:xfrm>
            <a:off x="3169365" y="6964040"/>
            <a:ext cx="3485899" cy="747138"/>
            <a:chOff x="0" y="0"/>
            <a:chExt cx="4097469" cy="878240"/>
          </a:xfrm>
        </p:grpSpPr>
        <p:sp>
          <p:nvSpPr>
            <p:cNvPr id="17" name="Freeform 17">
              <a:extLst>
                <a:ext uri="{FF2B5EF4-FFF2-40B4-BE49-F238E27FC236}">
                  <a16:creationId xmlns:a16="http://schemas.microsoft.com/office/drawing/2014/main" id="{7743CAB5-6E94-A70E-A4BC-FEC6D30B5BD7}"/>
                </a:ext>
              </a:extLst>
            </p:cNvPr>
            <p:cNvSpPr/>
            <p:nvPr/>
          </p:nvSpPr>
          <p:spPr>
            <a:xfrm>
              <a:off x="0" y="0"/>
              <a:ext cx="4097468" cy="878240"/>
            </a:xfrm>
            <a:custGeom>
              <a:avLst/>
              <a:gdLst/>
              <a:ahLst/>
              <a:cxnLst/>
              <a:rect l="l" t="t" r="r" b="b"/>
              <a:pathLst>
                <a:path w="4097468" h="878240">
                  <a:moveTo>
                    <a:pt x="4097468" y="68849"/>
                  </a:moveTo>
                  <a:lnTo>
                    <a:pt x="4097468" y="809392"/>
                  </a:lnTo>
                  <a:cubicBezTo>
                    <a:pt x="4097468" y="847416"/>
                    <a:pt x="4066644" y="878240"/>
                    <a:pt x="4028620" y="878240"/>
                  </a:cubicBezTo>
                  <a:lnTo>
                    <a:pt x="68849" y="878240"/>
                  </a:lnTo>
                  <a:cubicBezTo>
                    <a:pt x="30825" y="878240"/>
                    <a:pt x="0" y="847416"/>
                    <a:pt x="0" y="80939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18" name="TextBox 18">
              <a:extLst>
                <a:ext uri="{FF2B5EF4-FFF2-40B4-BE49-F238E27FC236}">
                  <a16:creationId xmlns:a16="http://schemas.microsoft.com/office/drawing/2014/main" id="{132BBA84-660C-1707-06C0-B2434595B7F0}"/>
                </a:ext>
              </a:extLst>
            </p:cNvPr>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19" name="Group 19">
            <a:extLst>
              <a:ext uri="{FF2B5EF4-FFF2-40B4-BE49-F238E27FC236}">
                <a16:creationId xmlns:a16="http://schemas.microsoft.com/office/drawing/2014/main" id="{F1E6747B-C203-0C86-5162-4923109A3C76}"/>
              </a:ext>
            </a:extLst>
          </p:cNvPr>
          <p:cNvGrpSpPr/>
          <p:nvPr/>
        </p:nvGrpSpPr>
        <p:grpSpPr>
          <a:xfrm>
            <a:off x="3169365" y="8031557"/>
            <a:ext cx="3485899" cy="737635"/>
            <a:chOff x="0" y="0"/>
            <a:chExt cx="4097469" cy="867070"/>
          </a:xfrm>
        </p:grpSpPr>
        <p:sp>
          <p:nvSpPr>
            <p:cNvPr id="20" name="Freeform 20">
              <a:extLst>
                <a:ext uri="{FF2B5EF4-FFF2-40B4-BE49-F238E27FC236}">
                  <a16:creationId xmlns:a16="http://schemas.microsoft.com/office/drawing/2014/main" id="{2DA371E2-D6B6-AB15-5992-BE5A9DC3558F}"/>
                </a:ext>
              </a:extLst>
            </p:cNvPr>
            <p:cNvSpPr/>
            <p:nvPr/>
          </p:nvSpPr>
          <p:spPr>
            <a:xfrm>
              <a:off x="0" y="0"/>
              <a:ext cx="4097468" cy="867070"/>
            </a:xfrm>
            <a:custGeom>
              <a:avLst/>
              <a:gdLst/>
              <a:ahLst/>
              <a:cxnLst/>
              <a:rect l="l" t="t" r="r" b="b"/>
              <a:pathLst>
                <a:path w="4097468" h="867070">
                  <a:moveTo>
                    <a:pt x="4097468" y="68849"/>
                  </a:moveTo>
                  <a:lnTo>
                    <a:pt x="4097468" y="798222"/>
                  </a:lnTo>
                  <a:cubicBezTo>
                    <a:pt x="4097468" y="836246"/>
                    <a:pt x="4066644" y="867070"/>
                    <a:pt x="4028620" y="867070"/>
                  </a:cubicBezTo>
                  <a:lnTo>
                    <a:pt x="68849" y="867070"/>
                  </a:lnTo>
                  <a:cubicBezTo>
                    <a:pt x="30825" y="867070"/>
                    <a:pt x="0" y="836246"/>
                    <a:pt x="0" y="79822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1" name="TextBox 21">
              <a:extLst>
                <a:ext uri="{FF2B5EF4-FFF2-40B4-BE49-F238E27FC236}">
                  <a16:creationId xmlns:a16="http://schemas.microsoft.com/office/drawing/2014/main" id="{5AC880B0-81CE-8603-A868-ED97B719145D}"/>
                </a:ext>
              </a:extLst>
            </p:cNvPr>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22" name="Group 22">
            <a:extLst>
              <a:ext uri="{FF2B5EF4-FFF2-40B4-BE49-F238E27FC236}">
                <a16:creationId xmlns:a16="http://schemas.microsoft.com/office/drawing/2014/main" id="{42A13ACE-F47E-D170-659C-324FF3E768C4}"/>
              </a:ext>
            </a:extLst>
          </p:cNvPr>
          <p:cNvGrpSpPr/>
          <p:nvPr/>
        </p:nvGrpSpPr>
        <p:grpSpPr>
          <a:xfrm>
            <a:off x="3169365" y="5907525"/>
            <a:ext cx="3485899" cy="751888"/>
            <a:chOff x="0" y="0"/>
            <a:chExt cx="4097469" cy="883823"/>
          </a:xfrm>
        </p:grpSpPr>
        <p:sp>
          <p:nvSpPr>
            <p:cNvPr id="23" name="Freeform 23">
              <a:extLst>
                <a:ext uri="{FF2B5EF4-FFF2-40B4-BE49-F238E27FC236}">
                  <a16:creationId xmlns:a16="http://schemas.microsoft.com/office/drawing/2014/main" id="{C4BF1E24-B1B9-EBB3-C485-2C402FC2E4EC}"/>
                </a:ext>
              </a:extLst>
            </p:cNvPr>
            <p:cNvSpPr/>
            <p:nvPr/>
          </p:nvSpPr>
          <p:spPr>
            <a:xfrm>
              <a:off x="0" y="0"/>
              <a:ext cx="4097468" cy="883823"/>
            </a:xfrm>
            <a:custGeom>
              <a:avLst/>
              <a:gdLst/>
              <a:ahLst/>
              <a:cxnLst/>
              <a:rect l="l" t="t" r="r" b="b"/>
              <a:pathLst>
                <a:path w="4097468" h="883823">
                  <a:moveTo>
                    <a:pt x="4097468" y="68849"/>
                  </a:moveTo>
                  <a:lnTo>
                    <a:pt x="4097468" y="814975"/>
                  </a:lnTo>
                  <a:cubicBezTo>
                    <a:pt x="4097468" y="852999"/>
                    <a:pt x="4066644" y="883823"/>
                    <a:pt x="4028620" y="883823"/>
                  </a:cubicBezTo>
                  <a:lnTo>
                    <a:pt x="68849" y="883823"/>
                  </a:lnTo>
                  <a:cubicBezTo>
                    <a:pt x="30825" y="883823"/>
                    <a:pt x="0" y="852999"/>
                    <a:pt x="0" y="814975"/>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4" name="TextBox 24">
              <a:extLst>
                <a:ext uri="{FF2B5EF4-FFF2-40B4-BE49-F238E27FC236}">
                  <a16:creationId xmlns:a16="http://schemas.microsoft.com/office/drawing/2014/main" id="{40F8E779-C293-1798-C581-4DCD8049A72E}"/>
                </a:ext>
              </a:extLst>
            </p:cNvPr>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25" name="Group 25">
            <a:extLst>
              <a:ext uri="{FF2B5EF4-FFF2-40B4-BE49-F238E27FC236}">
                <a16:creationId xmlns:a16="http://schemas.microsoft.com/office/drawing/2014/main" id="{082F18DA-EC0B-5579-C7D8-8760E631642E}"/>
              </a:ext>
            </a:extLst>
          </p:cNvPr>
          <p:cNvGrpSpPr/>
          <p:nvPr/>
        </p:nvGrpSpPr>
        <p:grpSpPr>
          <a:xfrm>
            <a:off x="3169365" y="4848939"/>
            <a:ext cx="3485899" cy="756637"/>
            <a:chOff x="0" y="0"/>
            <a:chExt cx="4097469" cy="889406"/>
          </a:xfrm>
        </p:grpSpPr>
        <p:sp>
          <p:nvSpPr>
            <p:cNvPr id="26" name="Freeform 26">
              <a:extLst>
                <a:ext uri="{FF2B5EF4-FFF2-40B4-BE49-F238E27FC236}">
                  <a16:creationId xmlns:a16="http://schemas.microsoft.com/office/drawing/2014/main" id="{69C52DDC-A2CF-F33E-EF5C-B0766F426D32}"/>
                </a:ext>
              </a:extLst>
            </p:cNvPr>
            <p:cNvSpPr/>
            <p:nvPr/>
          </p:nvSpPr>
          <p:spPr>
            <a:xfrm>
              <a:off x="0" y="0"/>
              <a:ext cx="4097468" cy="889406"/>
            </a:xfrm>
            <a:custGeom>
              <a:avLst/>
              <a:gdLst/>
              <a:ahLst/>
              <a:cxnLst/>
              <a:rect l="l" t="t" r="r" b="b"/>
              <a:pathLst>
                <a:path w="4097468" h="889406">
                  <a:moveTo>
                    <a:pt x="4097468" y="68849"/>
                  </a:moveTo>
                  <a:lnTo>
                    <a:pt x="4097468" y="820558"/>
                  </a:lnTo>
                  <a:cubicBezTo>
                    <a:pt x="4097468" y="858582"/>
                    <a:pt x="4066644" y="889406"/>
                    <a:pt x="4028620" y="889406"/>
                  </a:cubicBezTo>
                  <a:lnTo>
                    <a:pt x="68849" y="889406"/>
                  </a:lnTo>
                  <a:cubicBezTo>
                    <a:pt x="30825" y="889406"/>
                    <a:pt x="0" y="858582"/>
                    <a:pt x="0" y="820558"/>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7" name="TextBox 27">
              <a:extLst>
                <a:ext uri="{FF2B5EF4-FFF2-40B4-BE49-F238E27FC236}">
                  <a16:creationId xmlns:a16="http://schemas.microsoft.com/office/drawing/2014/main" id="{398612C7-5E4E-4112-65B8-A2E27C0EA34B}"/>
                </a:ext>
              </a:extLst>
            </p:cNvPr>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28" name="Freeform 28">
            <a:extLst>
              <a:ext uri="{FF2B5EF4-FFF2-40B4-BE49-F238E27FC236}">
                <a16:creationId xmlns:a16="http://schemas.microsoft.com/office/drawing/2014/main" id="{01ECBEED-49ED-C343-FC1D-A3B2D58B568B}"/>
              </a:ext>
            </a:extLst>
          </p:cNvPr>
          <p:cNvSpPr/>
          <p:nvPr/>
        </p:nvSpPr>
        <p:spPr>
          <a:xfrm>
            <a:off x="10899745" y="4700192"/>
            <a:ext cx="4537031" cy="4111684"/>
          </a:xfrm>
          <a:custGeom>
            <a:avLst/>
            <a:gdLst/>
            <a:ahLst/>
            <a:cxnLst/>
            <a:rect l="l" t="t" r="r" b="b"/>
            <a:pathLst>
              <a:path w="4537031" h="4111684">
                <a:moveTo>
                  <a:pt x="0" y="0"/>
                </a:moveTo>
                <a:lnTo>
                  <a:pt x="4537031" y="0"/>
                </a:lnTo>
                <a:lnTo>
                  <a:pt x="4537031" y="4111684"/>
                </a:lnTo>
                <a:lnTo>
                  <a:pt x="0" y="4111684"/>
                </a:lnTo>
                <a:lnTo>
                  <a:pt x="0" y="0"/>
                </a:lnTo>
                <a:close/>
              </a:path>
            </a:pathLst>
          </a:custGeom>
          <a:blipFill>
            <a:blip r:embed="rId19"/>
            <a:stretch>
              <a:fillRect/>
            </a:stretch>
          </a:blipFill>
        </p:spPr>
        <p:txBody>
          <a:bodyPr/>
          <a:lstStyle/>
          <a:p>
            <a:endParaRPr lang="en-GB"/>
          </a:p>
        </p:txBody>
      </p:sp>
      <p:grpSp>
        <p:nvGrpSpPr>
          <p:cNvPr id="29" name="Group 29">
            <a:extLst>
              <a:ext uri="{FF2B5EF4-FFF2-40B4-BE49-F238E27FC236}">
                <a16:creationId xmlns:a16="http://schemas.microsoft.com/office/drawing/2014/main" id="{DFF82CF4-6091-8A14-3CE6-D9635B20293D}"/>
              </a:ext>
            </a:extLst>
          </p:cNvPr>
          <p:cNvGrpSpPr/>
          <p:nvPr/>
        </p:nvGrpSpPr>
        <p:grpSpPr>
          <a:xfrm>
            <a:off x="11645497" y="6917561"/>
            <a:ext cx="3540519" cy="758845"/>
            <a:chOff x="0" y="0"/>
            <a:chExt cx="4097469" cy="878240"/>
          </a:xfrm>
        </p:grpSpPr>
        <p:sp>
          <p:nvSpPr>
            <p:cNvPr id="30" name="Freeform 30">
              <a:extLst>
                <a:ext uri="{FF2B5EF4-FFF2-40B4-BE49-F238E27FC236}">
                  <a16:creationId xmlns:a16="http://schemas.microsoft.com/office/drawing/2014/main" id="{33681F94-FD81-2E44-1544-DCD8C1982D86}"/>
                </a:ext>
              </a:extLst>
            </p:cNvPr>
            <p:cNvSpPr/>
            <p:nvPr/>
          </p:nvSpPr>
          <p:spPr>
            <a:xfrm>
              <a:off x="0" y="0"/>
              <a:ext cx="4097468" cy="878240"/>
            </a:xfrm>
            <a:custGeom>
              <a:avLst/>
              <a:gdLst/>
              <a:ahLst/>
              <a:cxnLst/>
              <a:rect l="l" t="t" r="r" b="b"/>
              <a:pathLst>
                <a:path w="4097468" h="878240">
                  <a:moveTo>
                    <a:pt x="4097468" y="67787"/>
                  </a:moveTo>
                  <a:lnTo>
                    <a:pt x="4097468" y="810454"/>
                  </a:lnTo>
                  <a:cubicBezTo>
                    <a:pt x="4097468" y="847891"/>
                    <a:pt x="4067120" y="878240"/>
                    <a:pt x="4029682" y="878240"/>
                  </a:cubicBezTo>
                  <a:lnTo>
                    <a:pt x="67787" y="878240"/>
                  </a:lnTo>
                  <a:cubicBezTo>
                    <a:pt x="49808" y="878240"/>
                    <a:pt x="32567" y="871099"/>
                    <a:pt x="19854" y="858386"/>
                  </a:cubicBezTo>
                  <a:cubicBezTo>
                    <a:pt x="7142" y="845674"/>
                    <a:pt x="0" y="828432"/>
                    <a:pt x="0" y="81045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1" name="TextBox 31">
              <a:extLst>
                <a:ext uri="{FF2B5EF4-FFF2-40B4-BE49-F238E27FC236}">
                  <a16:creationId xmlns:a16="http://schemas.microsoft.com/office/drawing/2014/main" id="{88903F13-00E2-6018-277E-BCB5F35480C0}"/>
                </a:ext>
              </a:extLst>
            </p:cNvPr>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32" name="Group 32">
            <a:extLst>
              <a:ext uri="{FF2B5EF4-FFF2-40B4-BE49-F238E27FC236}">
                <a16:creationId xmlns:a16="http://schemas.microsoft.com/office/drawing/2014/main" id="{CFD8494D-7AF7-275E-2E31-4D41A45C52FF}"/>
              </a:ext>
            </a:extLst>
          </p:cNvPr>
          <p:cNvGrpSpPr/>
          <p:nvPr/>
        </p:nvGrpSpPr>
        <p:grpSpPr>
          <a:xfrm>
            <a:off x="11645497" y="8001805"/>
            <a:ext cx="3540519" cy="749193"/>
            <a:chOff x="0" y="0"/>
            <a:chExt cx="4097469" cy="867070"/>
          </a:xfrm>
        </p:grpSpPr>
        <p:sp>
          <p:nvSpPr>
            <p:cNvPr id="33" name="Freeform 33">
              <a:extLst>
                <a:ext uri="{FF2B5EF4-FFF2-40B4-BE49-F238E27FC236}">
                  <a16:creationId xmlns:a16="http://schemas.microsoft.com/office/drawing/2014/main" id="{E61A2FE5-61F7-594D-86EB-CC6E9AB437AA}"/>
                </a:ext>
              </a:extLst>
            </p:cNvPr>
            <p:cNvSpPr/>
            <p:nvPr/>
          </p:nvSpPr>
          <p:spPr>
            <a:xfrm>
              <a:off x="0" y="0"/>
              <a:ext cx="4097468" cy="867070"/>
            </a:xfrm>
            <a:custGeom>
              <a:avLst/>
              <a:gdLst/>
              <a:ahLst/>
              <a:cxnLst/>
              <a:rect l="l" t="t" r="r" b="b"/>
              <a:pathLst>
                <a:path w="4097468" h="867070">
                  <a:moveTo>
                    <a:pt x="4097468" y="67787"/>
                  </a:moveTo>
                  <a:lnTo>
                    <a:pt x="4097468" y="799284"/>
                  </a:lnTo>
                  <a:cubicBezTo>
                    <a:pt x="4097468" y="817262"/>
                    <a:pt x="4090327" y="834504"/>
                    <a:pt x="4077614" y="847216"/>
                  </a:cubicBezTo>
                  <a:cubicBezTo>
                    <a:pt x="4064902" y="859928"/>
                    <a:pt x="4047660" y="867070"/>
                    <a:pt x="4029682" y="867070"/>
                  </a:cubicBezTo>
                  <a:lnTo>
                    <a:pt x="67787" y="867070"/>
                  </a:lnTo>
                  <a:cubicBezTo>
                    <a:pt x="49808" y="867070"/>
                    <a:pt x="32567" y="859928"/>
                    <a:pt x="19854" y="847216"/>
                  </a:cubicBezTo>
                  <a:cubicBezTo>
                    <a:pt x="7142" y="834504"/>
                    <a:pt x="0" y="817262"/>
                    <a:pt x="0" y="79928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4" name="TextBox 34">
              <a:extLst>
                <a:ext uri="{FF2B5EF4-FFF2-40B4-BE49-F238E27FC236}">
                  <a16:creationId xmlns:a16="http://schemas.microsoft.com/office/drawing/2014/main" id="{B5716603-2E47-D2A5-C8B8-3C8306B5AA56}"/>
                </a:ext>
              </a:extLst>
            </p:cNvPr>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35" name="Group 35">
            <a:extLst>
              <a:ext uri="{FF2B5EF4-FFF2-40B4-BE49-F238E27FC236}">
                <a16:creationId xmlns:a16="http://schemas.microsoft.com/office/drawing/2014/main" id="{7D13C6A7-E32C-5F57-FD3C-8DB429080AD2}"/>
              </a:ext>
            </a:extLst>
          </p:cNvPr>
          <p:cNvGrpSpPr/>
          <p:nvPr/>
        </p:nvGrpSpPr>
        <p:grpSpPr>
          <a:xfrm>
            <a:off x="11645497" y="5844491"/>
            <a:ext cx="3540519" cy="763669"/>
            <a:chOff x="0" y="0"/>
            <a:chExt cx="4097469" cy="883823"/>
          </a:xfrm>
        </p:grpSpPr>
        <p:sp>
          <p:nvSpPr>
            <p:cNvPr id="36" name="Freeform 36">
              <a:extLst>
                <a:ext uri="{FF2B5EF4-FFF2-40B4-BE49-F238E27FC236}">
                  <a16:creationId xmlns:a16="http://schemas.microsoft.com/office/drawing/2014/main" id="{06D4C216-95F6-7DA1-2209-3CB63DC94FAA}"/>
                </a:ext>
              </a:extLst>
            </p:cNvPr>
            <p:cNvSpPr/>
            <p:nvPr/>
          </p:nvSpPr>
          <p:spPr>
            <a:xfrm>
              <a:off x="0" y="0"/>
              <a:ext cx="4097468" cy="883823"/>
            </a:xfrm>
            <a:custGeom>
              <a:avLst/>
              <a:gdLst/>
              <a:ahLst/>
              <a:cxnLst/>
              <a:rect l="l" t="t" r="r" b="b"/>
              <a:pathLst>
                <a:path w="4097468" h="883823">
                  <a:moveTo>
                    <a:pt x="4097468" y="67787"/>
                  </a:moveTo>
                  <a:lnTo>
                    <a:pt x="4097468" y="816037"/>
                  </a:lnTo>
                  <a:cubicBezTo>
                    <a:pt x="4097468" y="834015"/>
                    <a:pt x="4090327" y="851257"/>
                    <a:pt x="4077614" y="863969"/>
                  </a:cubicBezTo>
                  <a:cubicBezTo>
                    <a:pt x="4064902" y="876682"/>
                    <a:pt x="4047660" y="883823"/>
                    <a:pt x="4029682" y="883823"/>
                  </a:cubicBezTo>
                  <a:lnTo>
                    <a:pt x="67787" y="883823"/>
                  </a:lnTo>
                  <a:cubicBezTo>
                    <a:pt x="30349" y="883823"/>
                    <a:pt x="0" y="853474"/>
                    <a:pt x="0" y="816037"/>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7" name="TextBox 37">
              <a:extLst>
                <a:ext uri="{FF2B5EF4-FFF2-40B4-BE49-F238E27FC236}">
                  <a16:creationId xmlns:a16="http://schemas.microsoft.com/office/drawing/2014/main" id="{6EEE0F0E-2AF7-8902-D2CB-93B62123AD7E}"/>
                </a:ext>
              </a:extLst>
            </p:cNvPr>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38" name="Group 38">
            <a:extLst>
              <a:ext uri="{FF2B5EF4-FFF2-40B4-BE49-F238E27FC236}">
                <a16:creationId xmlns:a16="http://schemas.microsoft.com/office/drawing/2014/main" id="{233863AA-CF20-5656-618B-8B2FE830F596}"/>
              </a:ext>
            </a:extLst>
          </p:cNvPr>
          <p:cNvGrpSpPr/>
          <p:nvPr/>
        </p:nvGrpSpPr>
        <p:grpSpPr>
          <a:xfrm>
            <a:off x="11645497" y="4769318"/>
            <a:ext cx="3540519" cy="768493"/>
            <a:chOff x="0" y="0"/>
            <a:chExt cx="4097469" cy="889406"/>
          </a:xfrm>
        </p:grpSpPr>
        <p:sp>
          <p:nvSpPr>
            <p:cNvPr id="39" name="Freeform 39">
              <a:extLst>
                <a:ext uri="{FF2B5EF4-FFF2-40B4-BE49-F238E27FC236}">
                  <a16:creationId xmlns:a16="http://schemas.microsoft.com/office/drawing/2014/main" id="{92023E90-3453-04A5-45A7-02150847A35B}"/>
                </a:ext>
              </a:extLst>
            </p:cNvPr>
            <p:cNvSpPr/>
            <p:nvPr/>
          </p:nvSpPr>
          <p:spPr>
            <a:xfrm>
              <a:off x="0" y="0"/>
              <a:ext cx="4097468" cy="889406"/>
            </a:xfrm>
            <a:custGeom>
              <a:avLst/>
              <a:gdLst/>
              <a:ahLst/>
              <a:cxnLst/>
              <a:rect l="l" t="t" r="r" b="b"/>
              <a:pathLst>
                <a:path w="4097468" h="889406">
                  <a:moveTo>
                    <a:pt x="4097468" y="67787"/>
                  </a:moveTo>
                  <a:lnTo>
                    <a:pt x="4097468" y="821620"/>
                  </a:lnTo>
                  <a:cubicBezTo>
                    <a:pt x="4097468" y="839598"/>
                    <a:pt x="4090327" y="856840"/>
                    <a:pt x="4077614" y="869552"/>
                  </a:cubicBezTo>
                  <a:cubicBezTo>
                    <a:pt x="4064902" y="882265"/>
                    <a:pt x="4047660" y="889406"/>
                    <a:pt x="4029682" y="889406"/>
                  </a:cubicBezTo>
                  <a:lnTo>
                    <a:pt x="67787" y="889406"/>
                  </a:lnTo>
                  <a:cubicBezTo>
                    <a:pt x="49808" y="889406"/>
                    <a:pt x="32567" y="882265"/>
                    <a:pt x="19854" y="869552"/>
                  </a:cubicBezTo>
                  <a:cubicBezTo>
                    <a:pt x="7142" y="856840"/>
                    <a:pt x="0" y="839598"/>
                    <a:pt x="0" y="821620"/>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40" name="TextBox 40">
              <a:extLst>
                <a:ext uri="{FF2B5EF4-FFF2-40B4-BE49-F238E27FC236}">
                  <a16:creationId xmlns:a16="http://schemas.microsoft.com/office/drawing/2014/main" id="{4BF58ABF-63DF-6E28-FE09-1B279C781D73}"/>
                </a:ext>
              </a:extLst>
            </p:cNvPr>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41" name="Freeform 41">
            <a:extLst>
              <a:ext uri="{FF2B5EF4-FFF2-40B4-BE49-F238E27FC236}">
                <a16:creationId xmlns:a16="http://schemas.microsoft.com/office/drawing/2014/main" id="{901E370A-8615-A5BC-1F47-192CAAA3447E}"/>
              </a:ext>
            </a:extLst>
          </p:cNvPr>
          <p:cNvSpPr/>
          <p:nvPr/>
        </p:nvSpPr>
        <p:spPr>
          <a:xfrm>
            <a:off x="10946732" y="5927266"/>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a:p>
        </p:txBody>
      </p:sp>
      <p:sp>
        <p:nvSpPr>
          <p:cNvPr id="42" name="Freeform 42">
            <a:extLst>
              <a:ext uri="{FF2B5EF4-FFF2-40B4-BE49-F238E27FC236}">
                <a16:creationId xmlns:a16="http://schemas.microsoft.com/office/drawing/2014/main" id="{3C0510A4-7733-354B-33BC-40179A12540C}"/>
              </a:ext>
            </a:extLst>
          </p:cNvPr>
          <p:cNvSpPr/>
          <p:nvPr/>
        </p:nvSpPr>
        <p:spPr>
          <a:xfrm>
            <a:off x="10946732" y="6988114"/>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a:p>
        </p:txBody>
      </p:sp>
      <p:sp>
        <p:nvSpPr>
          <p:cNvPr id="43" name="Freeform 43">
            <a:extLst>
              <a:ext uri="{FF2B5EF4-FFF2-40B4-BE49-F238E27FC236}">
                <a16:creationId xmlns:a16="http://schemas.microsoft.com/office/drawing/2014/main" id="{E504969D-E99C-1A1C-EFAA-7E551EC4B015}"/>
              </a:ext>
            </a:extLst>
          </p:cNvPr>
          <p:cNvSpPr/>
          <p:nvPr/>
        </p:nvSpPr>
        <p:spPr>
          <a:xfrm>
            <a:off x="10946732" y="8062179"/>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GB"/>
          </a:p>
        </p:txBody>
      </p:sp>
      <p:sp>
        <p:nvSpPr>
          <p:cNvPr id="44" name="Freeform 44">
            <a:extLst>
              <a:ext uri="{FF2B5EF4-FFF2-40B4-BE49-F238E27FC236}">
                <a16:creationId xmlns:a16="http://schemas.microsoft.com/office/drawing/2014/main" id="{F28A284C-2DD9-E41F-99C7-1B3F43D9ED58}"/>
              </a:ext>
            </a:extLst>
          </p:cNvPr>
          <p:cNvSpPr/>
          <p:nvPr/>
        </p:nvSpPr>
        <p:spPr>
          <a:xfrm>
            <a:off x="10946732" y="4857190"/>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GB"/>
          </a:p>
        </p:txBody>
      </p:sp>
      <p:sp>
        <p:nvSpPr>
          <p:cNvPr id="45" name="TextBox 45">
            <a:extLst>
              <a:ext uri="{FF2B5EF4-FFF2-40B4-BE49-F238E27FC236}">
                <a16:creationId xmlns:a16="http://schemas.microsoft.com/office/drawing/2014/main" id="{87672B76-C3CD-91EA-B61C-46EB12E1DCF2}"/>
              </a:ext>
            </a:extLst>
          </p:cNvPr>
          <p:cNvSpPr txBox="1"/>
          <p:nvPr/>
        </p:nvSpPr>
        <p:spPr>
          <a:xfrm>
            <a:off x="3788430" y="5096388"/>
            <a:ext cx="1760413" cy="308931"/>
          </a:xfrm>
          <a:prstGeom prst="rect">
            <a:avLst/>
          </a:prstGeom>
        </p:spPr>
        <p:txBody>
          <a:bodyPr lIns="0" tIns="0" rIns="0" bIns="0" rtlCol="0" anchor="t">
            <a:spAutoFit/>
          </a:bodyPr>
          <a:lstStyle/>
          <a:p>
            <a:pPr algn="ctr">
              <a:lnSpc>
                <a:spcPts val="2466"/>
              </a:lnSpc>
              <a:spcBef>
                <a:spcPct val="0"/>
              </a:spcBef>
            </a:pPr>
            <a:r>
              <a:rPr lang="en-US" sz="2072" b="1" spc="20">
                <a:solidFill>
                  <a:srgbClr val="863275"/>
                </a:solidFill>
                <a:latin typeface="Century Gothic Paneuropean Bold"/>
                <a:ea typeface="Century Gothic Paneuropean Bold"/>
                <a:cs typeface="Century Gothic Paneuropean Bold"/>
                <a:sym typeface="Century Gothic Paneuropean Bold"/>
              </a:rPr>
              <a:t>NEWS CYCLES</a:t>
            </a:r>
          </a:p>
        </p:txBody>
      </p:sp>
      <p:sp>
        <p:nvSpPr>
          <p:cNvPr id="46" name="TextBox 46">
            <a:extLst>
              <a:ext uri="{FF2B5EF4-FFF2-40B4-BE49-F238E27FC236}">
                <a16:creationId xmlns:a16="http://schemas.microsoft.com/office/drawing/2014/main" id="{CE25E743-FF08-7460-8624-079445E775E4}"/>
              </a:ext>
            </a:extLst>
          </p:cNvPr>
          <p:cNvSpPr txBox="1"/>
          <p:nvPr/>
        </p:nvSpPr>
        <p:spPr>
          <a:xfrm>
            <a:off x="3048177" y="6019007"/>
            <a:ext cx="3280708"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INFORMATION OVERLOAD</a:t>
            </a:r>
          </a:p>
        </p:txBody>
      </p:sp>
      <p:sp>
        <p:nvSpPr>
          <p:cNvPr id="47" name="TextBox 47">
            <a:extLst>
              <a:ext uri="{FF2B5EF4-FFF2-40B4-BE49-F238E27FC236}">
                <a16:creationId xmlns:a16="http://schemas.microsoft.com/office/drawing/2014/main" id="{8DBA5307-AC07-AB3A-CE3D-CA84C551F041}"/>
              </a:ext>
            </a:extLst>
          </p:cNvPr>
          <p:cNvSpPr txBox="1"/>
          <p:nvPr/>
        </p:nvSpPr>
        <p:spPr>
          <a:xfrm>
            <a:off x="3042734" y="7055635"/>
            <a:ext cx="3410279"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CONSTANT NOTIFICATIONS</a:t>
            </a:r>
          </a:p>
        </p:txBody>
      </p:sp>
      <p:sp>
        <p:nvSpPr>
          <p:cNvPr id="48" name="TextBox 48">
            <a:extLst>
              <a:ext uri="{FF2B5EF4-FFF2-40B4-BE49-F238E27FC236}">
                <a16:creationId xmlns:a16="http://schemas.microsoft.com/office/drawing/2014/main" id="{CA96399E-3700-C33F-BAD5-3A361ABDDD20}"/>
              </a:ext>
            </a:extLst>
          </p:cNvPr>
          <p:cNvSpPr txBox="1"/>
          <p:nvPr/>
        </p:nvSpPr>
        <p:spPr>
          <a:xfrm>
            <a:off x="3356458" y="8117328"/>
            <a:ext cx="2797698" cy="305722"/>
          </a:xfrm>
          <a:prstGeom prst="rect">
            <a:avLst/>
          </a:prstGeom>
        </p:spPr>
        <p:txBody>
          <a:bodyPr lIns="0" tIns="0" rIns="0" bIns="0" rtlCol="0" anchor="t">
            <a:spAutoFit/>
          </a:bodyPr>
          <a:lstStyle/>
          <a:p>
            <a:pPr algn="ctr">
              <a:lnSpc>
                <a:spcPts val="2466"/>
              </a:lnSpc>
              <a:spcBef>
                <a:spcPct val="0"/>
              </a:spcBef>
            </a:pPr>
            <a:r>
              <a:rPr lang="en-US" sz="2072" b="1" spc="20" dirty="0">
                <a:solidFill>
                  <a:srgbClr val="808284"/>
                </a:solidFill>
                <a:latin typeface="Century Gothic Paneuropean Bold"/>
                <a:ea typeface="Century Gothic Paneuropean Bold"/>
                <a:cs typeface="Century Gothic Paneuropean Bold"/>
                <a:sym typeface="Century Gothic Paneuropean Bold"/>
              </a:rPr>
              <a:t>SOCIAL COMPARISON</a:t>
            </a:r>
          </a:p>
        </p:txBody>
      </p:sp>
      <p:sp>
        <p:nvSpPr>
          <p:cNvPr id="49" name="TextBox 49">
            <a:extLst>
              <a:ext uri="{FF2B5EF4-FFF2-40B4-BE49-F238E27FC236}">
                <a16:creationId xmlns:a16="http://schemas.microsoft.com/office/drawing/2014/main" id="{1D32CDFB-BA7E-0578-394F-76821FC5D2E7}"/>
              </a:ext>
            </a:extLst>
          </p:cNvPr>
          <p:cNvSpPr txBox="1"/>
          <p:nvPr/>
        </p:nvSpPr>
        <p:spPr>
          <a:xfrm>
            <a:off x="12037577" y="5005466"/>
            <a:ext cx="2756358" cy="305722"/>
          </a:xfrm>
          <a:prstGeom prst="rect">
            <a:avLst/>
          </a:prstGeom>
        </p:spPr>
        <p:txBody>
          <a:bodyPr lIns="0" tIns="0" rIns="0" bIns="0" rtlCol="0" anchor="t">
            <a:spAutoFit/>
          </a:bodyPr>
          <a:lstStyle/>
          <a:p>
            <a:pPr algn="ctr">
              <a:lnSpc>
                <a:spcPts val="2466"/>
              </a:lnSpc>
              <a:spcBef>
                <a:spcPct val="0"/>
              </a:spcBef>
            </a:pPr>
            <a:r>
              <a:rPr lang="en-US" sz="2072" b="1" spc="20">
                <a:solidFill>
                  <a:srgbClr val="808284"/>
                </a:solidFill>
                <a:latin typeface="Century Gothic Paneuropean Bold"/>
                <a:ea typeface="Century Gothic Paneuropean Bold"/>
                <a:cs typeface="Century Gothic Paneuropean Bold"/>
                <a:sym typeface="Century Gothic Paneuropean Bold"/>
              </a:rPr>
              <a:t>DEPLETED SELF WORTH</a:t>
            </a:r>
          </a:p>
        </p:txBody>
      </p:sp>
      <p:sp>
        <p:nvSpPr>
          <p:cNvPr id="50" name="TextBox 50">
            <a:extLst>
              <a:ext uri="{FF2B5EF4-FFF2-40B4-BE49-F238E27FC236}">
                <a16:creationId xmlns:a16="http://schemas.microsoft.com/office/drawing/2014/main" id="{90350B7D-46D5-E5D7-1E34-936A7525A83B}"/>
              </a:ext>
            </a:extLst>
          </p:cNvPr>
          <p:cNvSpPr txBox="1"/>
          <p:nvPr/>
        </p:nvSpPr>
        <p:spPr>
          <a:xfrm>
            <a:off x="11665817" y="5950689"/>
            <a:ext cx="3467146"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“MEAN WORLD SYNDROME”</a:t>
            </a:r>
          </a:p>
        </p:txBody>
      </p:sp>
      <p:sp>
        <p:nvSpPr>
          <p:cNvPr id="51" name="TextBox 51">
            <a:extLst>
              <a:ext uri="{FF2B5EF4-FFF2-40B4-BE49-F238E27FC236}">
                <a16:creationId xmlns:a16="http://schemas.microsoft.com/office/drawing/2014/main" id="{E7C0E560-38B8-678B-C76A-05006C95F578}"/>
              </a:ext>
            </a:extLst>
          </p:cNvPr>
          <p:cNvSpPr txBox="1"/>
          <p:nvPr/>
        </p:nvSpPr>
        <p:spPr>
          <a:xfrm>
            <a:off x="12218909" y="8094652"/>
            <a:ext cx="2360962"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DECISION FATIGUE</a:t>
            </a:r>
          </a:p>
        </p:txBody>
      </p:sp>
      <p:sp>
        <p:nvSpPr>
          <p:cNvPr id="52" name="TextBox 52">
            <a:extLst>
              <a:ext uri="{FF2B5EF4-FFF2-40B4-BE49-F238E27FC236}">
                <a16:creationId xmlns:a16="http://schemas.microsoft.com/office/drawing/2014/main" id="{81A317BD-F232-2828-E06A-4A922C681229}"/>
              </a:ext>
            </a:extLst>
          </p:cNvPr>
          <p:cNvSpPr txBox="1"/>
          <p:nvPr/>
        </p:nvSpPr>
        <p:spPr>
          <a:xfrm>
            <a:off x="11887655" y="7040266"/>
            <a:ext cx="3134890"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FRAGMENTED ATTENTION</a:t>
            </a:r>
          </a:p>
        </p:txBody>
      </p:sp>
      <p:sp>
        <p:nvSpPr>
          <p:cNvPr id="53" name="TextBox 53">
            <a:extLst>
              <a:ext uri="{FF2B5EF4-FFF2-40B4-BE49-F238E27FC236}">
                <a16:creationId xmlns:a16="http://schemas.microsoft.com/office/drawing/2014/main" id="{6F096BFF-781C-C6CC-59CA-7E78491EDBF9}"/>
              </a:ext>
            </a:extLst>
          </p:cNvPr>
          <p:cNvSpPr txBox="1"/>
          <p:nvPr/>
        </p:nvSpPr>
        <p:spPr>
          <a:xfrm>
            <a:off x="11104485" y="4964934"/>
            <a:ext cx="20793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A</a:t>
            </a:r>
          </a:p>
        </p:txBody>
      </p:sp>
      <p:sp>
        <p:nvSpPr>
          <p:cNvPr id="54" name="TextBox 54">
            <a:extLst>
              <a:ext uri="{FF2B5EF4-FFF2-40B4-BE49-F238E27FC236}">
                <a16:creationId xmlns:a16="http://schemas.microsoft.com/office/drawing/2014/main" id="{5ACC0738-9FB7-B690-BFD0-886D9C124F3B}"/>
              </a:ext>
            </a:extLst>
          </p:cNvPr>
          <p:cNvSpPr txBox="1"/>
          <p:nvPr/>
        </p:nvSpPr>
        <p:spPr>
          <a:xfrm>
            <a:off x="11131783" y="6018391"/>
            <a:ext cx="174818"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B</a:t>
            </a:r>
          </a:p>
        </p:txBody>
      </p:sp>
      <p:sp>
        <p:nvSpPr>
          <p:cNvPr id="55" name="TextBox 55">
            <a:extLst>
              <a:ext uri="{FF2B5EF4-FFF2-40B4-BE49-F238E27FC236}">
                <a16:creationId xmlns:a16="http://schemas.microsoft.com/office/drawing/2014/main" id="{B7C5A2A0-4A8F-1B92-69F9-A9249D23F3F7}"/>
              </a:ext>
            </a:extLst>
          </p:cNvPr>
          <p:cNvSpPr txBox="1"/>
          <p:nvPr/>
        </p:nvSpPr>
        <p:spPr>
          <a:xfrm>
            <a:off x="11091425" y="7090487"/>
            <a:ext cx="23405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C</a:t>
            </a:r>
          </a:p>
        </p:txBody>
      </p:sp>
      <p:sp>
        <p:nvSpPr>
          <p:cNvPr id="56" name="TextBox 56">
            <a:extLst>
              <a:ext uri="{FF2B5EF4-FFF2-40B4-BE49-F238E27FC236}">
                <a16:creationId xmlns:a16="http://schemas.microsoft.com/office/drawing/2014/main" id="{391191F4-4AEF-615A-AE7F-7BFE0A52F1FF}"/>
              </a:ext>
            </a:extLst>
          </p:cNvPr>
          <p:cNvSpPr txBox="1"/>
          <p:nvPr/>
        </p:nvSpPr>
        <p:spPr>
          <a:xfrm>
            <a:off x="11114301" y="8169923"/>
            <a:ext cx="209781"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D</a:t>
            </a:r>
          </a:p>
        </p:txBody>
      </p:sp>
      <p:sp>
        <p:nvSpPr>
          <p:cNvPr id="57" name="TextBox 57">
            <a:extLst>
              <a:ext uri="{FF2B5EF4-FFF2-40B4-BE49-F238E27FC236}">
                <a16:creationId xmlns:a16="http://schemas.microsoft.com/office/drawing/2014/main" id="{0B7FCBD8-E6B7-046F-C92E-9EC069C38142}"/>
              </a:ext>
            </a:extLst>
          </p:cNvPr>
          <p:cNvSpPr txBox="1"/>
          <p:nvPr/>
        </p:nvSpPr>
        <p:spPr>
          <a:xfrm>
            <a:off x="1028700" y="3838372"/>
            <a:ext cx="11848639" cy="423670"/>
          </a:xfrm>
          <a:prstGeom prst="rect">
            <a:avLst/>
          </a:prstGeom>
        </p:spPr>
        <p:txBody>
          <a:bodyPr lIns="0" tIns="0" rIns="0" bIns="0" rtlCol="0" anchor="t">
            <a:spAutoFit/>
          </a:bodyPr>
          <a:lstStyle/>
          <a:p>
            <a:pPr algn="l">
              <a:lnSpc>
                <a:spcPts val="3347"/>
              </a:lnSpc>
            </a:pPr>
            <a:r>
              <a:rPr lang="en-US" sz="2813" b="1" spc="28">
                <a:solidFill>
                  <a:srgbClr val="318ECD"/>
                </a:solidFill>
                <a:latin typeface="Century Gothic Paneuropean Bold"/>
                <a:ea typeface="Century Gothic Paneuropean Bold"/>
                <a:cs typeface="Century Gothic Paneuropean Bold"/>
                <a:sym typeface="Century Gothic Paneuropean Bold"/>
              </a:rPr>
              <a:t>DIGITAL DETOX &amp; INFORMATION OVERWHELM</a:t>
            </a:r>
          </a:p>
        </p:txBody>
      </p:sp>
      <p:sp>
        <p:nvSpPr>
          <p:cNvPr id="59" name="AutoShape 60">
            <a:extLst>
              <a:ext uri="{FF2B5EF4-FFF2-40B4-BE49-F238E27FC236}">
                <a16:creationId xmlns:a16="http://schemas.microsoft.com/office/drawing/2014/main" id="{86545C43-BD4C-4A42-D404-9EF58AC651CD}"/>
              </a:ext>
            </a:extLst>
          </p:cNvPr>
          <p:cNvSpPr/>
          <p:nvPr/>
        </p:nvSpPr>
        <p:spPr>
          <a:xfrm>
            <a:off x="6902155" y="7335318"/>
            <a:ext cx="4343401" cy="0"/>
          </a:xfrm>
          <a:prstGeom prst="line">
            <a:avLst/>
          </a:prstGeom>
          <a:ln w="152400" cap="flat">
            <a:solidFill>
              <a:srgbClr val="808284"/>
            </a:solidFill>
            <a:prstDash val="sysDot"/>
            <a:headEnd type="none" w="sm" len="sm"/>
            <a:tailEnd type="arrow" w="med" len="sm"/>
          </a:ln>
        </p:spPr>
        <p:txBody>
          <a:bodyPr/>
          <a:lstStyle/>
          <a:p>
            <a:endParaRPr lang="en-GB"/>
          </a:p>
        </p:txBody>
      </p:sp>
      <p:sp>
        <p:nvSpPr>
          <p:cNvPr id="60" name="AutoShape 59">
            <a:extLst>
              <a:ext uri="{FF2B5EF4-FFF2-40B4-BE49-F238E27FC236}">
                <a16:creationId xmlns:a16="http://schemas.microsoft.com/office/drawing/2014/main" id="{8E9560E6-CD1A-FFA2-5567-B3C67E9C40D3}"/>
              </a:ext>
            </a:extLst>
          </p:cNvPr>
          <p:cNvSpPr/>
          <p:nvPr/>
        </p:nvSpPr>
        <p:spPr>
          <a:xfrm>
            <a:off x="6902155" y="6389927"/>
            <a:ext cx="4044577" cy="1944713"/>
          </a:xfrm>
          <a:prstGeom prst="line">
            <a:avLst/>
          </a:prstGeom>
          <a:ln w="152400" cap="flat">
            <a:solidFill>
              <a:srgbClr val="0075C9"/>
            </a:solidFill>
            <a:prstDash val="sysDot"/>
            <a:headEnd type="none" w="sm" len="sm"/>
            <a:tailEnd type="arrow" w="med" len="sm"/>
          </a:ln>
        </p:spPr>
        <p:txBody>
          <a:bodyPr/>
          <a:lstStyle/>
          <a:p>
            <a:endParaRPr lang="en-GB"/>
          </a:p>
        </p:txBody>
      </p:sp>
      <p:sp>
        <p:nvSpPr>
          <p:cNvPr id="61" name="AutoShape 58">
            <a:extLst>
              <a:ext uri="{FF2B5EF4-FFF2-40B4-BE49-F238E27FC236}">
                <a16:creationId xmlns:a16="http://schemas.microsoft.com/office/drawing/2014/main" id="{18B3BA3F-5EBE-0CBC-ACEB-63D117596866}"/>
              </a:ext>
            </a:extLst>
          </p:cNvPr>
          <p:cNvSpPr/>
          <p:nvPr/>
        </p:nvSpPr>
        <p:spPr>
          <a:xfrm>
            <a:off x="6902155" y="5303892"/>
            <a:ext cx="3966662" cy="922433"/>
          </a:xfrm>
          <a:prstGeom prst="line">
            <a:avLst/>
          </a:prstGeom>
          <a:ln w="152400" cap="flat">
            <a:solidFill>
              <a:srgbClr val="6A205C"/>
            </a:solidFill>
            <a:prstDash val="sysDot"/>
            <a:headEnd type="none" w="sm" len="sm"/>
            <a:tailEnd type="arrow" w="med" len="sm"/>
          </a:ln>
        </p:spPr>
        <p:txBody>
          <a:bodyPr/>
          <a:lstStyle/>
          <a:p>
            <a:endParaRPr lang="en-GB"/>
          </a:p>
        </p:txBody>
      </p:sp>
      <p:sp>
        <p:nvSpPr>
          <p:cNvPr id="62" name="TextBox 24">
            <a:extLst>
              <a:ext uri="{FF2B5EF4-FFF2-40B4-BE49-F238E27FC236}">
                <a16:creationId xmlns:a16="http://schemas.microsoft.com/office/drawing/2014/main" id="{40F49DF6-BC74-948F-98D3-73BF0EF100A5}"/>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extLst>
      <p:ext uri="{BB962C8B-B14F-4D97-AF65-F5344CB8AC3E}">
        <p14:creationId xmlns:p14="http://schemas.microsoft.com/office/powerpoint/2010/main" val="1600422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a:extLst>
            <a:ext uri="{FF2B5EF4-FFF2-40B4-BE49-F238E27FC236}">
              <a16:creationId xmlns:a16="http://schemas.microsoft.com/office/drawing/2014/main" id="{E9CB8E62-24DC-A1B1-5382-A3590C6AE189}"/>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C23E1A58-C61A-C150-E366-3C510B09F1A7}"/>
              </a:ext>
            </a:extLst>
          </p:cNvPr>
          <p:cNvSpPr txBox="1"/>
          <p:nvPr/>
        </p:nvSpPr>
        <p:spPr>
          <a:xfrm>
            <a:off x="1028700" y="2388194"/>
            <a:ext cx="10458406" cy="783307"/>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THE MODERN EPIDEMIC:</a:t>
            </a:r>
          </a:p>
        </p:txBody>
      </p:sp>
      <p:sp>
        <p:nvSpPr>
          <p:cNvPr id="3" name="AutoShape 3">
            <a:extLst>
              <a:ext uri="{FF2B5EF4-FFF2-40B4-BE49-F238E27FC236}">
                <a16:creationId xmlns:a16="http://schemas.microsoft.com/office/drawing/2014/main" id="{DFD6AF4E-4AB0-DB45-75C9-F066EFF80B71}"/>
              </a:ext>
            </a:extLst>
          </p:cNvPr>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4" name="Freeform 4">
            <a:extLst>
              <a:ext uri="{FF2B5EF4-FFF2-40B4-BE49-F238E27FC236}">
                <a16:creationId xmlns:a16="http://schemas.microsoft.com/office/drawing/2014/main" id="{62F6F1DC-4E81-FC52-4808-D33DCC0F3CAE}"/>
              </a:ext>
            </a:extLst>
          </p:cNvPr>
          <p:cNvSpPr/>
          <p:nvPr/>
        </p:nvSpPr>
        <p:spPr>
          <a:xfrm rot="6347971">
            <a:off x="330697" y="7298367"/>
            <a:ext cx="1837762" cy="2565810"/>
          </a:xfrm>
          <a:custGeom>
            <a:avLst/>
            <a:gdLst/>
            <a:ahLst/>
            <a:cxnLst/>
            <a:rect l="l" t="t" r="r" b="b"/>
            <a:pathLst>
              <a:path w="1837762" h="2565810">
                <a:moveTo>
                  <a:pt x="0" y="0"/>
                </a:moveTo>
                <a:lnTo>
                  <a:pt x="1837761" y="0"/>
                </a:lnTo>
                <a:lnTo>
                  <a:pt x="1837761" y="2565811"/>
                </a:lnTo>
                <a:lnTo>
                  <a:pt x="0" y="256581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a:extLst>
              <a:ext uri="{FF2B5EF4-FFF2-40B4-BE49-F238E27FC236}">
                <a16:creationId xmlns:a16="http://schemas.microsoft.com/office/drawing/2014/main" id="{CF2F3502-C4D9-DBD9-F840-5293EADD90D7}"/>
              </a:ext>
            </a:extLst>
          </p:cNvPr>
          <p:cNvSpPr/>
          <p:nvPr/>
        </p:nvSpPr>
        <p:spPr>
          <a:xfrm>
            <a:off x="8292053" y="1232457"/>
            <a:ext cx="851947" cy="851947"/>
          </a:xfrm>
          <a:custGeom>
            <a:avLst/>
            <a:gdLst/>
            <a:ahLst/>
            <a:cxnLst/>
            <a:rect l="l" t="t" r="r" b="b"/>
            <a:pathLst>
              <a:path w="851947" h="851947">
                <a:moveTo>
                  <a:pt x="0" y="0"/>
                </a:moveTo>
                <a:lnTo>
                  <a:pt x="851947" y="0"/>
                </a:lnTo>
                <a:lnTo>
                  <a:pt x="851947" y="851947"/>
                </a:lnTo>
                <a:lnTo>
                  <a:pt x="0" y="85194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280D1069-D517-721D-756F-36C7848EB9B8}"/>
              </a:ext>
            </a:extLst>
          </p:cNvPr>
          <p:cNvSpPr/>
          <p:nvPr/>
        </p:nvSpPr>
        <p:spPr>
          <a:xfrm>
            <a:off x="2435118" y="4780879"/>
            <a:ext cx="4467037" cy="4048252"/>
          </a:xfrm>
          <a:custGeom>
            <a:avLst/>
            <a:gdLst/>
            <a:ahLst/>
            <a:cxnLst/>
            <a:rect l="l" t="t" r="r" b="b"/>
            <a:pathLst>
              <a:path w="4467037" h="4048252">
                <a:moveTo>
                  <a:pt x="0" y="0"/>
                </a:moveTo>
                <a:lnTo>
                  <a:pt x="4467037" y="0"/>
                </a:lnTo>
                <a:lnTo>
                  <a:pt x="4467037" y="4048252"/>
                </a:lnTo>
                <a:lnTo>
                  <a:pt x="0" y="4048252"/>
                </a:lnTo>
                <a:lnTo>
                  <a:pt x="0" y="0"/>
                </a:lnTo>
                <a:close/>
              </a:path>
            </a:pathLst>
          </a:custGeom>
          <a:blipFill>
            <a:blip r:embed="rId6"/>
            <a:stretch>
              <a:fillRect/>
            </a:stretch>
          </a:blipFill>
        </p:spPr>
        <p:txBody>
          <a:bodyPr/>
          <a:lstStyle/>
          <a:p>
            <a:endParaRPr lang="en-GB"/>
          </a:p>
        </p:txBody>
      </p:sp>
      <p:sp>
        <p:nvSpPr>
          <p:cNvPr id="7" name="AutoShape 7">
            <a:extLst>
              <a:ext uri="{FF2B5EF4-FFF2-40B4-BE49-F238E27FC236}">
                <a16:creationId xmlns:a16="http://schemas.microsoft.com/office/drawing/2014/main" id="{E03DF865-7787-021E-0EE8-E97B9B7661F2}"/>
              </a:ext>
            </a:extLst>
          </p:cNvPr>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8" name="Freeform 8">
            <a:extLst>
              <a:ext uri="{FF2B5EF4-FFF2-40B4-BE49-F238E27FC236}">
                <a16:creationId xmlns:a16="http://schemas.microsoft.com/office/drawing/2014/main" id="{5039421D-E4C6-A001-96CF-634C9784D264}"/>
              </a:ext>
            </a:extLst>
          </p:cNvPr>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7"/>
            <a:stretch>
              <a:fillRect/>
            </a:stretch>
          </a:blipFill>
        </p:spPr>
        <p:txBody>
          <a:bodyPr/>
          <a:lstStyle/>
          <a:p>
            <a:endParaRPr lang="en-GB"/>
          </a:p>
        </p:txBody>
      </p:sp>
      <p:sp>
        <p:nvSpPr>
          <p:cNvPr id="9" name="Freeform 9">
            <a:extLst>
              <a:ext uri="{FF2B5EF4-FFF2-40B4-BE49-F238E27FC236}">
                <a16:creationId xmlns:a16="http://schemas.microsoft.com/office/drawing/2014/main" id="{5429E79B-C55C-B9F0-7EFE-4E6DF57C1D22}"/>
              </a:ext>
            </a:extLst>
          </p:cNvPr>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8"/>
            <a:stretch>
              <a:fillRect/>
            </a:stretch>
          </a:blipFill>
        </p:spPr>
        <p:txBody>
          <a:bodyPr/>
          <a:lstStyle/>
          <a:p>
            <a:endParaRPr lang="en-GB"/>
          </a:p>
        </p:txBody>
      </p:sp>
      <p:grpSp>
        <p:nvGrpSpPr>
          <p:cNvPr id="10" name="Group 10">
            <a:extLst>
              <a:ext uri="{FF2B5EF4-FFF2-40B4-BE49-F238E27FC236}">
                <a16:creationId xmlns:a16="http://schemas.microsoft.com/office/drawing/2014/main" id="{AF348853-6BA4-4873-6FBA-77E633343826}"/>
              </a:ext>
            </a:extLst>
          </p:cNvPr>
          <p:cNvGrpSpPr/>
          <p:nvPr/>
        </p:nvGrpSpPr>
        <p:grpSpPr>
          <a:xfrm rot="5142934">
            <a:off x="14656445" y="1784414"/>
            <a:ext cx="4047464" cy="3355489"/>
            <a:chOff x="0" y="0"/>
            <a:chExt cx="5396619" cy="4473986"/>
          </a:xfrm>
        </p:grpSpPr>
        <p:sp>
          <p:nvSpPr>
            <p:cNvPr id="11" name="Freeform 11">
              <a:extLst>
                <a:ext uri="{FF2B5EF4-FFF2-40B4-BE49-F238E27FC236}">
                  <a16:creationId xmlns:a16="http://schemas.microsoft.com/office/drawing/2014/main" id="{AD8D2D80-AF5D-9506-3F34-A40E56354D23}"/>
                </a:ext>
              </a:extLst>
            </p:cNvPr>
            <p:cNvSpPr/>
            <p:nvPr/>
          </p:nvSpPr>
          <p:spPr>
            <a:xfrm rot="-10800000">
              <a:off x="440657" y="702740"/>
              <a:ext cx="1634348" cy="2905507"/>
            </a:xfrm>
            <a:custGeom>
              <a:avLst/>
              <a:gdLst/>
              <a:ahLst/>
              <a:cxnLst/>
              <a:rect l="l" t="t" r="r" b="b"/>
              <a:pathLst>
                <a:path w="1634348" h="2905507">
                  <a:moveTo>
                    <a:pt x="0" y="0"/>
                  </a:moveTo>
                  <a:lnTo>
                    <a:pt x="1634348" y="0"/>
                  </a:lnTo>
                  <a:lnTo>
                    <a:pt x="1634348" y="2905507"/>
                  </a:lnTo>
                  <a:lnTo>
                    <a:pt x="0" y="290550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2" name="Freeform 12">
              <a:extLst>
                <a:ext uri="{FF2B5EF4-FFF2-40B4-BE49-F238E27FC236}">
                  <a16:creationId xmlns:a16="http://schemas.microsoft.com/office/drawing/2014/main" id="{6D7D8938-A9E1-3B05-022B-6EC91C2E0898}"/>
                </a:ext>
              </a:extLst>
            </p:cNvPr>
            <p:cNvSpPr/>
            <p:nvPr/>
          </p:nvSpPr>
          <p:spPr>
            <a:xfrm rot="-7412232">
              <a:off x="1088873" y="764139"/>
              <a:ext cx="2918684" cy="2021189"/>
            </a:xfrm>
            <a:custGeom>
              <a:avLst/>
              <a:gdLst/>
              <a:ahLst/>
              <a:cxnLst/>
              <a:rect l="l" t="t" r="r" b="b"/>
              <a:pathLst>
                <a:path w="2918684" h="2021189">
                  <a:moveTo>
                    <a:pt x="0" y="0"/>
                  </a:moveTo>
                  <a:lnTo>
                    <a:pt x="2918685" y="0"/>
                  </a:lnTo>
                  <a:lnTo>
                    <a:pt x="2918685" y="2021189"/>
                  </a:lnTo>
                  <a:lnTo>
                    <a:pt x="0" y="202118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 name="Freeform 13">
              <a:extLst>
                <a:ext uri="{FF2B5EF4-FFF2-40B4-BE49-F238E27FC236}">
                  <a16:creationId xmlns:a16="http://schemas.microsoft.com/office/drawing/2014/main" id="{04E22D16-C3C4-390B-927E-923980FC9B2C}"/>
                </a:ext>
              </a:extLst>
            </p:cNvPr>
            <p:cNvSpPr/>
            <p:nvPr/>
          </p:nvSpPr>
          <p:spPr>
            <a:xfrm rot="-10734224">
              <a:off x="2623000" y="171742"/>
              <a:ext cx="1532950" cy="4287972"/>
            </a:xfrm>
            <a:custGeom>
              <a:avLst/>
              <a:gdLst/>
              <a:ahLst/>
              <a:cxnLst/>
              <a:rect l="l" t="t" r="r" b="b"/>
              <a:pathLst>
                <a:path w="1532950" h="4287972">
                  <a:moveTo>
                    <a:pt x="0" y="0"/>
                  </a:moveTo>
                  <a:lnTo>
                    <a:pt x="1532950" y="0"/>
                  </a:lnTo>
                  <a:lnTo>
                    <a:pt x="1532950" y="4287972"/>
                  </a:lnTo>
                  <a:lnTo>
                    <a:pt x="0" y="428797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4" name="Freeform 14">
              <a:extLst>
                <a:ext uri="{FF2B5EF4-FFF2-40B4-BE49-F238E27FC236}">
                  <a16:creationId xmlns:a16="http://schemas.microsoft.com/office/drawing/2014/main" id="{D2293FFB-64A6-AFB9-8A0B-EC41E3C0135F}"/>
                </a:ext>
              </a:extLst>
            </p:cNvPr>
            <p:cNvSpPr/>
            <p:nvPr/>
          </p:nvSpPr>
          <p:spPr>
            <a:xfrm rot="-9946350">
              <a:off x="2766174" y="422113"/>
              <a:ext cx="2412486" cy="2074738"/>
            </a:xfrm>
            <a:custGeom>
              <a:avLst/>
              <a:gdLst/>
              <a:ahLst/>
              <a:cxnLst/>
              <a:rect l="l" t="t" r="r" b="b"/>
              <a:pathLst>
                <a:path w="2412486" h="2074738">
                  <a:moveTo>
                    <a:pt x="0" y="0"/>
                  </a:moveTo>
                  <a:lnTo>
                    <a:pt x="2412486" y="0"/>
                  </a:lnTo>
                  <a:lnTo>
                    <a:pt x="2412486" y="2074738"/>
                  </a:lnTo>
                  <a:lnTo>
                    <a:pt x="0" y="207473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5" name="Freeform 15">
              <a:extLst>
                <a:ext uri="{FF2B5EF4-FFF2-40B4-BE49-F238E27FC236}">
                  <a16:creationId xmlns:a16="http://schemas.microsoft.com/office/drawing/2014/main" id="{AB88AF2F-91FA-1F5F-39D8-CC8059E0A614}"/>
                </a:ext>
              </a:extLst>
            </p:cNvPr>
            <p:cNvSpPr/>
            <p:nvPr/>
          </p:nvSpPr>
          <p:spPr>
            <a:xfrm rot="-9798030">
              <a:off x="266863" y="62628"/>
              <a:ext cx="724105" cy="1963673"/>
            </a:xfrm>
            <a:custGeom>
              <a:avLst/>
              <a:gdLst/>
              <a:ahLst/>
              <a:cxnLst/>
              <a:rect l="l" t="t" r="r" b="b"/>
              <a:pathLst>
                <a:path w="724105" h="1963673">
                  <a:moveTo>
                    <a:pt x="0" y="0"/>
                  </a:moveTo>
                  <a:lnTo>
                    <a:pt x="724105" y="0"/>
                  </a:lnTo>
                  <a:lnTo>
                    <a:pt x="724105" y="1963673"/>
                  </a:lnTo>
                  <a:lnTo>
                    <a:pt x="0" y="1963673"/>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grpSp>
      <p:grpSp>
        <p:nvGrpSpPr>
          <p:cNvPr id="16" name="Group 16">
            <a:extLst>
              <a:ext uri="{FF2B5EF4-FFF2-40B4-BE49-F238E27FC236}">
                <a16:creationId xmlns:a16="http://schemas.microsoft.com/office/drawing/2014/main" id="{0D6C9169-DD4E-0336-2A6B-6DFEDAB184E1}"/>
              </a:ext>
            </a:extLst>
          </p:cNvPr>
          <p:cNvGrpSpPr/>
          <p:nvPr/>
        </p:nvGrpSpPr>
        <p:grpSpPr>
          <a:xfrm>
            <a:off x="3169365" y="6964040"/>
            <a:ext cx="3485899" cy="747138"/>
            <a:chOff x="0" y="0"/>
            <a:chExt cx="4097469" cy="878240"/>
          </a:xfrm>
        </p:grpSpPr>
        <p:sp>
          <p:nvSpPr>
            <p:cNvPr id="17" name="Freeform 17">
              <a:extLst>
                <a:ext uri="{FF2B5EF4-FFF2-40B4-BE49-F238E27FC236}">
                  <a16:creationId xmlns:a16="http://schemas.microsoft.com/office/drawing/2014/main" id="{69B209F4-92A2-9A3F-CACA-CA1F40FFBD18}"/>
                </a:ext>
              </a:extLst>
            </p:cNvPr>
            <p:cNvSpPr/>
            <p:nvPr/>
          </p:nvSpPr>
          <p:spPr>
            <a:xfrm>
              <a:off x="0" y="0"/>
              <a:ext cx="4097468" cy="878240"/>
            </a:xfrm>
            <a:custGeom>
              <a:avLst/>
              <a:gdLst/>
              <a:ahLst/>
              <a:cxnLst/>
              <a:rect l="l" t="t" r="r" b="b"/>
              <a:pathLst>
                <a:path w="4097468" h="878240">
                  <a:moveTo>
                    <a:pt x="4097468" y="68849"/>
                  </a:moveTo>
                  <a:lnTo>
                    <a:pt x="4097468" y="809392"/>
                  </a:lnTo>
                  <a:cubicBezTo>
                    <a:pt x="4097468" y="847416"/>
                    <a:pt x="4066644" y="878240"/>
                    <a:pt x="4028620" y="878240"/>
                  </a:cubicBezTo>
                  <a:lnTo>
                    <a:pt x="68849" y="878240"/>
                  </a:lnTo>
                  <a:cubicBezTo>
                    <a:pt x="30825" y="878240"/>
                    <a:pt x="0" y="847416"/>
                    <a:pt x="0" y="80939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18" name="TextBox 18">
              <a:extLst>
                <a:ext uri="{FF2B5EF4-FFF2-40B4-BE49-F238E27FC236}">
                  <a16:creationId xmlns:a16="http://schemas.microsoft.com/office/drawing/2014/main" id="{29DFD0AA-3955-7326-A9AA-93D016D5022B}"/>
                </a:ext>
              </a:extLst>
            </p:cNvPr>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19" name="Group 19">
            <a:extLst>
              <a:ext uri="{FF2B5EF4-FFF2-40B4-BE49-F238E27FC236}">
                <a16:creationId xmlns:a16="http://schemas.microsoft.com/office/drawing/2014/main" id="{ED83D109-7B27-CB51-0B1E-3A3B826C4B56}"/>
              </a:ext>
            </a:extLst>
          </p:cNvPr>
          <p:cNvGrpSpPr/>
          <p:nvPr/>
        </p:nvGrpSpPr>
        <p:grpSpPr>
          <a:xfrm>
            <a:off x="3169365" y="8031557"/>
            <a:ext cx="3485899" cy="737635"/>
            <a:chOff x="0" y="0"/>
            <a:chExt cx="4097469" cy="867070"/>
          </a:xfrm>
        </p:grpSpPr>
        <p:sp>
          <p:nvSpPr>
            <p:cNvPr id="20" name="Freeform 20">
              <a:extLst>
                <a:ext uri="{FF2B5EF4-FFF2-40B4-BE49-F238E27FC236}">
                  <a16:creationId xmlns:a16="http://schemas.microsoft.com/office/drawing/2014/main" id="{3E76A819-F510-A642-6A9C-F9F1C3BA12E4}"/>
                </a:ext>
              </a:extLst>
            </p:cNvPr>
            <p:cNvSpPr/>
            <p:nvPr/>
          </p:nvSpPr>
          <p:spPr>
            <a:xfrm>
              <a:off x="0" y="0"/>
              <a:ext cx="4097468" cy="867070"/>
            </a:xfrm>
            <a:custGeom>
              <a:avLst/>
              <a:gdLst/>
              <a:ahLst/>
              <a:cxnLst/>
              <a:rect l="l" t="t" r="r" b="b"/>
              <a:pathLst>
                <a:path w="4097468" h="867070">
                  <a:moveTo>
                    <a:pt x="4097468" y="68849"/>
                  </a:moveTo>
                  <a:lnTo>
                    <a:pt x="4097468" y="798222"/>
                  </a:lnTo>
                  <a:cubicBezTo>
                    <a:pt x="4097468" y="836246"/>
                    <a:pt x="4066644" y="867070"/>
                    <a:pt x="4028620" y="867070"/>
                  </a:cubicBezTo>
                  <a:lnTo>
                    <a:pt x="68849" y="867070"/>
                  </a:lnTo>
                  <a:cubicBezTo>
                    <a:pt x="30825" y="867070"/>
                    <a:pt x="0" y="836246"/>
                    <a:pt x="0" y="798222"/>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1" name="TextBox 21">
              <a:extLst>
                <a:ext uri="{FF2B5EF4-FFF2-40B4-BE49-F238E27FC236}">
                  <a16:creationId xmlns:a16="http://schemas.microsoft.com/office/drawing/2014/main" id="{018C37E9-D6DC-F5BE-1B43-031ED3107CED}"/>
                </a:ext>
              </a:extLst>
            </p:cNvPr>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22" name="Group 22">
            <a:extLst>
              <a:ext uri="{FF2B5EF4-FFF2-40B4-BE49-F238E27FC236}">
                <a16:creationId xmlns:a16="http://schemas.microsoft.com/office/drawing/2014/main" id="{6B0EBEB8-6B9E-BD74-D462-563E6A0968C5}"/>
              </a:ext>
            </a:extLst>
          </p:cNvPr>
          <p:cNvGrpSpPr/>
          <p:nvPr/>
        </p:nvGrpSpPr>
        <p:grpSpPr>
          <a:xfrm>
            <a:off x="3169365" y="5907525"/>
            <a:ext cx="3485899" cy="751888"/>
            <a:chOff x="0" y="0"/>
            <a:chExt cx="4097469" cy="883823"/>
          </a:xfrm>
        </p:grpSpPr>
        <p:sp>
          <p:nvSpPr>
            <p:cNvPr id="23" name="Freeform 23">
              <a:extLst>
                <a:ext uri="{FF2B5EF4-FFF2-40B4-BE49-F238E27FC236}">
                  <a16:creationId xmlns:a16="http://schemas.microsoft.com/office/drawing/2014/main" id="{EFF57F19-821C-5763-6DD2-B945A0AEE485}"/>
                </a:ext>
              </a:extLst>
            </p:cNvPr>
            <p:cNvSpPr/>
            <p:nvPr/>
          </p:nvSpPr>
          <p:spPr>
            <a:xfrm>
              <a:off x="0" y="0"/>
              <a:ext cx="4097468" cy="883823"/>
            </a:xfrm>
            <a:custGeom>
              <a:avLst/>
              <a:gdLst/>
              <a:ahLst/>
              <a:cxnLst/>
              <a:rect l="l" t="t" r="r" b="b"/>
              <a:pathLst>
                <a:path w="4097468" h="883823">
                  <a:moveTo>
                    <a:pt x="4097468" y="68849"/>
                  </a:moveTo>
                  <a:lnTo>
                    <a:pt x="4097468" y="814975"/>
                  </a:lnTo>
                  <a:cubicBezTo>
                    <a:pt x="4097468" y="852999"/>
                    <a:pt x="4066644" y="883823"/>
                    <a:pt x="4028620" y="883823"/>
                  </a:cubicBezTo>
                  <a:lnTo>
                    <a:pt x="68849" y="883823"/>
                  </a:lnTo>
                  <a:cubicBezTo>
                    <a:pt x="30825" y="883823"/>
                    <a:pt x="0" y="852999"/>
                    <a:pt x="0" y="814975"/>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4" name="TextBox 24">
              <a:extLst>
                <a:ext uri="{FF2B5EF4-FFF2-40B4-BE49-F238E27FC236}">
                  <a16:creationId xmlns:a16="http://schemas.microsoft.com/office/drawing/2014/main" id="{724F4DB3-EB85-74E8-F379-68CD5936C46A}"/>
                </a:ext>
              </a:extLst>
            </p:cNvPr>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25" name="Group 25">
            <a:extLst>
              <a:ext uri="{FF2B5EF4-FFF2-40B4-BE49-F238E27FC236}">
                <a16:creationId xmlns:a16="http://schemas.microsoft.com/office/drawing/2014/main" id="{838B7CDA-F069-A24D-8CDD-29C133A851BA}"/>
              </a:ext>
            </a:extLst>
          </p:cNvPr>
          <p:cNvGrpSpPr/>
          <p:nvPr/>
        </p:nvGrpSpPr>
        <p:grpSpPr>
          <a:xfrm>
            <a:off x="3169365" y="4848939"/>
            <a:ext cx="3485899" cy="756637"/>
            <a:chOff x="0" y="0"/>
            <a:chExt cx="4097469" cy="889406"/>
          </a:xfrm>
        </p:grpSpPr>
        <p:sp>
          <p:nvSpPr>
            <p:cNvPr id="26" name="Freeform 26">
              <a:extLst>
                <a:ext uri="{FF2B5EF4-FFF2-40B4-BE49-F238E27FC236}">
                  <a16:creationId xmlns:a16="http://schemas.microsoft.com/office/drawing/2014/main" id="{C1768D7D-77FA-4907-705E-5AC4FCCD4733}"/>
                </a:ext>
              </a:extLst>
            </p:cNvPr>
            <p:cNvSpPr/>
            <p:nvPr/>
          </p:nvSpPr>
          <p:spPr>
            <a:xfrm>
              <a:off x="0" y="0"/>
              <a:ext cx="4097468" cy="889406"/>
            </a:xfrm>
            <a:custGeom>
              <a:avLst/>
              <a:gdLst/>
              <a:ahLst/>
              <a:cxnLst/>
              <a:rect l="l" t="t" r="r" b="b"/>
              <a:pathLst>
                <a:path w="4097468" h="889406">
                  <a:moveTo>
                    <a:pt x="4097468" y="68849"/>
                  </a:moveTo>
                  <a:lnTo>
                    <a:pt x="4097468" y="820558"/>
                  </a:lnTo>
                  <a:cubicBezTo>
                    <a:pt x="4097468" y="858582"/>
                    <a:pt x="4066644" y="889406"/>
                    <a:pt x="4028620" y="889406"/>
                  </a:cubicBezTo>
                  <a:lnTo>
                    <a:pt x="68849" y="889406"/>
                  </a:lnTo>
                  <a:cubicBezTo>
                    <a:pt x="30825" y="889406"/>
                    <a:pt x="0" y="858582"/>
                    <a:pt x="0" y="820558"/>
                  </a:cubicBezTo>
                  <a:lnTo>
                    <a:pt x="0" y="68849"/>
                  </a:lnTo>
                  <a:cubicBezTo>
                    <a:pt x="0" y="30825"/>
                    <a:pt x="30825" y="0"/>
                    <a:pt x="68849" y="0"/>
                  </a:cubicBezTo>
                  <a:lnTo>
                    <a:pt x="4028620" y="0"/>
                  </a:lnTo>
                  <a:cubicBezTo>
                    <a:pt x="4066644" y="0"/>
                    <a:pt x="4097468" y="30825"/>
                    <a:pt x="4097468" y="68849"/>
                  </a:cubicBezTo>
                  <a:close/>
                </a:path>
              </a:pathLst>
            </a:custGeom>
            <a:solidFill>
              <a:srgbClr val="FFFFFF"/>
            </a:solidFill>
          </p:spPr>
          <p:txBody>
            <a:bodyPr/>
            <a:lstStyle/>
            <a:p>
              <a:endParaRPr lang="en-GB"/>
            </a:p>
          </p:txBody>
        </p:sp>
        <p:sp>
          <p:nvSpPr>
            <p:cNvPr id="27" name="TextBox 27">
              <a:extLst>
                <a:ext uri="{FF2B5EF4-FFF2-40B4-BE49-F238E27FC236}">
                  <a16:creationId xmlns:a16="http://schemas.microsoft.com/office/drawing/2014/main" id="{DF151598-58E2-5559-D88C-F4B26D4E959D}"/>
                </a:ext>
              </a:extLst>
            </p:cNvPr>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28" name="Freeform 28">
            <a:extLst>
              <a:ext uri="{FF2B5EF4-FFF2-40B4-BE49-F238E27FC236}">
                <a16:creationId xmlns:a16="http://schemas.microsoft.com/office/drawing/2014/main" id="{E42DCB20-2D2F-57FB-F2FD-451EB44119B8}"/>
              </a:ext>
            </a:extLst>
          </p:cNvPr>
          <p:cNvSpPr/>
          <p:nvPr/>
        </p:nvSpPr>
        <p:spPr>
          <a:xfrm>
            <a:off x="10899745" y="4700192"/>
            <a:ext cx="4537031" cy="4111684"/>
          </a:xfrm>
          <a:custGeom>
            <a:avLst/>
            <a:gdLst/>
            <a:ahLst/>
            <a:cxnLst/>
            <a:rect l="l" t="t" r="r" b="b"/>
            <a:pathLst>
              <a:path w="4537031" h="4111684">
                <a:moveTo>
                  <a:pt x="0" y="0"/>
                </a:moveTo>
                <a:lnTo>
                  <a:pt x="4537031" y="0"/>
                </a:lnTo>
                <a:lnTo>
                  <a:pt x="4537031" y="4111684"/>
                </a:lnTo>
                <a:lnTo>
                  <a:pt x="0" y="4111684"/>
                </a:lnTo>
                <a:lnTo>
                  <a:pt x="0" y="0"/>
                </a:lnTo>
                <a:close/>
              </a:path>
            </a:pathLst>
          </a:custGeom>
          <a:blipFill>
            <a:blip r:embed="rId19"/>
            <a:stretch>
              <a:fillRect/>
            </a:stretch>
          </a:blipFill>
        </p:spPr>
        <p:txBody>
          <a:bodyPr/>
          <a:lstStyle/>
          <a:p>
            <a:endParaRPr lang="en-GB"/>
          </a:p>
        </p:txBody>
      </p:sp>
      <p:grpSp>
        <p:nvGrpSpPr>
          <p:cNvPr id="29" name="Group 29">
            <a:extLst>
              <a:ext uri="{FF2B5EF4-FFF2-40B4-BE49-F238E27FC236}">
                <a16:creationId xmlns:a16="http://schemas.microsoft.com/office/drawing/2014/main" id="{77CBC628-77B6-9EDD-0F3D-9D0F938E8DCB}"/>
              </a:ext>
            </a:extLst>
          </p:cNvPr>
          <p:cNvGrpSpPr/>
          <p:nvPr/>
        </p:nvGrpSpPr>
        <p:grpSpPr>
          <a:xfrm>
            <a:off x="11645497" y="6917561"/>
            <a:ext cx="3540519" cy="758845"/>
            <a:chOff x="0" y="0"/>
            <a:chExt cx="4097469" cy="878240"/>
          </a:xfrm>
        </p:grpSpPr>
        <p:sp>
          <p:nvSpPr>
            <p:cNvPr id="30" name="Freeform 30">
              <a:extLst>
                <a:ext uri="{FF2B5EF4-FFF2-40B4-BE49-F238E27FC236}">
                  <a16:creationId xmlns:a16="http://schemas.microsoft.com/office/drawing/2014/main" id="{5D018F6E-BA66-E49A-2961-8CF46C34E494}"/>
                </a:ext>
              </a:extLst>
            </p:cNvPr>
            <p:cNvSpPr/>
            <p:nvPr/>
          </p:nvSpPr>
          <p:spPr>
            <a:xfrm>
              <a:off x="0" y="0"/>
              <a:ext cx="4097468" cy="878240"/>
            </a:xfrm>
            <a:custGeom>
              <a:avLst/>
              <a:gdLst/>
              <a:ahLst/>
              <a:cxnLst/>
              <a:rect l="l" t="t" r="r" b="b"/>
              <a:pathLst>
                <a:path w="4097468" h="878240">
                  <a:moveTo>
                    <a:pt x="4097468" y="67787"/>
                  </a:moveTo>
                  <a:lnTo>
                    <a:pt x="4097468" y="810454"/>
                  </a:lnTo>
                  <a:cubicBezTo>
                    <a:pt x="4097468" y="847891"/>
                    <a:pt x="4067120" y="878240"/>
                    <a:pt x="4029682" y="878240"/>
                  </a:cubicBezTo>
                  <a:lnTo>
                    <a:pt x="67787" y="878240"/>
                  </a:lnTo>
                  <a:cubicBezTo>
                    <a:pt x="49808" y="878240"/>
                    <a:pt x="32567" y="871099"/>
                    <a:pt x="19854" y="858386"/>
                  </a:cubicBezTo>
                  <a:cubicBezTo>
                    <a:pt x="7142" y="845674"/>
                    <a:pt x="0" y="828432"/>
                    <a:pt x="0" y="81045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1" name="TextBox 31">
              <a:extLst>
                <a:ext uri="{FF2B5EF4-FFF2-40B4-BE49-F238E27FC236}">
                  <a16:creationId xmlns:a16="http://schemas.microsoft.com/office/drawing/2014/main" id="{D0406DB7-FDC5-7EC9-6AB5-2A7F3E11A305}"/>
                </a:ext>
              </a:extLst>
            </p:cNvPr>
            <p:cNvSpPr txBox="1"/>
            <p:nvPr/>
          </p:nvSpPr>
          <p:spPr>
            <a:xfrm>
              <a:off x="0" y="0"/>
              <a:ext cx="4097469" cy="878240"/>
            </a:xfrm>
            <a:prstGeom prst="rect">
              <a:avLst/>
            </a:prstGeom>
          </p:spPr>
          <p:txBody>
            <a:bodyPr lIns="50800" tIns="50800" rIns="50800" bIns="50800" rtlCol="0" anchor="ctr"/>
            <a:lstStyle/>
            <a:p>
              <a:pPr algn="ctr">
                <a:lnSpc>
                  <a:spcPts val="3036"/>
                </a:lnSpc>
              </a:pPr>
              <a:endParaRPr/>
            </a:p>
          </p:txBody>
        </p:sp>
      </p:grpSp>
      <p:grpSp>
        <p:nvGrpSpPr>
          <p:cNvPr id="32" name="Group 32">
            <a:extLst>
              <a:ext uri="{FF2B5EF4-FFF2-40B4-BE49-F238E27FC236}">
                <a16:creationId xmlns:a16="http://schemas.microsoft.com/office/drawing/2014/main" id="{ADD4585B-D879-76D9-9078-54B510D1AC74}"/>
              </a:ext>
            </a:extLst>
          </p:cNvPr>
          <p:cNvGrpSpPr/>
          <p:nvPr/>
        </p:nvGrpSpPr>
        <p:grpSpPr>
          <a:xfrm>
            <a:off x="11645497" y="8001805"/>
            <a:ext cx="3540519" cy="749193"/>
            <a:chOff x="0" y="0"/>
            <a:chExt cx="4097469" cy="867070"/>
          </a:xfrm>
        </p:grpSpPr>
        <p:sp>
          <p:nvSpPr>
            <p:cNvPr id="33" name="Freeform 33">
              <a:extLst>
                <a:ext uri="{FF2B5EF4-FFF2-40B4-BE49-F238E27FC236}">
                  <a16:creationId xmlns:a16="http://schemas.microsoft.com/office/drawing/2014/main" id="{14A82D0E-78DE-FAAD-CC77-999701E83D00}"/>
                </a:ext>
              </a:extLst>
            </p:cNvPr>
            <p:cNvSpPr/>
            <p:nvPr/>
          </p:nvSpPr>
          <p:spPr>
            <a:xfrm>
              <a:off x="0" y="0"/>
              <a:ext cx="4097468" cy="867070"/>
            </a:xfrm>
            <a:custGeom>
              <a:avLst/>
              <a:gdLst/>
              <a:ahLst/>
              <a:cxnLst/>
              <a:rect l="l" t="t" r="r" b="b"/>
              <a:pathLst>
                <a:path w="4097468" h="867070">
                  <a:moveTo>
                    <a:pt x="4097468" y="67787"/>
                  </a:moveTo>
                  <a:lnTo>
                    <a:pt x="4097468" y="799284"/>
                  </a:lnTo>
                  <a:cubicBezTo>
                    <a:pt x="4097468" y="817262"/>
                    <a:pt x="4090327" y="834504"/>
                    <a:pt x="4077614" y="847216"/>
                  </a:cubicBezTo>
                  <a:cubicBezTo>
                    <a:pt x="4064902" y="859928"/>
                    <a:pt x="4047660" y="867070"/>
                    <a:pt x="4029682" y="867070"/>
                  </a:cubicBezTo>
                  <a:lnTo>
                    <a:pt x="67787" y="867070"/>
                  </a:lnTo>
                  <a:cubicBezTo>
                    <a:pt x="49808" y="867070"/>
                    <a:pt x="32567" y="859928"/>
                    <a:pt x="19854" y="847216"/>
                  </a:cubicBezTo>
                  <a:cubicBezTo>
                    <a:pt x="7142" y="834504"/>
                    <a:pt x="0" y="817262"/>
                    <a:pt x="0" y="799284"/>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4" name="TextBox 34">
              <a:extLst>
                <a:ext uri="{FF2B5EF4-FFF2-40B4-BE49-F238E27FC236}">
                  <a16:creationId xmlns:a16="http://schemas.microsoft.com/office/drawing/2014/main" id="{554F3655-A494-CFA7-4D38-D17C646962CC}"/>
                </a:ext>
              </a:extLst>
            </p:cNvPr>
            <p:cNvSpPr txBox="1"/>
            <p:nvPr/>
          </p:nvSpPr>
          <p:spPr>
            <a:xfrm>
              <a:off x="0" y="0"/>
              <a:ext cx="4097469" cy="867070"/>
            </a:xfrm>
            <a:prstGeom prst="rect">
              <a:avLst/>
            </a:prstGeom>
          </p:spPr>
          <p:txBody>
            <a:bodyPr lIns="50800" tIns="50800" rIns="50800" bIns="50800" rtlCol="0" anchor="ctr"/>
            <a:lstStyle/>
            <a:p>
              <a:pPr algn="ctr">
                <a:lnSpc>
                  <a:spcPts val="3036"/>
                </a:lnSpc>
              </a:pPr>
              <a:endParaRPr/>
            </a:p>
          </p:txBody>
        </p:sp>
      </p:grpSp>
      <p:grpSp>
        <p:nvGrpSpPr>
          <p:cNvPr id="35" name="Group 35">
            <a:extLst>
              <a:ext uri="{FF2B5EF4-FFF2-40B4-BE49-F238E27FC236}">
                <a16:creationId xmlns:a16="http://schemas.microsoft.com/office/drawing/2014/main" id="{03D11D75-4842-42BF-5D6F-63C987499C72}"/>
              </a:ext>
            </a:extLst>
          </p:cNvPr>
          <p:cNvGrpSpPr/>
          <p:nvPr/>
        </p:nvGrpSpPr>
        <p:grpSpPr>
          <a:xfrm>
            <a:off x="11645497" y="5844491"/>
            <a:ext cx="3540519" cy="763669"/>
            <a:chOff x="0" y="0"/>
            <a:chExt cx="4097469" cy="883823"/>
          </a:xfrm>
        </p:grpSpPr>
        <p:sp>
          <p:nvSpPr>
            <p:cNvPr id="36" name="Freeform 36">
              <a:extLst>
                <a:ext uri="{FF2B5EF4-FFF2-40B4-BE49-F238E27FC236}">
                  <a16:creationId xmlns:a16="http://schemas.microsoft.com/office/drawing/2014/main" id="{B69C3416-78A4-583E-CB53-732463E5A00B}"/>
                </a:ext>
              </a:extLst>
            </p:cNvPr>
            <p:cNvSpPr/>
            <p:nvPr/>
          </p:nvSpPr>
          <p:spPr>
            <a:xfrm>
              <a:off x="0" y="0"/>
              <a:ext cx="4097468" cy="883823"/>
            </a:xfrm>
            <a:custGeom>
              <a:avLst/>
              <a:gdLst/>
              <a:ahLst/>
              <a:cxnLst/>
              <a:rect l="l" t="t" r="r" b="b"/>
              <a:pathLst>
                <a:path w="4097468" h="883823">
                  <a:moveTo>
                    <a:pt x="4097468" y="67787"/>
                  </a:moveTo>
                  <a:lnTo>
                    <a:pt x="4097468" y="816037"/>
                  </a:lnTo>
                  <a:cubicBezTo>
                    <a:pt x="4097468" y="834015"/>
                    <a:pt x="4090327" y="851257"/>
                    <a:pt x="4077614" y="863969"/>
                  </a:cubicBezTo>
                  <a:cubicBezTo>
                    <a:pt x="4064902" y="876682"/>
                    <a:pt x="4047660" y="883823"/>
                    <a:pt x="4029682" y="883823"/>
                  </a:cubicBezTo>
                  <a:lnTo>
                    <a:pt x="67787" y="883823"/>
                  </a:lnTo>
                  <a:cubicBezTo>
                    <a:pt x="30349" y="883823"/>
                    <a:pt x="0" y="853474"/>
                    <a:pt x="0" y="816037"/>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37" name="TextBox 37">
              <a:extLst>
                <a:ext uri="{FF2B5EF4-FFF2-40B4-BE49-F238E27FC236}">
                  <a16:creationId xmlns:a16="http://schemas.microsoft.com/office/drawing/2014/main" id="{3CA200A8-32C8-523A-E98E-102849A9F550}"/>
                </a:ext>
              </a:extLst>
            </p:cNvPr>
            <p:cNvSpPr txBox="1"/>
            <p:nvPr/>
          </p:nvSpPr>
          <p:spPr>
            <a:xfrm>
              <a:off x="0" y="0"/>
              <a:ext cx="4097469" cy="883823"/>
            </a:xfrm>
            <a:prstGeom prst="rect">
              <a:avLst/>
            </a:prstGeom>
          </p:spPr>
          <p:txBody>
            <a:bodyPr lIns="50800" tIns="50800" rIns="50800" bIns="50800" rtlCol="0" anchor="ctr"/>
            <a:lstStyle/>
            <a:p>
              <a:pPr algn="ctr">
                <a:lnSpc>
                  <a:spcPts val="3036"/>
                </a:lnSpc>
              </a:pPr>
              <a:endParaRPr/>
            </a:p>
          </p:txBody>
        </p:sp>
      </p:grpSp>
      <p:grpSp>
        <p:nvGrpSpPr>
          <p:cNvPr id="38" name="Group 38">
            <a:extLst>
              <a:ext uri="{FF2B5EF4-FFF2-40B4-BE49-F238E27FC236}">
                <a16:creationId xmlns:a16="http://schemas.microsoft.com/office/drawing/2014/main" id="{03AC3E95-D460-DC63-3355-2F59A36BD397}"/>
              </a:ext>
            </a:extLst>
          </p:cNvPr>
          <p:cNvGrpSpPr/>
          <p:nvPr/>
        </p:nvGrpSpPr>
        <p:grpSpPr>
          <a:xfrm>
            <a:off x="11645497" y="4769318"/>
            <a:ext cx="3540519" cy="768493"/>
            <a:chOff x="0" y="0"/>
            <a:chExt cx="4097469" cy="889406"/>
          </a:xfrm>
        </p:grpSpPr>
        <p:sp>
          <p:nvSpPr>
            <p:cNvPr id="39" name="Freeform 39">
              <a:extLst>
                <a:ext uri="{FF2B5EF4-FFF2-40B4-BE49-F238E27FC236}">
                  <a16:creationId xmlns:a16="http://schemas.microsoft.com/office/drawing/2014/main" id="{5C414853-DB3B-3469-47CC-00F116ECF10F}"/>
                </a:ext>
              </a:extLst>
            </p:cNvPr>
            <p:cNvSpPr/>
            <p:nvPr/>
          </p:nvSpPr>
          <p:spPr>
            <a:xfrm>
              <a:off x="0" y="0"/>
              <a:ext cx="4097468" cy="889406"/>
            </a:xfrm>
            <a:custGeom>
              <a:avLst/>
              <a:gdLst/>
              <a:ahLst/>
              <a:cxnLst/>
              <a:rect l="l" t="t" r="r" b="b"/>
              <a:pathLst>
                <a:path w="4097468" h="889406">
                  <a:moveTo>
                    <a:pt x="4097468" y="67787"/>
                  </a:moveTo>
                  <a:lnTo>
                    <a:pt x="4097468" y="821620"/>
                  </a:lnTo>
                  <a:cubicBezTo>
                    <a:pt x="4097468" y="839598"/>
                    <a:pt x="4090327" y="856840"/>
                    <a:pt x="4077614" y="869552"/>
                  </a:cubicBezTo>
                  <a:cubicBezTo>
                    <a:pt x="4064902" y="882265"/>
                    <a:pt x="4047660" y="889406"/>
                    <a:pt x="4029682" y="889406"/>
                  </a:cubicBezTo>
                  <a:lnTo>
                    <a:pt x="67787" y="889406"/>
                  </a:lnTo>
                  <a:cubicBezTo>
                    <a:pt x="49808" y="889406"/>
                    <a:pt x="32567" y="882265"/>
                    <a:pt x="19854" y="869552"/>
                  </a:cubicBezTo>
                  <a:cubicBezTo>
                    <a:pt x="7142" y="856840"/>
                    <a:pt x="0" y="839598"/>
                    <a:pt x="0" y="821620"/>
                  </a:cubicBezTo>
                  <a:lnTo>
                    <a:pt x="0" y="67787"/>
                  </a:lnTo>
                  <a:cubicBezTo>
                    <a:pt x="0" y="49808"/>
                    <a:pt x="7142" y="32567"/>
                    <a:pt x="19854" y="19854"/>
                  </a:cubicBezTo>
                  <a:cubicBezTo>
                    <a:pt x="32567" y="7142"/>
                    <a:pt x="49808" y="0"/>
                    <a:pt x="67787" y="0"/>
                  </a:cubicBezTo>
                  <a:lnTo>
                    <a:pt x="4029682" y="0"/>
                  </a:lnTo>
                  <a:cubicBezTo>
                    <a:pt x="4067120" y="0"/>
                    <a:pt x="4097468" y="30349"/>
                    <a:pt x="4097468" y="67787"/>
                  </a:cubicBezTo>
                  <a:close/>
                </a:path>
              </a:pathLst>
            </a:custGeom>
            <a:solidFill>
              <a:srgbClr val="FFFFFF"/>
            </a:solidFill>
          </p:spPr>
          <p:txBody>
            <a:bodyPr/>
            <a:lstStyle/>
            <a:p>
              <a:endParaRPr lang="en-GB"/>
            </a:p>
          </p:txBody>
        </p:sp>
        <p:sp>
          <p:nvSpPr>
            <p:cNvPr id="40" name="TextBox 40">
              <a:extLst>
                <a:ext uri="{FF2B5EF4-FFF2-40B4-BE49-F238E27FC236}">
                  <a16:creationId xmlns:a16="http://schemas.microsoft.com/office/drawing/2014/main" id="{677E1C89-758A-ADCE-CDFC-0FFF63B64EB9}"/>
                </a:ext>
              </a:extLst>
            </p:cNvPr>
            <p:cNvSpPr txBox="1"/>
            <p:nvPr/>
          </p:nvSpPr>
          <p:spPr>
            <a:xfrm>
              <a:off x="0" y="0"/>
              <a:ext cx="4097469" cy="889406"/>
            </a:xfrm>
            <a:prstGeom prst="rect">
              <a:avLst/>
            </a:prstGeom>
          </p:spPr>
          <p:txBody>
            <a:bodyPr lIns="50800" tIns="50800" rIns="50800" bIns="50800" rtlCol="0" anchor="ctr"/>
            <a:lstStyle/>
            <a:p>
              <a:pPr algn="ctr">
                <a:lnSpc>
                  <a:spcPts val="3036"/>
                </a:lnSpc>
              </a:pPr>
              <a:endParaRPr/>
            </a:p>
          </p:txBody>
        </p:sp>
      </p:grpSp>
      <p:sp>
        <p:nvSpPr>
          <p:cNvPr id="41" name="Freeform 41">
            <a:extLst>
              <a:ext uri="{FF2B5EF4-FFF2-40B4-BE49-F238E27FC236}">
                <a16:creationId xmlns:a16="http://schemas.microsoft.com/office/drawing/2014/main" id="{77B49522-567A-DF9F-3726-DD1DFCCDA0D2}"/>
              </a:ext>
            </a:extLst>
          </p:cNvPr>
          <p:cNvSpPr/>
          <p:nvPr/>
        </p:nvSpPr>
        <p:spPr>
          <a:xfrm>
            <a:off x="10946732" y="5927266"/>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GB"/>
          </a:p>
        </p:txBody>
      </p:sp>
      <p:sp>
        <p:nvSpPr>
          <p:cNvPr id="42" name="Freeform 42">
            <a:extLst>
              <a:ext uri="{FF2B5EF4-FFF2-40B4-BE49-F238E27FC236}">
                <a16:creationId xmlns:a16="http://schemas.microsoft.com/office/drawing/2014/main" id="{7C5035C6-8445-3AA8-B46A-5CBB26B0201F}"/>
              </a:ext>
            </a:extLst>
          </p:cNvPr>
          <p:cNvSpPr/>
          <p:nvPr/>
        </p:nvSpPr>
        <p:spPr>
          <a:xfrm>
            <a:off x="10946732" y="6988114"/>
            <a:ext cx="544920" cy="544920"/>
          </a:xfrm>
          <a:custGeom>
            <a:avLst/>
            <a:gdLst/>
            <a:ahLst/>
            <a:cxnLst/>
            <a:rect l="l" t="t" r="r" b="b"/>
            <a:pathLst>
              <a:path w="544920" h="544920">
                <a:moveTo>
                  <a:pt x="0" y="0"/>
                </a:moveTo>
                <a:lnTo>
                  <a:pt x="544920" y="0"/>
                </a:lnTo>
                <a:lnTo>
                  <a:pt x="544920" y="544920"/>
                </a:lnTo>
                <a:lnTo>
                  <a:pt x="0" y="544920"/>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GB"/>
          </a:p>
        </p:txBody>
      </p:sp>
      <p:sp>
        <p:nvSpPr>
          <p:cNvPr id="43" name="Freeform 43">
            <a:extLst>
              <a:ext uri="{FF2B5EF4-FFF2-40B4-BE49-F238E27FC236}">
                <a16:creationId xmlns:a16="http://schemas.microsoft.com/office/drawing/2014/main" id="{99F73BF3-11CD-E3A6-8EF2-C598CDB4922D}"/>
              </a:ext>
            </a:extLst>
          </p:cNvPr>
          <p:cNvSpPr/>
          <p:nvPr/>
        </p:nvSpPr>
        <p:spPr>
          <a:xfrm>
            <a:off x="10946732" y="8062179"/>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GB"/>
          </a:p>
        </p:txBody>
      </p:sp>
      <p:sp>
        <p:nvSpPr>
          <p:cNvPr id="44" name="Freeform 44">
            <a:extLst>
              <a:ext uri="{FF2B5EF4-FFF2-40B4-BE49-F238E27FC236}">
                <a16:creationId xmlns:a16="http://schemas.microsoft.com/office/drawing/2014/main" id="{8C1F28C2-8ADB-744E-E03C-84F49BCC6775}"/>
              </a:ext>
            </a:extLst>
          </p:cNvPr>
          <p:cNvSpPr/>
          <p:nvPr/>
        </p:nvSpPr>
        <p:spPr>
          <a:xfrm>
            <a:off x="10946732" y="4857190"/>
            <a:ext cx="544920" cy="544920"/>
          </a:xfrm>
          <a:custGeom>
            <a:avLst/>
            <a:gdLst/>
            <a:ahLst/>
            <a:cxnLst/>
            <a:rect l="l" t="t" r="r" b="b"/>
            <a:pathLst>
              <a:path w="544920" h="544920">
                <a:moveTo>
                  <a:pt x="0" y="0"/>
                </a:moveTo>
                <a:lnTo>
                  <a:pt x="544920" y="0"/>
                </a:lnTo>
                <a:lnTo>
                  <a:pt x="544920" y="544921"/>
                </a:lnTo>
                <a:lnTo>
                  <a:pt x="0" y="544921"/>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GB"/>
          </a:p>
        </p:txBody>
      </p:sp>
      <p:sp>
        <p:nvSpPr>
          <p:cNvPr id="45" name="TextBox 45">
            <a:extLst>
              <a:ext uri="{FF2B5EF4-FFF2-40B4-BE49-F238E27FC236}">
                <a16:creationId xmlns:a16="http://schemas.microsoft.com/office/drawing/2014/main" id="{A3169100-9D62-A9AA-98EB-D5A3E406A667}"/>
              </a:ext>
            </a:extLst>
          </p:cNvPr>
          <p:cNvSpPr txBox="1"/>
          <p:nvPr/>
        </p:nvSpPr>
        <p:spPr>
          <a:xfrm>
            <a:off x="3788430" y="5096388"/>
            <a:ext cx="1760413" cy="308931"/>
          </a:xfrm>
          <a:prstGeom prst="rect">
            <a:avLst/>
          </a:prstGeom>
        </p:spPr>
        <p:txBody>
          <a:bodyPr lIns="0" tIns="0" rIns="0" bIns="0" rtlCol="0" anchor="t">
            <a:spAutoFit/>
          </a:bodyPr>
          <a:lstStyle/>
          <a:p>
            <a:pPr algn="ctr">
              <a:lnSpc>
                <a:spcPts val="2466"/>
              </a:lnSpc>
              <a:spcBef>
                <a:spcPct val="0"/>
              </a:spcBef>
            </a:pPr>
            <a:r>
              <a:rPr lang="en-US" sz="2072" b="1" spc="20">
                <a:solidFill>
                  <a:srgbClr val="863275"/>
                </a:solidFill>
                <a:latin typeface="Century Gothic Paneuropean Bold"/>
                <a:ea typeface="Century Gothic Paneuropean Bold"/>
                <a:cs typeface="Century Gothic Paneuropean Bold"/>
                <a:sym typeface="Century Gothic Paneuropean Bold"/>
              </a:rPr>
              <a:t>NEWS CYCLES</a:t>
            </a:r>
          </a:p>
        </p:txBody>
      </p:sp>
      <p:sp>
        <p:nvSpPr>
          <p:cNvPr id="46" name="TextBox 46">
            <a:extLst>
              <a:ext uri="{FF2B5EF4-FFF2-40B4-BE49-F238E27FC236}">
                <a16:creationId xmlns:a16="http://schemas.microsoft.com/office/drawing/2014/main" id="{A00F1567-6DB3-4CB5-2C63-D29A4B020F67}"/>
              </a:ext>
            </a:extLst>
          </p:cNvPr>
          <p:cNvSpPr txBox="1"/>
          <p:nvPr/>
        </p:nvSpPr>
        <p:spPr>
          <a:xfrm>
            <a:off x="3048177" y="6019007"/>
            <a:ext cx="3280708"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INFORMATION OVERLOAD</a:t>
            </a:r>
          </a:p>
        </p:txBody>
      </p:sp>
      <p:sp>
        <p:nvSpPr>
          <p:cNvPr id="47" name="TextBox 47">
            <a:extLst>
              <a:ext uri="{FF2B5EF4-FFF2-40B4-BE49-F238E27FC236}">
                <a16:creationId xmlns:a16="http://schemas.microsoft.com/office/drawing/2014/main" id="{B2257839-3591-68DF-6036-56DAE6F68478}"/>
              </a:ext>
            </a:extLst>
          </p:cNvPr>
          <p:cNvSpPr txBox="1"/>
          <p:nvPr/>
        </p:nvSpPr>
        <p:spPr>
          <a:xfrm>
            <a:off x="3042734" y="7055635"/>
            <a:ext cx="3410279"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CONSTANT NOTIFICATIONS</a:t>
            </a:r>
          </a:p>
        </p:txBody>
      </p:sp>
      <p:sp>
        <p:nvSpPr>
          <p:cNvPr id="48" name="TextBox 48">
            <a:extLst>
              <a:ext uri="{FF2B5EF4-FFF2-40B4-BE49-F238E27FC236}">
                <a16:creationId xmlns:a16="http://schemas.microsoft.com/office/drawing/2014/main" id="{890F574C-EF10-B5C2-F431-8FFAA2F4C70B}"/>
              </a:ext>
            </a:extLst>
          </p:cNvPr>
          <p:cNvSpPr txBox="1"/>
          <p:nvPr/>
        </p:nvSpPr>
        <p:spPr>
          <a:xfrm>
            <a:off x="3356458" y="8117328"/>
            <a:ext cx="2797698"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SOCIAL COMPARISON</a:t>
            </a:r>
          </a:p>
        </p:txBody>
      </p:sp>
      <p:sp>
        <p:nvSpPr>
          <p:cNvPr id="49" name="TextBox 49">
            <a:extLst>
              <a:ext uri="{FF2B5EF4-FFF2-40B4-BE49-F238E27FC236}">
                <a16:creationId xmlns:a16="http://schemas.microsoft.com/office/drawing/2014/main" id="{F520E901-B07B-02C0-2835-5FD7BA133D67}"/>
              </a:ext>
            </a:extLst>
          </p:cNvPr>
          <p:cNvSpPr txBox="1"/>
          <p:nvPr/>
        </p:nvSpPr>
        <p:spPr>
          <a:xfrm>
            <a:off x="12037577" y="5005466"/>
            <a:ext cx="2756358" cy="3089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DEPLETED SELF WORTH</a:t>
            </a:r>
          </a:p>
        </p:txBody>
      </p:sp>
      <p:sp>
        <p:nvSpPr>
          <p:cNvPr id="50" name="TextBox 50">
            <a:extLst>
              <a:ext uri="{FF2B5EF4-FFF2-40B4-BE49-F238E27FC236}">
                <a16:creationId xmlns:a16="http://schemas.microsoft.com/office/drawing/2014/main" id="{C2ADE3E5-55DF-F246-64A9-118418544D14}"/>
              </a:ext>
            </a:extLst>
          </p:cNvPr>
          <p:cNvSpPr txBox="1"/>
          <p:nvPr/>
        </p:nvSpPr>
        <p:spPr>
          <a:xfrm>
            <a:off x="11665817" y="5950689"/>
            <a:ext cx="3467146"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“MEAN WORLD SYNDROME”</a:t>
            </a:r>
          </a:p>
        </p:txBody>
      </p:sp>
      <p:sp>
        <p:nvSpPr>
          <p:cNvPr id="51" name="TextBox 51">
            <a:extLst>
              <a:ext uri="{FF2B5EF4-FFF2-40B4-BE49-F238E27FC236}">
                <a16:creationId xmlns:a16="http://schemas.microsoft.com/office/drawing/2014/main" id="{88420F95-187D-9803-7F5C-DF239D674C87}"/>
              </a:ext>
            </a:extLst>
          </p:cNvPr>
          <p:cNvSpPr txBox="1"/>
          <p:nvPr/>
        </p:nvSpPr>
        <p:spPr>
          <a:xfrm>
            <a:off x="12218909" y="8094652"/>
            <a:ext cx="2360962"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DECISION FATIGUE</a:t>
            </a:r>
          </a:p>
        </p:txBody>
      </p:sp>
      <p:sp>
        <p:nvSpPr>
          <p:cNvPr id="52" name="TextBox 52">
            <a:extLst>
              <a:ext uri="{FF2B5EF4-FFF2-40B4-BE49-F238E27FC236}">
                <a16:creationId xmlns:a16="http://schemas.microsoft.com/office/drawing/2014/main" id="{6B512788-2C3F-D6AD-1369-5FA06C13F6A0}"/>
              </a:ext>
            </a:extLst>
          </p:cNvPr>
          <p:cNvSpPr txBox="1"/>
          <p:nvPr/>
        </p:nvSpPr>
        <p:spPr>
          <a:xfrm>
            <a:off x="11887655" y="7040266"/>
            <a:ext cx="3134890" cy="629531"/>
          </a:xfrm>
          <a:prstGeom prst="rect">
            <a:avLst/>
          </a:prstGeom>
        </p:spPr>
        <p:txBody>
          <a:bodyPr lIns="0" tIns="0" rIns="0" bIns="0" rtlCol="0" anchor="t">
            <a:spAutoFit/>
          </a:bodyPr>
          <a:lstStyle/>
          <a:p>
            <a:pPr algn="ctr">
              <a:lnSpc>
                <a:spcPts val="2466"/>
              </a:lnSpc>
              <a:spcBef>
                <a:spcPct val="0"/>
              </a:spcBef>
            </a:pPr>
            <a:r>
              <a:rPr lang="en-US" sz="2072" b="1" spc="20" dirty="0">
                <a:solidFill>
                  <a:srgbClr val="863275"/>
                </a:solidFill>
                <a:latin typeface="Century Gothic Paneuropean Bold"/>
                <a:ea typeface="Century Gothic Paneuropean Bold"/>
                <a:cs typeface="Century Gothic Paneuropean Bold"/>
                <a:sym typeface="Century Gothic Paneuropean Bold"/>
              </a:rPr>
              <a:t>FRAGMENTED ATTENTION</a:t>
            </a:r>
          </a:p>
        </p:txBody>
      </p:sp>
      <p:sp>
        <p:nvSpPr>
          <p:cNvPr id="53" name="TextBox 53">
            <a:extLst>
              <a:ext uri="{FF2B5EF4-FFF2-40B4-BE49-F238E27FC236}">
                <a16:creationId xmlns:a16="http://schemas.microsoft.com/office/drawing/2014/main" id="{C7FB5193-F460-FCB3-6ABC-A871CE3042EA}"/>
              </a:ext>
            </a:extLst>
          </p:cNvPr>
          <p:cNvSpPr txBox="1"/>
          <p:nvPr/>
        </p:nvSpPr>
        <p:spPr>
          <a:xfrm>
            <a:off x="11104485" y="4964934"/>
            <a:ext cx="20793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A</a:t>
            </a:r>
          </a:p>
        </p:txBody>
      </p:sp>
      <p:sp>
        <p:nvSpPr>
          <p:cNvPr id="54" name="TextBox 54">
            <a:extLst>
              <a:ext uri="{FF2B5EF4-FFF2-40B4-BE49-F238E27FC236}">
                <a16:creationId xmlns:a16="http://schemas.microsoft.com/office/drawing/2014/main" id="{884B875E-47C8-0A20-0794-21F5E9790FE9}"/>
              </a:ext>
            </a:extLst>
          </p:cNvPr>
          <p:cNvSpPr txBox="1"/>
          <p:nvPr/>
        </p:nvSpPr>
        <p:spPr>
          <a:xfrm>
            <a:off x="11131783" y="6018391"/>
            <a:ext cx="174818"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B</a:t>
            </a:r>
          </a:p>
        </p:txBody>
      </p:sp>
      <p:sp>
        <p:nvSpPr>
          <p:cNvPr id="55" name="TextBox 55">
            <a:extLst>
              <a:ext uri="{FF2B5EF4-FFF2-40B4-BE49-F238E27FC236}">
                <a16:creationId xmlns:a16="http://schemas.microsoft.com/office/drawing/2014/main" id="{13C640D7-81A5-2246-0936-E96513A6898F}"/>
              </a:ext>
            </a:extLst>
          </p:cNvPr>
          <p:cNvSpPr txBox="1"/>
          <p:nvPr/>
        </p:nvSpPr>
        <p:spPr>
          <a:xfrm>
            <a:off x="11091425" y="7090487"/>
            <a:ext cx="234050"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C</a:t>
            </a:r>
          </a:p>
        </p:txBody>
      </p:sp>
      <p:sp>
        <p:nvSpPr>
          <p:cNvPr id="56" name="TextBox 56">
            <a:extLst>
              <a:ext uri="{FF2B5EF4-FFF2-40B4-BE49-F238E27FC236}">
                <a16:creationId xmlns:a16="http://schemas.microsoft.com/office/drawing/2014/main" id="{731B8936-8A59-7283-970D-4EAFBCADE04D}"/>
              </a:ext>
            </a:extLst>
          </p:cNvPr>
          <p:cNvSpPr txBox="1"/>
          <p:nvPr/>
        </p:nvSpPr>
        <p:spPr>
          <a:xfrm>
            <a:off x="11114301" y="8169923"/>
            <a:ext cx="209781" cy="338958"/>
          </a:xfrm>
          <a:prstGeom prst="rect">
            <a:avLst/>
          </a:prstGeom>
        </p:spPr>
        <p:txBody>
          <a:bodyPr lIns="0" tIns="0" rIns="0" bIns="0" rtlCol="0" anchor="t">
            <a:spAutoFit/>
          </a:bodyPr>
          <a:lstStyle/>
          <a:p>
            <a:pPr algn="ctr">
              <a:lnSpc>
                <a:spcPts val="2775"/>
              </a:lnSpc>
              <a:spcBef>
                <a:spcPct val="0"/>
              </a:spcBef>
            </a:pPr>
            <a:r>
              <a:rPr lang="en-US" sz="2331" b="1" spc="23">
                <a:solidFill>
                  <a:srgbClr val="FFFFFF"/>
                </a:solidFill>
                <a:latin typeface="Century Gothic Paneuropean Bold"/>
                <a:ea typeface="Century Gothic Paneuropean Bold"/>
                <a:cs typeface="Century Gothic Paneuropean Bold"/>
                <a:sym typeface="Century Gothic Paneuropean Bold"/>
              </a:rPr>
              <a:t>D</a:t>
            </a:r>
          </a:p>
        </p:txBody>
      </p:sp>
      <p:sp>
        <p:nvSpPr>
          <p:cNvPr id="57" name="TextBox 57">
            <a:extLst>
              <a:ext uri="{FF2B5EF4-FFF2-40B4-BE49-F238E27FC236}">
                <a16:creationId xmlns:a16="http://schemas.microsoft.com/office/drawing/2014/main" id="{A8F38D5F-F2A3-B7FD-347D-E7BD2BF7E973}"/>
              </a:ext>
            </a:extLst>
          </p:cNvPr>
          <p:cNvSpPr txBox="1"/>
          <p:nvPr/>
        </p:nvSpPr>
        <p:spPr>
          <a:xfrm>
            <a:off x="1028700" y="3838372"/>
            <a:ext cx="11848639" cy="423670"/>
          </a:xfrm>
          <a:prstGeom prst="rect">
            <a:avLst/>
          </a:prstGeom>
        </p:spPr>
        <p:txBody>
          <a:bodyPr lIns="0" tIns="0" rIns="0" bIns="0" rtlCol="0" anchor="t">
            <a:spAutoFit/>
          </a:bodyPr>
          <a:lstStyle/>
          <a:p>
            <a:pPr algn="l">
              <a:lnSpc>
                <a:spcPts val="3347"/>
              </a:lnSpc>
            </a:pPr>
            <a:r>
              <a:rPr lang="en-US" sz="2813" b="1" spc="28">
                <a:solidFill>
                  <a:srgbClr val="318ECD"/>
                </a:solidFill>
                <a:latin typeface="Century Gothic Paneuropean Bold"/>
                <a:ea typeface="Century Gothic Paneuropean Bold"/>
                <a:cs typeface="Century Gothic Paneuropean Bold"/>
                <a:sym typeface="Century Gothic Paneuropean Bold"/>
              </a:rPr>
              <a:t>DIGITAL DETOX &amp; INFORMATION OVERWHELM</a:t>
            </a:r>
          </a:p>
        </p:txBody>
      </p:sp>
      <p:sp>
        <p:nvSpPr>
          <p:cNvPr id="59" name="AutoShape 60">
            <a:extLst>
              <a:ext uri="{FF2B5EF4-FFF2-40B4-BE49-F238E27FC236}">
                <a16:creationId xmlns:a16="http://schemas.microsoft.com/office/drawing/2014/main" id="{722BAC4A-3B5D-ED3B-E045-24E74209232E}"/>
              </a:ext>
            </a:extLst>
          </p:cNvPr>
          <p:cNvSpPr/>
          <p:nvPr/>
        </p:nvSpPr>
        <p:spPr>
          <a:xfrm>
            <a:off x="6902155" y="7335318"/>
            <a:ext cx="4343401" cy="0"/>
          </a:xfrm>
          <a:prstGeom prst="line">
            <a:avLst/>
          </a:prstGeom>
          <a:ln w="152400" cap="flat">
            <a:solidFill>
              <a:srgbClr val="808284"/>
            </a:solidFill>
            <a:prstDash val="sysDot"/>
            <a:headEnd type="none" w="sm" len="sm"/>
            <a:tailEnd type="arrow" w="med" len="sm"/>
          </a:ln>
        </p:spPr>
        <p:txBody>
          <a:bodyPr/>
          <a:lstStyle/>
          <a:p>
            <a:endParaRPr lang="en-GB"/>
          </a:p>
        </p:txBody>
      </p:sp>
      <p:sp>
        <p:nvSpPr>
          <p:cNvPr id="60" name="AutoShape 59">
            <a:extLst>
              <a:ext uri="{FF2B5EF4-FFF2-40B4-BE49-F238E27FC236}">
                <a16:creationId xmlns:a16="http://schemas.microsoft.com/office/drawing/2014/main" id="{E2F421AF-FDC6-7A87-3DC8-D868EB3CBDB1}"/>
              </a:ext>
            </a:extLst>
          </p:cNvPr>
          <p:cNvSpPr/>
          <p:nvPr/>
        </p:nvSpPr>
        <p:spPr>
          <a:xfrm>
            <a:off x="6902155" y="6389927"/>
            <a:ext cx="4044577" cy="1944713"/>
          </a:xfrm>
          <a:prstGeom prst="line">
            <a:avLst/>
          </a:prstGeom>
          <a:ln w="152400" cap="flat">
            <a:solidFill>
              <a:srgbClr val="0075C9"/>
            </a:solidFill>
            <a:prstDash val="sysDot"/>
            <a:headEnd type="none" w="sm" len="sm"/>
            <a:tailEnd type="arrow" w="med" len="sm"/>
          </a:ln>
        </p:spPr>
        <p:txBody>
          <a:bodyPr/>
          <a:lstStyle/>
          <a:p>
            <a:endParaRPr lang="en-GB"/>
          </a:p>
        </p:txBody>
      </p:sp>
      <p:sp>
        <p:nvSpPr>
          <p:cNvPr id="61" name="AutoShape 58">
            <a:extLst>
              <a:ext uri="{FF2B5EF4-FFF2-40B4-BE49-F238E27FC236}">
                <a16:creationId xmlns:a16="http://schemas.microsoft.com/office/drawing/2014/main" id="{ACA482A5-6963-5728-F174-7875B08B7520}"/>
              </a:ext>
            </a:extLst>
          </p:cNvPr>
          <p:cNvSpPr/>
          <p:nvPr/>
        </p:nvSpPr>
        <p:spPr>
          <a:xfrm>
            <a:off x="6902155" y="5303892"/>
            <a:ext cx="3966662" cy="922433"/>
          </a:xfrm>
          <a:prstGeom prst="line">
            <a:avLst/>
          </a:prstGeom>
          <a:ln w="152400" cap="flat">
            <a:solidFill>
              <a:srgbClr val="6A205C"/>
            </a:solidFill>
            <a:prstDash val="sysDot"/>
            <a:headEnd type="none" w="sm" len="sm"/>
            <a:tailEnd type="arrow" w="med" len="sm"/>
          </a:ln>
        </p:spPr>
        <p:txBody>
          <a:bodyPr/>
          <a:lstStyle/>
          <a:p>
            <a:endParaRPr lang="en-GB"/>
          </a:p>
        </p:txBody>
      </p:sp>
      <p:sp>
        <p:nvSpPr>
          <p:cNvPr id="62" name="TextBox 24">
            <a:extLst>
              <a:ext uri="{FF2B5EF4-FFF2-40B4-BE49-F238E27FC236}">
                <a16:creationId xmlns:a16="http://schemas.microsoft.com/office/drawing/2014/main" id="{BF642C9A-8533-995D-7357-FEC4FDBD7303}"/>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
        <p:nvSpPr>
          <p:cNvPr id="58" name="AutoShape 59">
            <a:extLst>
              <a:ext uri="{FF2B5EF4-FFF2-40B4-BE49-F238E27FC236}">
                <a16:creationId xmlns:a16="http://schemas.microsoft.com/office/drawing/2014/main" id="{B8CDF735-E45A-FF02-4B27-49BC80D3440C}"/>
              </a:ext>
            </a:extLst>
          </p:cNvPr>
          <p:cNvSpPr/>
          <p:nvPr/>
        </p:nvSpPr>
        <p:spPr>
          <a:xfrm flipV="1">
            <a:off x="6844845" y="5250742"/>
            <a:ext cx="3994141" cy="3210203"/>
          </a:xfrm>
          <a:prstGeom prst="line">
            <a:avLst/>
          </a:prstGeom>
          <a:ln w="152400" cap="flat">
            <a:solidFill>
              <a:srgbClr val="84C9EB"/>
            </a:solidFill>
            <a:prstDash val="sysDot"/>
            <a:headEnd type="none" w="sm" len="sm"/>
            <a:tailEnd type="arrow" w="med" len="sm"/>
          </a:ln>
        </p:spPr>
        <p:txBody>
          <a:bodyPr/>
          <a:lstStyle/>
          <a:p>
            <a:endParaRPr lang="en-GB"/>
          </a:p>
        </p:txBody>
      </p:sp>
    </p:spTree>
    <p:extLst>
      <p:ext uri="{BB962C8B-B14F-4D97-AF65-F5344CB8AC3E}">
        <p14:creationId xmlns:p14="http://schemas.microsoft.com/office/powerpoint/2010/main" val="29627763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a:off x="15219906" y="3188915"/>
            <a:ext cx="573120" cy="573120"/>
          </a:xfrm>
          <a:custGeom>
            <a:avLst/>
            <a:gdLst/>
            <a:ahLst/>
            <a:cxnLst/>
            <a:rect l="l" t="t" r="r" b="b"/>
            <a:pathLst>
              <a:path w="573120" h="573120">
                <a:moveTo>
                  <a:pt x="0" y="0"/>
                </a:moveTo>
                <a:lnTo>
                  <a:pt x="573120" y="0"/>
                </a:lnTo>
                <a:lnTo>
                  <a:pt x="573120" y="573120"/>
                </a:lnTo>
                <a:lnTo>
                  <a:pt x="0" y="5731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6154968" y="1218868"/>
            <a:ext cx="1104332" cy="1104332"/>
          </a:xfrm>
          <a:custGeom>
            <a:avLst/>
            <a:gdLst/>
            <a:ahLst/>
            <a:cxnLst/>
            <a:rect l="l" t="t" r="r" b="b"/>
            <a:pathLst>
              <a:path w="1104332" h="1104332">
                <a:moveTo>
                  <a:pt x="0" y="0"/>
                </a:moveTo>
                <a:lnTo>
                  <a:pt x="1104332" y="0"/>
                </a:lnTo>
                <a:lnTo>
                  <a:pt x="1104332" y="1104332"/>
                </a:lnTo>
                <a:lnTo>
                  <a:pt x="0" y="11043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4" name="Group 4"/>
          <p:cNvGrpSpPr/>
          <p:nvPr/>
        </p:nvGrpSpPr>
        <p:grpSpPr>
          <a:xfrm>
            <a:off x="1028700" y="4645706"/>
            <a:ext cx="10027961" cy="3343394"/>
            <a:chOff x="0" y="0"/>
            <a:chExt cx="2641092" cy="880583"/>
          </a:xfrm>
        </p:grpSpPr>
        <p:sp>
          <p:nvSpPr>
            <p:cNvPr id="5" name="Freeform 5"/>
            <p:cNvSpPr/>
            <p:nvPr/>
          </p:nvSpPr>
          <p:spPr>
            <a:xfrm>
              <a:off x="0" y="0"/>
              <a:ext cx="2641092" cy="880583"/>
            </a:xfrm>
            <a:custGeom>
              <a:avLst/>
              <a:gdLst/>
              <a:ahLst/>
              <a:cxnLst/>
              <a:rect l="l" t="t" r="r" b="b"/>
              <a:pathLst>
                <a:path w="2641092" h="880583">
                  <a:moveTo>
                    <a:pt x="2641092" y="23933"/>
                  </a:moveTo>
                  <a:lnTo>
                    <a:pt x="2641092" y="856650"/>
                  </a:lnTo>
                  <a:cubicBezTo>
                    <a:pt x="2641092" y="869868"/>
                    <a:pt x="2630377" y="880583"/>
                    <a:pt x="2617159" y="880583"/>
                  </a:cubicBezTo>
                  <a:lnTo>
                    <a:pt x="23933" y="880583"/>
                  </a:lnTo>
                  <a:cubicBezTo>
                    <a:pt x="10715" y="880583"/>
                    <a:pt x="0" y="869868"/>
                    <a:pt x="0" y="856650"/>
                  </a:cubicBezTo>
                  <a:lnTo>
                    <a:pt x="0" y="23933"/>
                  </a:lnTo>
                  <a:cubicBezTo>
                    <a:pt x="0" y="10715"/>
                    <a:pt x="10715" y="0"/>
                    <a:pt x="23933" y="0"/>
                  </a:cubicBezTo>
                  <a:lnTo>
                    <a:pt x="2617159" y="0"/>
                  </a:lnTo>
                  <a:cubicBezTo>
                    <a:pt x="2630377" y="0"/>
                    <a:pt x="2641092" y="10715"/>
                    <a:pt x="2641092" y="23933"/>
                  </a:cubicBezTo>
                  <a:close/>
                </a:path>
              </a:pathLst>
            </a:custGeom>
            <a:solidFill>
              <a:srgbClr val="FFFFFF"/>
            </a:solidFill>
          </p:spPr>
          <p:txBody>
            <a:bodyPr/>
            <a:lstStyle/>
            <a:p>
              <a:endParaRPr lang="en-GB"/>
            </a:p>
          </p:txBody>
        </p:sp>
        <p:sp>
          <p:nvSpPr>
            <p:cNvPr id="6" name="TextBox 6"/>
            <p:cNvSpPr txBox="1"/>
            <p:nvPr/>
          </p:nvSpPr>
          <p:spPr>
            <a:xfrm>
              <a:off x="0" y="0"/>
              <a:ext cx="2641092" cy="880583"/>
            </a:xfrm>
            <a:prstGeom prst="rect">
              <a:avLst/>
            </a:prstGeom>
          </p:spPr>
          <p:txBody>
            <a:bodyPr lIns="50800" tIns="50800" rIns="50800" bIns="50800" rtlCol="0" anchor="ctr"/>
            <a:lstStyle/>
            <a:p>
              <a:pPr algn="ctr">
                <a:lnSpc>
                  <a:spcPts val="3036"/>
                </a:lnSpc>
              </a:pPr>
              <a:endParaRPr/>
            </a:p>
          </p:txBody>
        </p:sp>
      </p:grpSp>
      <p:sp>
        <p:nvSpPr>
          <p:cNvPr id="7" name="TextBox 7"/>
          <p:cNvSpPr txBox="1"/>
          <p:nvPr/>
        </p:nvSpPr>
        <p:spPr>
          <a:xfrm>
            <a:off x="921606" y="2356226"/>
            <a:ext cx="15434610"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WHAT HAPPENS WHEN WE PAUSE?</a:t>
            </a:r>
          </a:p>
        </p:txBody>
      </p:sp>
      <p:sp>
        <p:nvSpPr>
          <p:cNvPr id="8" name="TextBox 8"/>
          <p:cNvSpPr txBox="1"/>
          <p:nvPr/>
        </p:nvSpPr>
        <p:spPr>
          <a:xfrm>
            <a:off x="1286797" y="4776753"/>
            <a:ext cx="9511766" cy="3114369"/>
          </a:xfrm>
          <a:prstGeom prst="rect">
            <a:avLst/>
          </a:prstGeom>
        </p:spPr>
        <p:txBody>
          <a:bodyPr lIns="0" tIns="0" rIns="0" bIns="0" rtlCol="0" anchor="t">
            <a:spAutoFit/>
          </a:bodyPr>
          <a:lstStyle/>
          <a:p>
            <a:pPr marL="507911" lvl="1" indent="-253956" algn="l">
              <a:lnSpc>
                <a:spcPts val="3528"/>
              </a:lnSpc>
              <a:buFont typeface="Arial"/>
              <a:buChar char="•"/>
            </a:pPr>
            <a:r>
              <a:rPr lang="en-US" sz="2352" spc="23" dirty="0">
                <a:solidFill>
                  <a:srgbClr val="6A205C"/>
                </a:solidFill>
                <a:latin typeface="Century Gothic Paneuropean"/>
                <a:ea typeface="Century Gothic Paneuropean"/>
                <a:cs typeface="Century Gothic Paneuropean"/>
                <a:sym typeface="Century Gothic Paneuropean"/>
              </a:rPr>
              <a:t>Default Mode Network activates: Brain's "screensaver" promotes creativity</a:t>
            </a:r>
          </a:p>
          <a:p>
            <a:pPr marL="507911" lvl="1" indent="-253956" algn="l">
              <a:lnSpc>
                <a:spcPts val="3528"/>
              </a:lnSpc>
              <a:buFont typeface="Arial"/>
              <a:buChar char="•"/>
            </a:pPr>
            <a:r>
              <a:rPr lang="en-US" sz="2352" spc="23" dirty="0">
                <a:solidFill>
                  <a:srgbClr val="6A205C"/>
                </a:solidFill>
                <a:latin typeface="Century Gothic Paneuropean"/>
                <a:ea typeface="Century Gothic Paneuropean"/>
                <a:cs typeface="Century Gothic Paneuropean"/>
                <a:sym typeface="Century Gothic Paneuropean"/>
              </a:rPr>
              <a:t>Parasympathetic response: Rest-and-digest system engages</a:t>
            </a:r>
          </a:p>
          <a:p>
            <a:pPr marL="507911" lvl="1" indent="-253956" algn="l">
              <a:lnSpc>
                <a:spcPts val="3528"/>
              </a:lnSpc>
              <a:buFont typeface="Arial"/>
              <a:buChar char="•"/>
            </a:pPr>
            <a:r>
              <a:rPr lang="en-US" sz="2352" spc="23" dirty="0">
                <a:solidFill>
                  <a:srgbClr val="6A205C"/>
                </a:solidFill>
                <a:latin typeface="Century Gothic Paneuropean"/>
                <a:ea typeface="Century Gothic Paneuropean"/>
                <a:cs typeface="Century Gothic Paneuropean"/>
                <a:sym typeface="Century Gothic Paneuropean"/>
              </a:rPr>
              <a:t>Neuroplasticity increases: Brain becomes more adaptable</a:t>
            </a:r>
          </a:p>
          <a:p>
            <a:pPr marL="507911" lvl="1" indent="-253956" algn="l">
              <a:lnSpc>
                <a:spcPts val="3528"/>
              </a:lnSpc>
              <a:buFont typeface="Arial"/>
              <a:buChar char="•"/>
            </a:pPr>
            <a:r>
              <a:rPr lang="en-US" sz="2352" spc="23" dirty="0">
                <a:solidFill>
                  <a:srgbClr val="6A205C"/>
                </a:solidFill>
                <a:latin typeface="Century Gothic Paneuropean"/>
                <a:ea typeface="Century Gothic Paneuropean"/>
                <a:cs typeface="Century Gothic Paneuropean"/>
                <a:sym typeface="Century Gothic Paneuropean"/>
              </a:rPr>
              <a:t>Stress hormones decrease: Cortisol levels </a:t>
            </a:r>
            <a:r>
              <a:rPr lang="en-US" sz="2352" spc="23" dirty="0" err="1">
                <a:solidFill>
                  <a:srgbClr val="6A205C"/>
                </a:solidFill>
                <a:latin typeface="Century Gothic Paneuropean"/>
                <a:ea typeface="Century Gothic Paneuropean"/>
                <a:cs typeface="Century Gothic Paneuropean"/>
                <a:sym typeface="Century Gothic Paneuropean"/>
              </a:rPr>
              <a:t>normalise</a:t>
            </a:r>
            <a:endParaRPr lang="en-US" sz="2352" spc="23" dirty="0">
              <a:solidFill>
                <a:srgbClr val="6A205C"/>
              </a:solidFill>
              <a:latin typeface="Century Gothic Paneuropean"/>
              <a:ea typeface="Century Gothic Paneuropean"/>
              <a:cs typeface="Century Gothic Paneuropean"/>
              <a:sym typeface="Century Gothic Paneuropean"/>
            </a:endParaRPr>
          </a:p>
          <a:p>
            <a:pPr marL="507911" lvl="1" indent="-253956" algn="l">
              <a:lnSpc>
                <a:spcPts val="3528"/>
              </a:lnSpc>
              <a:buFont typeface="Arial"/>
              <a:buChar char="•"/>
            </a:pPr>
            <a:r>
              <a:rPr lang="en-US" sz="2352" spc="23" dirty="0">
                <a:solidFill>
                  <a:srgbClr val="6A205C"/>
                </a:solidFill>
                <a:latin typeface="Century Gothic Paneuropean"/>
                <a:ea typeface="Century Gothic Paneuropean"/>
                <a:cs typeface="Century Gothic Paneuropean"/>
                <a:sym typeface="Century Gothic Paneuropean"/>
              </a:rPr>
              <a:t>Memory consolidation: Information processes into long-term storage</a:t>
            </a:r>
          </a:p>
        </p:txBody>
      </p:sp>
      <p:sp>
        <p:nvSpPr>
          <p:cNvPr id="9" name="Freeform 9"/>
          <p:cNvSpPr/>
          <p:nvPr/>
        </p:nvSpPr>
        <p:spPr>
          <a:xfrm>
            <a:off x="9034071" y="1286963"/>
            <a:ext cx="757730" cy="850188"/>
          </a:xfrm>
          <a:custGeom>
            <a:avLst/>
            <a:gdLst/>
            <a:ahLst/>
            <a:cxnLst/>
            <a:rect l="l" t="t" r="r" b="b"/>
            <a:pathLst>
              <a:path w="757730" h="850188">
                <a:moveTo>
                  <a:pt x="0" y="0"/>
                </a:moveTo>
                <a:lnTo>
                  <a:pt x="757730" y="0"/>
                </a:lnTo>
                <a:lnTo>
                  <a:pt x="757730" y="850188"/>
                </a:lnTo>
                <a:lnTo>
                  <a:pt x="0" y="850188"/>
                </a:lnTo>
                <a:lnTo>
                  <a:pt x="0" y="0"/>
                </a:lnTo>
                <a:close/>
              </a:path>
            </a:pathLst>
          </a:custGeom>
          <a:blipFill>
            <a:blip r:embed="rId6">
              <a:alphaModFix amt="54000"/>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Freeform 10"/>
          <p:cNvSpPr/>
          <p:nvPr/>
        </p:nvSpPr>
        <p:spPr>
          <a:xfrm>
            <a:off x="11056661" y="3762035"/>
            <a:ext cx="1272772" cy="701615"/>
          </a:xfrm>
          <a:custGeom>
            <a:avLst/>
            <a:gdLst/>
            <a:ahLst/>
            <a:cxnLst/>
            <a:rect l="l" t="t" r="r" b="b"/>
            <a:pathLst>
              <a:path w="1272772" h="701615">
                <a:moveTo>
                  <a:pt x="0" y="0"/>
                </a:moveTo>
                <a:lnTo>
                  <a:pt x="1272771" y="0"/>
                </a:lnTo>
                <a:lnTo>
                  <a:pt x="1272771" y="701615"/>
                </a:lnTo>
                <a:lnTo>
                  <a:pt x="0" y="70161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1" name="Freeform 11"/>
          <p:cNvSpPr/>
          <p:nvPr/>
        </p:nvSpPr>
        <p:spPr>
          <a:xfrm flipH="1">
            <a:off x="12605680" y="4463650"/>
            <a:ext cx="3187346" cy="3576265"/>
          </a:xfrm>
          <a:custGeom>
            <a:avLst/>
            <a:gdLst/>
            <a:ahLst/>
            <a:cxnLst/>
            <a:rect l="l" t="t" r="r" b="b"/>
            <a:pathLst>
              <a:path w="3187346" h="3576265">
                <a:moveTo>
                  <a:pt x="3187346" y="0"/>
                </a:moveTo>
                <a:lnTo>
                  <a:pt x="0" y="0"/>
                </a:lnTo>
                <a:lnTo>
                  <a:pt x="0" y="3576265"/>
                </a:lnTo>
                <a:lnTo>
                  <a:pt x="3187346" y="3576265"/>
                </a:lnTo>
                <a:lnTo>
                  <a:pt x="3187346" y="0"/>
                </a:lnTo>
                <a:close/>
              </a:path>
            </a:pathLst>
          </a:custGeom>
          <a:blipFill>
            <a:blip r:embed="rId10"/>
            <a:stretch>
              <a:fillRect/>
            </a:stretch>
          </a:blipFill>
        </p:spPr>
        <p:txBody>
          <a:bodyPr/>
          <a:lstStyle/>
          <a:p>
            <a:endParaRPr lang="en-GB"/>
          </a:p>
        </p:txBody>
      </p:sp>
      <p:sp>
        <p:nvSpPr>
          <p:cNvPr id="12" name="Freeform 12"/>
          <p:cNvSpPr/>
          <p:nvPr/>
        </p:nvSpPr>
        <p:spPr>
          <a:xfrm>
            <a:off x="12952576" y="8355532"/>
            <a:ext cx="2631560" cy="413374"/>
          </a:xfrm>
          <a:custGeom>
            <a:avLst/>
            <a:gdLst/>
            <a:ahLst/>
            <a:cxnLst/>
            <a:rect l="l" t="t" r="r" b="b"/>
            <a:pathLst>
              <a:path w="2631560" h="413374">
                <a:moveTo>
                  <a:pt x="0" y="0"/>
                </a:moveTo>
                <a:lnTo>
                  <a:pt x="2631560" y="0"/>
                </a:lnTo>
                <a:lnTo>
                  <a:pt x="2631560" y="413374"/>
                </a:lnTo>
                <a:lnTo>
                  <a:pt x="0" y="41337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 name="AutoShape 13"/>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4" name="Freeform 14"/>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3"/>
            <a:stretch>
              <a:fillRect/>
            </a:stretch>
          </a:blipFill>
        </p:spPr>
        <p:txBody>
          <a:bodyPr/>
          <a:lstStyle/>
          <a:p>
            <a:endParaRPr lang="en-GB"/>
          </a:p>
        </p:txBody>
      </p:sp>
      <p:sp>
        <p:nvSpPr>
          <p:cNvPr id="15" name="Freeform 15"/>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4"/>
            <a:stretch>
              <a:fillRect/>
            </a:stretch>
          </a:blipFill>
        </p:spPr>
        <p:txBody>
          <a:bodyPr/>
          <a:lstStyle/>
          <a:p>
            <a:endParaRPr lang="en-GB"/>
          </a:p>
        </p:txBody>
      </p:sp>
      <p:sp>
        <p:nvSpPr>
          <p:cNvPr id="16" name="AutoShape 16"/>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7" name="TextBox 17"/>
          <p:cNvSpPr txBox="1"/>
          <p:nvPr/>
        </p:nvSpPr>
        <p:spPr>
          <a:xfrm>
            <a:off x="1028700" y="4038417"/>
            <a:ext cx="9511766" cy="424644"/>
          </a:xfrm>
          <a:prstGeom prst="rect">
            <a:avLst/>
          </a:prstGeom>
        </p:spPr>
        <p:txBody>
          <a:bodyPr lIns="0" tIns="0" rIns="0" bIns="0" rtlCol="0" anchor="t">
            <a:spAutoFit/>
          </a:bodyPr>
          <a:lstStyle/>
          <a:p>
            <a:pPr algn="l">
              <a:lnSpc>
                <a:spcPts val="3528"/>
              </a:lnSpc>
            </a:pPr>
            <a:r>
              <a:rPr lang="en-US" sz="2352" b="1" spc="23">
                <a:solidFill>
                  <a:srgbClr val="2C8FCE"/>
                </a:solidFill>
                <a:latin typeface="Century Gothic Paneuropean Bold"/>
                <a:ea typeface="Century Gothic Paneuropean Bold"/>
                <a:cs typeface="Century Gothic Paneuropean Bold"/>
                <a:sym typeface="Century Gothic Paneuropean Bold"/>
              </a:rPr>
              <a:t>The Neuroscience of Stillness:</a:t>
            </a:r>
          </a:p>
        </p:txBody>
      </p:sp>
      <p:sp>
        <p:nvSpPr>
          <p:cNvPr id="19" name="TextBox 24">
            <a:extLst>
              <a:ext uri="{FF2B5EF4-FFF2-40B4-BE49-F238E27FC236}">
                <a16:creationId xmlns:a16="http://schemas.microsoft.com/office/drawing/2014/main" id="{9A2C902B-C113-510F-8CB1-7A72B1FC5519}"/>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flipH="1">
            <a:off x="9961334" y="7285672"/>
            <a:ext cx="3578463" cy="1972628"/>
          </a:xfrm>
          <a:custGeom>
            <a:avLst/>
            <a:gdLst/>
            <a:ahLst/>
            <a:cxnLst/>
            <a:rect l="l" t="t" r="r" b="b"/>
            <a:pathLst>
              <a:path w="3578463" h="1972628">
                <a:moveTo>
                  <a:pt x="3578463" y="0"/>
                </a:moveTo>
                <a:lnTo>
                  <a:pt x="0" y="0"/>
                </a:lnTo>
                <a:lnTo>
                  <a:pt x="0" y="1972628"/>
                </a:lnTo>
                <a:lnTo>
                  <a:pt x="3578463" y="1972628"/>
                </a:lnTo>
                <a:lnTo>
                  <a:pt x="3578463" y="0"/>
                </a:lnTo>
                <a:close/>
              </a:path>
            </a:pathLst>
          </a:custGeom>
          <a:blipFill>
            <a:blip r:embed="rId2">
              <a:alphaModFix amt="27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2615992" y="1299661"/>
            <a:ext cx="5127496" cy="7971337"/>
          </a:xfrm>
          <a:custGeom>
            <a:avLst/>
            <a:gdLst/>
            <a:ahLst/>
            <a:cxnLst/>
            <a:rect l="l" t="t" r="r" b="b"/>
            <a:pathLst>
              <a:path w="5127496" h="7971337">
                <a:moveTo>
                  <a:pt x="0" y="0"/>
                </a:moveTo>
                <a:lnTo>
                  <a:pt x="5127496" y="0"/>
                </a:lnTo>
                <a:lnTo>
                  <a:pt x="5127496" y="7971338"/>
                </a:lnTo>
                <a:lnTo>
                  <a:pt x="0" y="7971338"/>
                </a:lnTo>
                <a:lnTo>
                  <a:pt x="0" y="0"/>
                </a:lnTo>
                <a:close/>
              </a:path>
            </a:pathLst>
          </a:custGeom>
          <a:blipFill>
            <a:blip r:embed="rId4"/>
            <a:stretch>
              <a:fillRect l="-40781" r="-51017"/>
            </a:stretch>
          </a:blipFill>
        </p:spPr>
        <p:txBody>
          <a:bodyPr/>
          <a:lstStyle/>
          <a:p>
            <a:endParaRPr lang="en-GB"/>
          </a:p>
        </p:txBody>
      </p:sp>
      <p:sp>
        <p:nvSpPr>
          <p:cNvPr id="4" name="Freeform 4"/>
          <p:cNvSpPr/>
          <p:nvPr/>
        </p:nvSpPr>
        <p:spPr>
          <a:xfrm>
            <a:off x="12042872" y="3154091"/>
            <a:ext cx="573120" cy="573120"/>
          </a:xfrm>
          <a:custGeom>
            <a:avLst/>
            <a:gdLst/>
            <a:ahLst/>
            <a:cxnLst/>
            <a:rect l="l" t="t" r="r" b="b"/>
            <a:pathLst>
              <a:path w="573120" h="573120">
                <a:moveTo>
                  <a:pt x="0" y="0"/>
                </a:moveTo>
                <a:lnTo>
                  <a:pt x="573120" y="0"/>
                </a:lnTo>
                <a:lnTo>
                  <a:pt x="573120" y="573120"/>
                </a:lnTo>
                <a:lnTo>
                  <a:pt x="0" y="57312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a:off x="602241" y="7602754"/>
            <a:ext cx="1104332" cy="1104332"/>
          </a:xfrm>
          <a:custGeom>
            <a:avLst/>
            <a:gdLst/>
            <a:ahLst/>
            <a:cxnLst/>
            <a:rect l="l" t="t" r="r" b="b"/>
            <a:pathLst>
              <a:path w="1104332" h="1104332">
                <a:moveTo>
                  <a:pt x="0" y="0"/>
                </a:moveTo>
                <a:lnTo>
                  <a:pt x="1104333" y="0"/>
                </a:lnTo>
                <a:lnTo>
                  <a:pt x="1104333" y="1104332"/>
                </a:lnTo>
                <a:lnTo>
                  <a:pt x="0" y="110433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TextBox 6"/>
          <p:cNvSpPr txBox="1"/>
          <p:nvPr/>
        </p:nvSpPr>
        <p:spPr>
          <a:xfrm>
            <a:off x="1154408" y="2458355"/>
            <a:ext cx="11346268"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RECONNECTION PRACTICE</a:t>
            </a:r>
          </a:p>
        </p:txBody>
      </p:sp>
      <p:sp>
        <p:nvSpPr>
          <p:cNvPr id="7" name="Freeform 7"/>
          <p:cNvSpPr/>
          <p:nvPr/>
        </p:nvSpPr>
        <p:spPr>
          <a:xfrm>
            <a:off x="9034071" y="1286963"/>
            <a:ext cx="757730" cy="850188"/>
          </a:xfrm>
          <a:custGeom>
            <a:avLst/>
            <a:gdLst/>
            <a:ahLst/>
            <a:cxnLst/>
            <a:rect l="l" t="t" r="r" b="b"/>
            <a:pathLst>
              <a:path w="757730" h="850188">
                <a:moveTo>
                  <a:pt x="0" y="0"/>
                </a:moveTo>
                <a:lnTo>
                  <a:pt x="757730" y="0"/>
                </a:lnTo>
                <a:lnTo>
                  <a:pt x="757730" y="850188"/>
                </a:lnTo>
                <a:lnTo>
                  <a:pt x="0" y="850188"/>
                </a:lnTo>
                <a:lnTo>
                  <a:pt x="0" y="0"/>
                </a:lnTo>
                <a:close/>
              </a:path>
            </a:pathLst>
          </a:custGeom>
          <a:blipFill>
            <a:blip r:embed="rId9">
              <a:alphaModFix amt="54000"/>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AutoShape 8"/>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9" name="Freeform 9"/>
          <p:cNvSpPr/>
          <p:nvPr/>
        </p:nvSpPr>
        <p:spPr>
          <a:xfrm>
            <a:off x="5196402" y="8814275"/>
            <a:ext cx="743276" cy="964250"/>
          </a:xfrm>
          <a:custGeom>
            <a:avLst/>
            <a:gdLst/>
            <a:ahLst/>
            <a:cxnLst/>
            <a:rect l="l" t="t" r="r" b="b"/>
            <a:pathLst>
              <a:path w="743276" h="964250">
                <a:moveTo>
                  <a:pt x="0" y="0"/>
                </a:moveTo>
                <a:lnTo>
                  <a:pt x="743276" y="0"/>
                </a:lnTo>
                <a:lnTo>
                  <a:pt x="743276" y="964250"/>
                </a:lnTo>
                <a:lnTo>
                  <a:pt x="0" y="96425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0" name="Freeform 10"/>
          <p:cNvSpPr/>
          <p:nvPr/>
        </p:nvSpPr>
        <p:spPr>
          <a:xfrm>
            <a:off x="8645555" y="6444523"/>
            <a:ext cx="2631560" cy="413374"/>
          </a:xfrm>
          <a:custGeom>
            <a:avLst/>
            <a:gdLst/>
            <a:ahLst/>
            <a:cxnLst/>
            <a:rect l="l" t="t" r="r" b="b"/>
            <a:pathLst>
              <a:path w="2631560" h="413374">
                <a:moveTo>
                  <a:pt x="0" y="0"/>
                </a:moveTo>
                <a:lnTo>
                  <a:pt x="2631559" y="0"/>
                </a:lnTo>
                <a:lnTo>
                  <a:pt x="2631559" y="413375"/>
                </a:lnTo>
                <a:lnTo>
                  <a:pt x="0" y="41337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11" name="AutoShape 11"/>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2" name="Freeform 12"/>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5"/>
            <a:stretch>
              <a:fillRect/>
            </a:stretch>
          </a:blipFill>
        </p:spPr>
        <p:txBody>
          <a:bodyPr/>
          <a:lstStyle/>
          <a:p>
            <a:endParaRPr lang="en-GB"/>
          </a:p>
        </p:txBody>
      </p:sp>
      <p:sp>
        <p:nvSpPr>
          <p:cNvPr id="13" name="Freeform 13"/>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6"/>
            <a:stretch>
              <a:fillRect/>
            </a:stretch>
          </a:blipFill>
        </p:spPr>
        <p:txBody>
          <a:bodyPr/>
          <a:lstStyle/>
          <a:p>
            <a:endParaRPr lang="en-GB"/>
          </a:p>
        </p:txBody>
      </p:sp>
      <p:grpSp>
        <p:nvGrpSpPr>
          <p:cNvPr id="14" name="Group 14"/>
          <p:cNvGrpSpPr/>
          <p:nvPr/>
        </p:nvGrpSpPr>
        <p:grpSpPr>
          <a:xfrm>
            <a:off x="3533123" y="4645706"/>
            <a:ext cx="4813109" cy="3343394"/>
            <a:chOff x="0" y="0"/>
            <a:chExt cx="1267642" cy="880583"/>
          </a:xfrm>
        </p:grpSpPr>
        <p:sp>
          <p:nvSpPr>
            <p:cNvPr id="15" name="Freeform 15"/>
            <p:cNvSpPr/>
            <p:nvPr/>
          </p:nvSpPr>
          <p:spPr>
            <a:xfrm>
              <a:off x="0" y="0"/>
              <a:ext cx="1267642" cy="880583"/>
            </a:xfrm>
            <a:custGeom>
              <a:avLst/>
              <a:gdLst/>
              <a:ahLst/>
              <a:cxnLst/>
              <a:rect l="l" t="t" r="r" b="b"/>
              <a:pathLst>
                <a:path w="1267642" h="880583">
                  <a:moveTo>
                    <a:pt x="1267642" y="49864"/>
                  </a:moveTo>
                  <a:lnTo>
                    <a:pt x="1267642" y="830719"/>
                  </a:lnTo>
                  <a:cubicBezTo>
                    <a:pt x="1267642" y="843944"/>
                    <a:pt x="1262388" y="856627"/>
                    <a:pt x="1253037" y="865978"/>
                  </a:cubicBezTo>
                  <a:cubicBezTo>
                    <a:pt x="1243686" y="875329"/>
                    <a:pt x="1231003" y="880583"/>
                    <a:pt x="1217778" y="880583"/>
                  </a:cubicBezTo>
                  <a:lnTo>
                    <a:pt x="49864" y="880583"/>
                  </a:lnTo>
                  <a:cubicBezTo>
                    <a:pt x="36639" y="880583"/>
                    <a:pt x="23956" y="875329"/>
                    <a:pt x="14605" y="865978"/>
                  </a:cubicBezTo>
                  <a:cubicBezTo>
                    <a:pt x="5253" y="856627"/>
                    <a:pt x="0" y="843944"/>
                    <a:pt x="0" y="830719"/>
                  </a:cubicBezTo>
                  <a:lnTo>
                    <a:pt x="0" y="49864"/>
                  </a:lnTo>
                  <a:cubicBezTo>
                    <a:pt x="0" y="36639"/>
                    <a:pt x="5253" y="23956"/>
                    <a:pt x="14605" y="14605"/>
                  </a:cubicBezTo>
                  <a:cubicBezTo>
                    <a:pt x="23956" y="5253"/>
                    <a:pt x="36639" y="0"/>
                    <a:pt x="49864" y="0"/>
                  </a:cubicBezTo>
                  <a:lnTo>
                    <a:pt x="1217778" y="0"/>
                  </a:lnTo>
                  <a:cubicBezTo>
                    <a:pt x="1231003" y="0"/>
                    <a:pt x="1243686" y="5253"/>
                    <a:pt x="1253037" y="14605"/>
                  </a:cubicBezTo>
                  <a:cubicBezTo>
                    <a:pt x="1262388" y="23956"/>
                    <a:pt x="1267642" y="36639"/>
                    <a:pt x="1267642" y="49864"/>
                  </a:cubicBezTo>
                  <a:close/>
                </a:path>
              </a:pathLst>
            </a:custGeom>
            <a:solidFill>
              <a:srgbClr val="FFFFFF"/>
            </a:solidFill>
          </p:spPr>
          <p:txBody>
            <a:bodyPr/>
            <a:lstStyle/>
            <a:p>
              <a:endParaRPr lang="en-GB"/>
            </a:p>
          </p:txBody>
        </p:sp>
        <p:sp>
          <p:nvSpPr>
            <p:cNvPr id="16" name="TextBox 16"/>
            <p:cNvSpPr txBox="1"/>
            <p:nvPr/>
          </p:nvSpPr>
          <p:spPr>
            <a:xfrm>
              <a:off x="0" y="0"/>
              <a:ext cx="1267642" cy="880583"/>
            </a:xfrm>
            <a:prstGeom prst="rect">
              <a:avLst/>
            </a:prstGeom>
          </p:spPr>
          <p:txBody>
            <a:bodyPr lIns="50800" tIns="50800" rIns="50800" bIns="50800" rtlCol="0" anchor="ctr"/>
            <a:lstStyle/>
            <a:p>
              <a:pPr algn="ctr">
                <a:lnSpc>
                  <a:spcPts val="3036"/>
                </a:lnSpc>
              </a:pPr>
              <a:endParaRPr/>
            </a:p>
          </p:txBody>
        </p:sp>
      </p:grpSp>
      <p:sp>
        <p:nvSpPr>
          <p:cNvPr id="17" name="TextBox 17"/>
          <p:cNvSpPr txBox="1"/>
          <p:nvPr/>
        </p:nvSpPr>
        <p:spPr>
          <a:xfrm>
            <a:off x="3533123" y="5161505"/>
            <a:ext cx="4813109" cy="2442212"/>
          </a:xfrm>
          <a:prstGeom prst="rect">
            <a:avLst/>
          </a:prstGeom>
        </p:spPr>
        <p:txBody>
          <a:bodyPr lIns="0" tIns="0" rIns="0" bIns="0" rtlCol="0" anchor="t">
            <a:spAutoFit/>
          </a:bodyPr>
          <a:lstStyle/>
          <a:p>
            <a:pPr algn="ctr">
              <a:lnSpc>
                <a:spcPts val="6599"/>
              </a:lnSpc>
            </a:pPr>
            <a:r>
              <a:rPr lang="en-US" sz="4399" spc="43">
                <a:solidFill>
                  <a:srgbClr val="6A205C"/>
                </a:solidFill>
                <a:latin typeface="Century Gothic Paneuropean"/>
                <a:ea typeface="Century Gothic Paneuropean"/>
                <a:cs typeface="Century Gothic Paneuropean"/>
                <a:sym typeface="Century Gothic Paneuropean"/>
              </a:rPr>
              <a:t>With Ruth Hoey</a:t>
            </a:r>
          </a:p>
          <a:p>
            <a:pPr algn="ctr">
              <a:lnSpc>
                <a:spcPts val="6599"/>
              </a:lnSpc>
            </a:pPr>
            <a:r>
              <a:rPr lang="en-US" sz="4399" spc="43">
                <a:solidFill>
                  <a:srgbClr val="6A205C"/>
                </a:solidFill>
                <a:latin typeface="Century Gothic Paneuropean"/>
                <a:ea typeface="Century Gothic Paneuropean"/>
                <a:cs typeface="Century Gothic Paneuropean"/>
                <a:sym typeface="Century Gothic Paneuropean"/>
              </a:rPr>
              <a:t>from</a:t>
            </a:r>
          </a:p>
          <a:p>
            <a:pPr algn="ctr">
              <a:lnSpc>
                <a:spcPts val="6599"/>
              </a:lnSpc>
            </a:pPr>
            <a:r>
              <a:rPr lang="en-US" sz="4399" spc="43">
                <a:solidFill>
                  <a:srgbClr val="6A205C"/>
                </a:solidFill>
                <a:latin typeface="Century Gothic Paneuropean"/>
                <a:ea typeface="Century Gothic Paneuropean"/>
                <a:cs typeface="Century Gothic Paneuropean"/>
                <a:sym typeface="Century Gothic Paneuropean"/>
              </a:rPr>
              <a:t>Re-Nurture</a:t>
            </a:r>
          </a:p>
        </p:txBody>
      </p:sp>
      <p:sp>
        <p:nvSpPr>
          <p:cNvPr id="19" name="TextBox 24">
            <a:extLst>
              <a:ext uri="{FF2B5EF4-FFF2-40B4-BE49-F238E27FC236}">
                <a16:creationId xmlns:a16="http://schemas.microsoft.com/office/drawing/2014/main" id="{A04CEF1A-E6BA-D9AD-098E-56C0E3C3F94D}"/>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rot="-1057874">
            <a:off x="16847593" y="8625566"/>
            <a:ext cx="823414" cy="929099"/>
          </a:xfrm>
          <a:custGeom>
            <a:avLst/>
            <a:gdLst/>
            <a:ahLst/>
            <a:cxnLst/>
            <a:rect l="l" t="t" r="r" b="b"/>
            <a:pathLst>
              <a:path w="823414" h="929099">
                <a:moveTo>
                  <a:pt x="0" y="0"/>
                </a:moveTo>
                <a:lnTo>
                  <a:pt x="823414" y="0"/>
                </a:lnTo>
                <a:lnTo>
                  <a:pt x="823414" y="929098"/>
                </a:lnTo>
                <a:lnTo>
                  <a:pt x="0" y="9290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AutoShape 3"/>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4" name="Freeform 4"/>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4"/>
            <a:stretch>
              <a:fillRect/>
            </a:stretch>
          </a:blipFill>
        </p:spPr>
        <p:txBody>
          <a:bodyPr/>
          <a:lstStyle/>
          <a:p>
            <a:endParaRPr lang="en-GB"/>
          </a:p>
        </p:txBody>
      </p:sp>
      <p:sp>
        <p:nvSpPr>
          <p:cNvPr id="5" name="Freeform 5"/>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5"/>
            <a:stretch>
              <a:fillRect/>
            </a:stretch>
          </a:blipFill>
        </p:spPr>
        <p:txBody>
          <a:bodyPr/>
          <a:lstStyle/>
          <a:p>
            <a:endParaRPr lang="en-GB"/>
          </a:p>
        </p:txBody>
      </p:sp>
      <p:sp>
        <p:nvSpPr>
          <p:cNvPr id="6" name="AutoShape 6"/>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7" name="Freeform 7"/>
          <p:cNvSpPr/>
          <p:nvPr/>
        </p:nvSpPr>
        <p:spPr>
          <a:xfrm>
            <a:off x="1028700" y="3392464"/>
            <a:ext cx="4387624" cy="5385355"/>
          </a:xfrm>
          <a:custGeom>
            <a:avLst/>
            <a:gdLst/>
            <a:ahLst/>
            <a:cxnLst/>
            <a:rect l="l" t="t" r="r" b="b"/>
            <a:pathLst>
              <a:path w="4387624" h="5385355">
                <a:moveTo>
                  <a:pt x="0" y="0"/>
                </a:moveTo>
                <a:lnTo>
                  <a:pt x="4387624" y="0"/>
                </a:lnTo>
                <a:lnTo>
                  <a:pt x="4387624" y="5385356"/>
                </a:lnTo>
                <a:lnTo>
                  <a:pt x="0" y="5385356"/>
                </a:lnTo>
                <a:lnTo>
                  <a:pt x="0" y="0"/>
                </a:lnTo>
                <a:close/>
              </a:path>
            </a:pathLst>
          </a:custGeom>
          <a:blipFill>
            <a:blip r:embed="rId6"/>
            <a:stretch>
              <a:fillRect l="-66585" r="-12477"/>
            </a:stretch>
          </a:blipFill>
        </p:spPr>
        <p:txBody>
          <a:bodyPr/>
          <a:lstStyle/>
          <a:p>
            <a:endParaRPr lang="en-GB"/>
          </a:p>
        </p:txBody>
      </p:sp>
      <p:sp>
        <p:nvSpPr>
          <p:cNvPr id="8" name="TextBox 8"/>
          <p:cNvSpPr txBox="1"/>
          <p:nvPr/>
        </p:nvSpPr>
        <p:spPr>
          <a:xfrm>
            <a:off x="5931166" y="3694787"/>
            <a:ext cx="6476504" cy="478660"/>
          </a:xfrm>
          <a:prstGeom prst="rect">
            <a:avLst/>
          </a:prstGeom>
        </p:spPr>
        <p:txBody>
          <a:bodyPr lIns="0" tIns="0" rIns="0" bIns="0" rtlCol="0" anchor="t">
            <a:spAutoFit/>
          </a:bodyPr>
          <a:lstStyle/>
          <a:p>
            <a:pPr algn="l">
              <a:lnSpc>
                <a:spcPts val="3706"/>
              </a:lnSpc>
            </a:pPr>
            <a:r>
              <a:rPr lang="en-US" sz="3114" b="1" spc="31">
                <a:solidFill>
                  <a:srgbClr val="318ECD"/>
                </a:solidFill>
                <a:latin typeface="Century Gothic Paneuropean Bold"/>
                <a:ea typeface="Century Gothic Paneuropean Bold"/>
                <a:cs typeface="Century Gothic Paneuropean Bold"/>
                <a:sym typeface="Century Gothic Paneuropean Bold"/>
              </a:rPr>
              <a:t>This session is an intervention.</a:t>
            </a:r>
          </a:p>
        </p:txBody>
      </p:sp>
      <p:grpSp>
        <p:nvGrpSpPr>
          <p:cNvPr id="9" name="Group 9"/>
          <p:cNvGrpSpPr/>
          <p:nvPr/>
        </p:nvGrpSpPr>
        <p:grpSpPr>
          <a:xfrm>
            <a:off x="5827710" y="3514720"/>
            <a:ext cx="11305536" cy="1421053"/>
            <a:chOff x="0" y="0"/>
            <a:chExt cx="2977590" cy="374269"/>
          </a:xfrm>
        </p:grpSpPr>
        <p:sp>
          <p:nvSpPr>
            <p:cNvPr id="10" name="Freeform 10"/>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2C8FCE">
                <a:alpha val="32941"/>
              </a:srgbClr>
            </a:solidFill>
          </p:spPr>
          <p:txBody>
            <a:bodyPr/>
            <a:lstStyle/>
            <a:p>
              <a:endParaRPr lang="en-GB"/>
            </a:p>
          </p:txBody>
        </p:sp>
        <p:sp>
          <p:nvSpPr>
            <p:cNvPr id="11" name="TextBox 11"/>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12" name="Group 12"/>
          <p:cNvGrpSpPr/>
          <p:nvPr/>
        </p:nvGrpSpPr>
        <p:grpSpPr>
          <a:xfrm>
            <a:off x="5911746" y="3392464"/>
            <a:ext cx="11305536" cy="1421053"/>
            <a:chOff x="0" y="0"/>
            <a:chExt cx="2977590" cy="374269"/>
          </a:xfrm>
        </p:grpSpPr>
        <p:sp>
          <p:nvSpPr>
            <p:cNvPr id="13" name="Freeform 13"/>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84C9EB"/>
            </a:solidFill>
          </p:spPr>
          <p:txBody>
            <a:bodyPr/>
            <a:lstStyle/>
            <a:p>
              <a:endParaRPr lang="en-GB"/>
            </a:p>
          </p:txBody>
        </p:sp>
        <p:sp>
          <p:nvSpPr>
            <p:cNvPr id="14" name="TextBox 14"/>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15" name="Group 15"/>
          <p:cNvGrpSpPr/>
          <p:nvPr/>
        </p:nvGrpSpPr>
        <p:grpSpPr>
          <a:xfrm>
            <a:off x="5869728" y="5422093"/>
            <a:ext cx="11305536" cy="1421053"/>
            <a:chOff x="0" y="0"/>
            <a:chExt cx="2977590" cy="374269"/>
          </a:xfrm>
        </p:grpSpPr>
        <p:sp>
          <p:nvSpPr>
            <p:cNvPr id="16" name="Freeform 16"/>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752E6B">
                <a:alpha val="32941"/>
              </a:srgbClr>
            </a:solidFill>
          </p:spPr>
          <p:txBody>
            <a:bodyPr/>
            <a:lstStyle/>
            <a:p>
              <a:endParaRPr lang="en-GB"/>
            </a:p>
          </p:txBody>
        </p:sp>
        <p:sp>
          <p:nvSpPr>
            <p:cNvPr id="17" name="TextBox 17"/>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18" name="Group 18"/>
          <p:cNvGrpSpPr/>
          <p:nvPr/>
        </p:nvGrpSpPr>
        <p:grpSpPr>
          <a:xfrm>
            <a:off x="5953764" y="5299837"/>
            <a:ext cx="11305536" cy="1421053"/>
            <a:chOff x="0" y="0"/>
            <a:chExt cx="2977590" cy="374269"/>
          </a:xfrm>
        </p:grpSpPr>
        <p:sp>
          <p:nvSpPr>
            <p:cNvPr id="19" name="Freeform 19"/>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DCB0D2"/>
            </a:solidFill>
          </p:spPr>
          <p:txBody>
            <a:bodyPr/>
            <a:lstStyle/>
            <a:p>
              <a:endParaRPr lang="en-GB"/>
            </a:p>
          </p:txBody>
        </p:sp>
        <p:sp>
          <p:nvSpPr>
            <p:cNvPr id="20" name="TextBox 20"/>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21" name="Group 21"/>
          <p:cNvGrpSpPr/>
          <p:nvPr/>
        </p:nvGrpSpPr>
        <p:grpSpPr>
          <a:xfrm>
            <a:off x="5743674" y="7298776"/>
            <a:ext cx="11305536" cy="1421053"/>
            <a:chOff x="0" y="0"/>
            <a:chExt cx="2977590" cy="374269"/>
          </a:xfrm>
        </p:grpSpPr>
        <p:sp>
          <p:nvSpPr>
            <p:cNvPr id="22" name="Freeform 22"/>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878786">
                <a:alpha val="32941"/>
              </a:srgbClr>
            </a:solidFill>
          </p:spPr>
          <p:txBody>
            <a:bodyPr/>
            <a:lstStyle/>
            <a:p>
              <a:endParaRPr lang="en-GB"/>
            </a:p>
          </p:txBody>
        </p:sp>
        <p:sp>
          <p:nvSpPr>
            <p:cNvPr id="23" name="TextBox 23"/>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grpSp>
        <p:nvGrpSpPr>
          <p:cNvPr id="24" name="Group 24"/>
          <p:cNvGrpSpPr/>
          <p:nvPr/>
        </p:nvGrpSpPr>
        <p:grpSpPr>
          <a:xfrm>
            <a:off x="5827710" y="7176521"/>
            <a:ext cx="11305536" cy="1421053"/>
            <a:chOff x="0" y="0"/>
            <a:chExt cx="2977590" cy="374269"/>
          </a:xfrm>
        </p:grpSpPr>
        <p:sp>
          <p:nvSpPr>
            <p:cNvPr id="25" name="Freeform 25"/>
            <p:cNvSpPr/>
            <p:nvPr/>
          </p:nvSpPr>
          <p:spPr>
            <a:xfrm>
              <a:off x="0" y="0"/>
              <a:ext cx="2977590" cy="374269"/>
            </a:xfrm>
            <a:custGeom>
              <a:avLst/>
              <a:gdLst/>
              <a:ahLst/>
              <a:cxnLst/>
              <a:rect l="l" t="t" r="r" b="b"/>
              <a:pathLst>
                <a:path w="2977590" h="374269">
                  <a:moveTo>
                    <a:pt x="25337" y="0"/>
                  </a:moveTo>
                  <a:lnTo>
                    <a:pt x="2952252" y="0"/>
                  </a:lnTo>
                  <a:cubicBezTo>
                    <a:pt x="2966246" y="0"/>
                    <a:pt x="2977590" y="11344"/>
                    <a:pt x="2977590" y="25337"/>
                  </a:cubicBezTo>
                  <a:lnTo>
                    <a:pt x="2977590" y="348932"/>
                  </a:lnTo>
                  <a:cubicBezTo>
                    <a:pt x="2977590" y="355652"/>
                    <a:pt x="2974920" y="362096"/>
                    <a:pt x="2970169" y="366848"/>
                  </a:cubicBezTo>
                  <a:cubicBezTo>
                    <a:pt x="2965417" y="371600"/>
                    <a:pt x="2958972" y="374269"/>
                    <a:pt x="2952252" y="374269"/>
                  </a:cubicBezTo>
                  <a:lnTo>
                    <a:pt x="25337" y="374269"/>
                  </a:lnTo>
                  <a:cubicBezTo>
                    <a:pt x="11344" y="374269"/>
                    <a:pt x="0" y="362925"/>
                    <a:pt x="0" y="348932"/>
                  </a:cubicBezTo>
                  <a:lnTo>
                    <a:pt x="0" y="25337"/>
                  </a:lnTo>
                  <a:cubicBezTo>
                    <a:pt x="0" y="11344"/>
                    <a:pt x="11344" y="0"/>
                    <a:pt x="25337" y="0"/>
                  </a:cubicBezTo>
                  <a:close/>
                </a:path>
              </a:pathLst>
            </a:custGeom>
            <a:solidFill>
              <a:srgbClr val="878786"/>
            </a:solidFill>
          </p:spPr>
          <p:txBody>
            <a:bodyPr/>
            <a:lstStyle/>
            <a:p>
              <a:endParaRPr lang="en-GB"/>
            </a:p>
          </p:txBody>
        </p:sp>
        <p:sp>
          <p:nvSpPr>
            <p:cNvPr id="26" name="TextBox 26"/>
            <p:cNvSpPr txBox="1"/>
            <p:nvPr/>
          </p:nvSpPr>
          <p:spPr>
            <a:xfrm>
              <a:off x="0" y="-57150"/>
              <a:ext cx="2977590" cy="431419"/>
            </a:xfrm>
            <a:prstGeom prst="rect">
              <a:avLst/>
            </a:prstGeom>
          </p:spPr>
          <p:txBody>
            <a:bodyPr lIns="50800" tIns="50800" rIns="50800" bIns="50800" rtlCol="0" anchor="ctr"/>
            <a:lstStyle/>
            <a:p>
              <a:pPr algn="ctr">
                <a:lnSpc>
                  <a:spcPts val="4480"/>
                </a:lnSpc>
              </a:pPr>
              <a:endParaRPr/>
            </a:p>
          </p:txBody>
        </p:sp>
      </p:grpSp>
      <p:sp>
        <p:nvSpPr>
          <p:cNvPr id="27" name="TextBox 27"/>
          <p:cNvSpPr txBox="1"/>
          <p:nvPr/>
        </p:nvSpPr>
        <p:spPr>
          <a:xfrm>
            <a:off x="1019175" y="2151079"/>
            <a:ext cx="9558083"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HOW MANY OF YOU...</a:t>
            </a:r>
          </a:p>
        </p:txBody>
      </p:sp>
      <p:sp>
        <p:nvSpPr>
          <p:cNvPr id="28" name="TextBox 28"/>
          <p:cNvSpPr txBox="1"/>
          <p:nvPr/>
        </p:nvSpPr>
        <p:spPr>
          <a:xfrm>
            <a:off x="5979187" y="7299037"/>
            <a:ext cx="10834510" cy="1109453"/>
          </a:xfrm>
          <a:prstGeom prst="rect">
            <a:avLst/>
          </a:prstGeom>
        </p:spPr>
        <p:txBody>
          <a:bodyPr lIns="0" tIns="0" rIns="0" bIns="0" rtlCol="0" anchor="t">
            <a:spAutoFit/>
          </a:bodyPr>
          <a:lstStyle/>
          <a:p>
            <a:pPr algn="ctr">
              <a:lnSpc>
                <a:spcPts val="4480"/>
              </a:lnSpc>
              <a:spcBef>
                <a:spcPct val="0"/>
              </a:spcBef>
            </a:pPr>
            <a:r>
              <a:rPr lang="en-US" sz="3200">
                <a:solidFill>
                  <a:srgbClr val="FFFFFF"/>
                </a:solidFill>
                <a:latin typeface="Century Gothic Paneuropean"/>
                <a:ea typeface="Century Gothic Paneuropean"/>
                <a:cs typeface="Century Gothic Paneuropean"/>
                <a:sym typeface="Century Gothic Paneuropean"/>
              </a:rPr>
              <a:t>...NOTICED NO DIFFERENCE, EVEN IF A SMALL ONE AFTER THAT SESSION?</a:t>
            </a:r>
          </a:p>
        </p:txBody>
      </p:sp>
      <p:sp>
        <p:nvSpPr>
          <p:cNvPr id="29" name="TextBox 29"/>
          <p:cNvSpPr txBox="1"/>
          <p:nvPr/>
        </p:nvSpPr>
        <p:spPr>
          <a:xfrm>
            <a:off x="6063223" y="5421548"/>
            <a:ext cx="10834510" cy="1671482"/>
          </a:xfrm>
          <a:prstGeom prst="rect">
            <a:avLst/>
          </a:prstGeom>
        </p:spPr>
        <p:txBody>
          <a:bodyPr lIns="0" tIns="0" rIns="0" bIns="0" rtlCol="0" anchor="t">
            <a:spAutoFit/>
          </a:bodyPr>
          <a:lstStyle/>
          <a:p>
            <a:pPr algn="ctr">
              <a:lnSpc>
                <a:spcPts val="4480"/>
              </a:lnSpc>
            </a:pPr>
            <a:r>
              <a:rPr lang="en-US" sz="3200">
                <a:solidFill>
                  <a:srgbClr val="FFFFFF"/>
                </a:solidFill>
                <a:latin typeface="Century Gothic Paneuropean"/>
                <a:ea typeface="Century Gothic Paneuropean"/>
                <a:cs typeface="Century Gothic Paneuropean"/>
                <a:sym typeface="Century Gothic Paneuropean"/>
              </a:rPr>
              <a:t>...REALISED YOU’D BE HOLDING TENSION YOU DIDN’T KNOW WAS THERE?</a:t>
            </a:r>
          </a:p>
          <a:p>
            <a:pPr algn="ctr">
              <a:lnSpc>
                <a:spcPts val="4480"/>
              </a:lnSpc>
              <a:spcBef>
                <a:spcPct val="0"/>
              </a:spcBef>
            </a:pPr>
            <a:endParaRPr lang="en-US" sz="3200">
              <a:solidFill>
                <a:srgbClr val="FFFFFF"/>
              </a:solidFill>
              <a:latin typeface="Century Gothic Paneuropean"/>
              <a:ea typeface="Century Gothic Paneuropean"/>
              <a:cs typeface="Century Gothic Paneuropean"/>
              <a:sym typeface="Century Gothic Paneuropean"/>
            </a:endParaRPr>
          </a:p>
        </p:txBody>
      </p:sp>
      <p:grpSp>
        <p:nvGrpSpPr>
          <p:cNvPr id="30" name="Group 30"/>
          <p:cNvGrpSpPr/>
          <p:nvPr/>
        </p:nvGrpSpPr>
        <p:grpSpPr>
          <a:xfrm>
            <a:off x="1028700" y="3392464"/>
            <a:ext cx="4387624" cy="5406721"/>
            <a:chOff x="0" y="0"/>
            <a:chExt cx="1155588" cy="1423992"/>
          </a:xfrm>
        </p:grpSpPr>
        <p:sp>
          <p:nvSpPr>
            <p:cNvPr id="31" name="Freeform 31"/>
            <p:cNvSpPr/>
            <p:nvPr/>
          </p:nvSpPr>
          <p:spPr>
            <a:xfrm>
              <a:off x="0" y="0"/>
              <a:ext cx="1155588" cy="1423992"/>
            </a:xfrm>
            <a:custGeom>
              <a:avLst/>
              <a:gdLst/>
              <a:ahLst/>
              <a:cxnLst/>
              <a:rect l="l" t="t" r="r" b="b"/>
              <a:pathLst>
                <a:path w="1155588" h="1423992">
                  <a:moveTo>
                    <a:pt x="0" y="0"/>
                  </a:moveTo>
                  <a:lnTo>
                    <a:pt x="1155588" y="0"/>
                  </a:lnTo>
                  <a:lnTo>
                    <a:pt x="1155588" y="1423992"/>
                  </a:lnTo>
                  <a:lnTo>
                    <a:pt x="0" y="1423992"/>
                  </a:lnTo>
                  <a:close/>
                </a:path>
              </a:pathLst>
            </a:custGeom>
            <a:solidFill>
              <a:srgbClr val="DCB0D2">
                <a:alpha val="23922"/>
              </a:srgbClr>
            </a:solidFill>
          </p:spPr>
          <p:txBody>
            <a:bodyPr/>
            <a:lstStyle/>
            <a:p>
              <a:endParaRPr lang="en-GB"/>
            </a:p>
          </p:txBody>
        </p:sp>
        <p:sp>
          <p:nvSpPr>
            <p:cNvPr id="32" name="TextBox 32"/>
            <p:cNvSpPr txBox="1"/>
            <p:nvPr/>
          </p:nvSpPr>
          <p:spPr>
            <a:xfrm>
              <a:off x="0" y="0"/>
              <a:ext cx="1155588" cy="1423992"/>
            </a:xfrm>
            <a:prstGeom prst="rect">
              <a:avLst/>
            </a:prstGeom>
          </p:spPr>
          <p:txBody>
            <a:bodyPr lIns="50800" tIns="50800" rIns="50800" bIns="50800" rtlCol="0" anchor="ctr"/>
            <a:lstStyle/>
            <a:p>
              <a:pPr algn="ctr">
                <a:lnSpc>
                  <a:spcPts val="3036"/>
                </a:lnSpc>
              </a:pPr>
              <a:endParaRPr/>
            </a:p>
          </p:txBody>
        </p:sp>
      </p:grpSp>
      <p:sp>
        <p:nvSpPr>
          <p:cNvPr id="33" name="TextBox 33"/>
          <p:cNvSpPr txBox="1"/>
          <p:nvPr/>
        </p:nvSpPr>
        <p:spPr>
          <a:xfrm>
            <a:off x="6186763" y="3571626"/>
            <a:ext cx="10834510" cy="2233511"/>
          </a:xfrm>
          <a:prstGeom prst="rect">
            <a:avLst/>
          </a:prstGeom>
        </p:spPr>
        <p:txBody>
          <a:bodyPr lIns="0" tIns="0" rIns="0" bIns="0" rtlCol="0" anchor="t">
            <a:spAutoFit/>
          </a:bodyPr>
          <a:lstStyle/>
          <a:p>
            <a:pPr algn="ctr">
              <a:lnSpc>
                <a:spcPts val="4480"/>
              </a:lnSpc>
            </a:pPr>
            <a:r>
              <a:rPr lang="en-US" sz="3200">
                <a:solidFill>
                  <a:srgbClr val="FFFFFF"/>
                </a:solidFill>
                <a:latin typeface="Century Gothic Paneuropean"/>
                <a:ea typeface="Century Gothic Paneuropean"/>
                <a:cs typeface="Century Gothic Paneuropean"/>
                <a:sym typeface="Century Gothic Paneuropean"/>
              </a:rPr>
              <a:t>...FELT MORE CONNECTED TO YOUR BODY  THAN YOUR THOUGHTS?</a:t>
            </a:r>
          </a:p>
          <a:p>
            <a:pPr algn="ctr">
              <a:lnSpc>
                <a:spcPts val="4480"/>
              </a:lnSpc>
            </a:pPr>
            <a:endParaRPr lang="en-US" sz="3200">
              <a:solidFill>
                <a:srgbClr val="FFFFFF"/>
              </a:solidFill>
              <a:latin typeface="Century Gothic Paneuropean"/>
              <a:ea typeface="Century Gothic Paneuropean"/>
              <a:cs typeface="Century Gothic Paneuropean"/>
              <a:sym typeface="Century Gothic Paneuropean"/>
            </a:endParaRPr>
          </a:p>
          <a:p>
            <a:pPr algn="ctr">
              <a:lnSpc>
                <a:spcPts val="4480"/>
              </a:lnSpc>
              <a:spcBef>
                <a:spcPct val="0"/>
              </a:spcBef>
            </a:pPr>
            <a:endParaRPr lang="en-US" sz="3200">
              <a:solidFill>
                <a:srgbClr val="FFFFFF"/>
              </a:solidFill>
              <a:latin typeface="Century Gothic Paneuropean"/>
              <a:ea typeface="Century Gothic Paneuropean"/>
              <a:cs typeface="Century Gothic Paneuropean"/>
              <a:sym typeface="Century Gothic Paneuropean"/>
            </a:endParaRPr>
          </a:p>
        </p:txBody>
      </p:sp>
      <p:sp>
        <p:nvSpPr>
          <p:cNvPr id="35" name="TextBox 24">
            <a:extLst>
              <a:ext uri="{FF2B5EF4-FFF2-40B4-BE49-F238E27FC236}">
                <a16:creationId xmlns:a16="http://schemas.microsoft.com/office/drawing/2014/main" id="{EAE9312A-1B4C-303A-CBB8-46DEABD691AF}"/>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grpSp>
        <p:nvGrpSpPr>
          <p:cNvPr id="2" name="Group 2"/>
          <p:cNvGrpSpPr/>
          <p:nvPr/>
        </p:nvGrpSpPr>
        <p:grpSpPr>
          <a:xfrm>
            <a:off x="839796" y="5313610"/>
            <a:ext cx="5798757" cy="3343394"/>
            <a:chOff x="0" y="0"/>
            <a:chExt cx="1527235" cy="880583"/>
          </a:xfrm>
        </p:grpSpPr>
        <p:sp>
          <p:nvSpPr>
            <p:cNvPr id="3" name="Freeform 3"/>
            <p:cNvSpPr/>
            <p:nvPr/>
          </p:nvSpPr>
          <p:spPr>
            <a:xfrm>
              <a:off x="0" y="0"/>
              <a:ext cx="1527235" cy="880583"/>
            </a:xfrm>
            <a:custGeom>
              <a:avLst/>
              <a:gdLst/>
              <a:ahLst/>
              <a:cxnLst/>
              <a:rect l="l" t="t" r="r" b="b"/>
              <a:pathLst>
                <a:path w="1527235" h="880583">
                  <a:moveTo>
                    <a:pt x="1527235" y="41388"/>
                  </a:moveTo>
                  <a:lnTo>
                    <a:pt x="1527235" y="839195"/>
                  </a:lnTo>
                  <a:cubicBezTo>
                    <a:pt x="1527235" y="850171"/>
                    <a:pt x="1522874" y="860699"/>
                    <a:pt x="1515112" y="868460"/>
                  </a:cubicBezTo>
                  <a:cubicBezTo>
                    <a:pt x="1507351" y="876222"/>
                    <a:pt x="1496823" y="880583"/>
                    <a:pt x="1485847" y="880583"/>
                  </a:cubicBezTo>
                  <a:lnTo>
                    <a:pt x="41388" y="880583"/>
                  </a:lnTo>
                  <a:cubicBezTo>
                    <a:pt x="30411" y="880583"/>
                    <a:pt x="19884" y="876222"/>
                    <a:pt x="12122" y="868460"/>
                  </a:cubicBezTo>
                  <a:cubicBezTo>
                    <a:pt x="4361" y="860699"/>
                    <a:pt x="0" y="850171"/>
                    <a:pt x="0" y="839195"/>
                  </a:cubicBezTo>
                  <a:lnTo>
                    <a:pt x="0" y="41388"/>
                  </a:lnTo>
                  <a:cubicBezTo>
                    <a:pt x="0" y="30411"/>
                    <a:pt x="4361" y="19884"/>
                    <a:pt x="12122" y="12122"/>
                  </a:cubicBezTo>
                  <a:cubicBezTo>
                    <a:pt x="19884" y="4361"/>
                    <a:pt x="30411" y="0"/>
                    <a:pt x="41388" y="0"/>
                  </a:cubicBezTo>
                  <a:lnTo>
                    <a:pt x="1485847" y="0"/>
                  </a:lnTo>
                  <a:cubicBezTo>
                    <a:pt x="1496823" y="0"/>
                    <a:pt x="1507351" y="4361"/>
                    <a:pt x="1515112" y="12122"/>
                  </a:cubicBezTo>
                  <a:cubicBezTo>
                    <a:pt x="1522874" y="19884"/>
                    <a:pt x="1527235" y="30411"/>
                    <a:pt x="1527235" y="41388"/>
                  </a:cubicBezTo>
                  <a:close/>
                </a:path>
              </a:pathLst>
            </a:custGeom>
            <a:solidFill>
              <a:srgbClr val="FFFFFF"/>
            </a:solidFill>
          </p:spPr>
          <p:txBody>
            <a:bodyPr/>
            <a:lstStyle/>
            <a:p>
              <a:endParaRPr lang="en-GB"/>
            </a:p>
          </p:txBody>
        </p:sp>
        <p:sp>
          <p:nvSpPr>
            <p:cNvPr id="4" name="TextBox 4"/>
            <p:cNvSpPr txBox="1"/>
            <p:nvPr/>
          </p:nvSpPr>
          <p:spPr>
            <a:xfrm>
              <a:off x="0" y="0"/>
              <a:ext cx="1527235" cy="880583"/>
            </a:xfrm>
            <a:prstGeom prst="rect">
              <a:avLst/>
            </a:prstGeom>
          </p:spPr>
          <p:txBody>
            <a:bodyPr lIns="50800" tIns="50800" rIns="50800" bIns="50800" rtlCol="0" anchor="ctr"/>
            <a:lstStyle/>
            <a:p>
              <a:pPr algn="ctr">
                <a:lnSpc>
                  <a:spcPts val="3036"/>
                </a:lnSpc>
              </a:pPr>
              <a:endParaRPr/>
            </a:p>
          </p:txBody>
        </p:sp>
      </p:grpSp>
      <p:grpSp>
        <p:nvGrpSpPr>
          <p:cNvPr id="5" name="Group 5"/>
          <p:cNvGrpSpPr/>
          <p:nvPr/>
        </p:nvGrpSpPr>
        <p:grpSpPr>
          <a:xfrm>
            <a:off x="6964797" y="5313610"/>
            <a:ext cx="5446475" cy="3343394"/>
            <a:chOff x="0" y="0"/>
            <a:chExt cx="1527235" cy="880583"/>
          </a:xfrm>
        </p:grpSpPr>
        <p:sp>
          <p:nvSpPr>
            <p:cNvPr id="6" name="Freeform 6"/>
            <p:cNvSpPr/>
            <p:nvPr/>
          </p:nvSpPr>
          <p:spPr>
            <a:xfrm>
              <a:off x="0" y="0"/>
              <a:ext cx="1527235" cy="880583"/>
            </a:xfrm>
            <a:custGeom>
              <a:avLst/>
              <a:gdLst/>
              <a:ahLst/>
              <a:cxnLst/>
              <a:rect l="l" t="t" r="r" b="b"/>
              <a:pathLst>
                <a:path w="1527235" h="880583">
                  <a:moveTo>
                    <a:pt x="1527235" y="41388"/>
                  </a:moveTo>
                  <a:lnTo>
                    <a:pt x="1527235" y="839195"/>
                  </a:lnTo>
                  <a:cubicBezTo>
                    <a:pt x="1527235" y="850171"/>
                    <a:pt x="1522874" y="860699"/>
                    <a:pt x="1515112" y="868460"/>
                  </a:cubicBezTo>
                  <a:cubicBezTo>
                    <a:pt x="1507351" y="876222"/>
                    <a:pt x="1496823" y="880583"/>
                    <a:pt x="1485847" y="880583"/>
                  </a:cubicBezTo>
                  <a:lnTo>
                    <a:pt x="41388" y="880583"/>
                  </a:lnTo>
                  <a:cubicBezTo>
                    <a:pt x="30411" y="880583"/>
                    <a:pt x="19884" y="876222"/>
                    <a:pt x="12122" y="868460"/>
                  </a:cubicBezTo>
                  <a:cubicBezTo>
                    <a:pt x="4361" y="860699"/>
                    <a:pt x="0" y="850171"/>
                    <a:pt x="0" y="839195"/>
                  </a:cubicBezTo>
                  <a:lnTo>
                    <a:pt x="0" y="41388"/>
                  </a:lnTo>
                  <a:cubicBezTo>
                    <a:pt x="0" y="30411"/>
                    <a:pt x="4361" y="19884"/>
                    <a:pt x="12122" y="12122"/>
                  </a:cubicBezTo>
                  <a:cubicBezTo>
                    <a:pt x="19884" y="4361"/>
                    <a:pt x="30411" y="0"/>
                    <a:pt x="41388" y="0"/>
                  </a:cubicBezTo>
                  <a:lnTo>
                    <a:pt x="1485847" y="0"/>
                  </a:lnTo>
                  <a:cubicBezTo>
                    <a:pt x="1496823" y="0"/>
                    <a:pt x="1507351" y="4361"/>
                    <a:pt x="1515112" y="12122"/>
                  </a:cubicBezTo>
                  <a:cubicBezTo>
                    <a:pt x="1522874" y="19884"/>
                    <a:pt x="1527235" y="30411"/>
                    <a:pt x="1527235" y="41388"/>
                  </a:cubicBezTo>
                  <a:close/>
                </a:path>
              </a:pathLst>
            </a:custGeom>
            <a:solidFill>
              <a:srgbClr val="FFFFFF"/>
            </a:solidFill>
          </p:spPr>
          <p:txBody>
            <a:bodyPr/>
            <a:lstStyle/>
            <a:p>
              <a:endParaRPr lang="en-GB"/>
            </a:p>
          </p:txBody>
        </p:sp>
        <p:sp>
          <p:nvSpPr>
            <p:cNvPr id="7" name="TextBox 7"/>
            <p:cNvSpPr txBox="1"/>
            <p:nvPr/>
          </p:nvSpPr>
          <p:spPr>
            <a:xfrm>
              <a:off x="0" y="0"/>
              <a:ext cx="1527235" cy="880583"/>
            </a:xfrm>
            <a:prstGeom prst="rect">
              <a:avLst/>
            </a:prstGeom>
          </p:spPr>
          <p:txBody>
            <a:bodyPr lIns="50800" tIns="50800" rIns="50800" bIns="50800" rtlCol="0" anchor="ctr"/>
            <a:lstStyle/>
            <a:p>
              <a:pPr algn="ctr">
                <a:lnSpc>
                  <a:spcPts val="3036"/>
                </a:lnSpc>
              </a:pPr>
              <a:endParaRPr/>
            </a:p>
          </p:txBody>
        </p:sp>
      </p:grpSp>
      <p:sp>
        <p:nvSpPr>
          <p:cNvPr id="8" name="TextBox 8"/>
          <p:cNvSpPr txBox="1"/>
          <p:nvPr/>
        </p:nvSpPr>
        <p:spPr>
          <a:xfrm>
            <a:off x="7194836" y="5497502"/>
            <a:ext cx="4858337" cy="2727960"/>
          </a:xfrm>
          <a:prstGeom prst="rect">
            <a:avLst/>
          </a:prstGeom>
        </p:spPr>
        <p:txBody>
          <a:bodyPr wrap="square" lIns="0" tIns="0" rIns="0" bIns="0" rtlCol="0" anchor="t">
            <a:spAutoFit/>
          </a:bodyPr>
          <a:lstStyle/>
          <a:p>
            <a:pPr algn="l">
              <a:lnSpc>
                <a:spcPts val="3600"/>
              </a:lnSpc>
            </a:pPr>
            <a:r>
              <a:rPr lang="en-US" sz="2400" spc="24" dirty="0">
                <a:solidFill>
                  <a:srgbClr val="591E4B"/>
                </a:solidFill>
                <a:latin typeface="Century Gothic Paneuropean"/>
                <a:ea typeface="Century Gothic Paneuropean"/>
                <a:cs typeface="Century Gothic Paneuropean"/>
                <a:sym typeface="Century Gothic Paneuropean"/>
              </a:rPr>
              <a:t>Rest is:</a:t>
            </a:r>
          </a:p>
          <a:p>
            <a:pPr marL="518160" lvl="1" indent="-259080" algn="l">
              <a:lnSpc>
                <a:spcPts val="3600"/>
              </a:lnSpc>
              <a:buFont typeface="Arial"/>
              <a:buChar char="•"/>
            </a:pPr>
            <a:r>
              <a:rPr lang="en-US" sz="2400" spc="24" dirty="0">
                <a:solidFill>
                  <a:srgbClr val="591E4B"/>
                </a:solidFill>
                <a:latin typeface="Century Gothic Paneuropean"/>
                <a:ea typeface="Century Gothic Paneuropean"/>
                <a:cs typeface="Century Gothic Paneuropean"/>
                <a:sym typeface="Century Gothic Paneuropean"/>
              </a:rPr>
              <a:t>Strategic recovery</a:t>
            </a:r>
          </a:p>
          <a:p>
            <a:pPr marL="518160" lvl="1" indent="-259080" algn="l">
              <a:lnSpc>
                <a:spcPts val="3600"/>
              </a:lnSpc>
              <a:buFont typeface="Arial"/>
              <a:buChar char="•"/>
            </a:pPr>
            <a:r>
              <a:rPr lang="en-US" sz="2400" spc="24" dirty="0">
                <a:solidFill>
                  <a:srgbClr val="591E4B"/>
                </a:solidFill>
                <a:latin typeface="Century Gothic Paneuropean"/>
                <a:ea typeface="Century Gothic Paneuropean"/>
                <a:cs typeface="Century Gothic Paneuropean"/>
                <a:sym typeface="Century Gothic Paneuropean"/>
              </a:rPr>
              <a:t>Creative incubation</a:t>
            </a:r>
          </a:p>
          <a:p>
            <a:pPr marL="518160" lvl="1" indent="-259080" algn="l">
              <a:lnSpc>
                <a:spcPts val="3600"/>
              </a:lnSpc>
              <a:buFont typeface="Arial"/>
              <a:buChar char="•"/>
            </a:pPr>
            <a:r>
              <a:rPr lang="en-US" sz="2400" spc="24" dirty="0">
                <a:solidFill>
                  <a:srgbClr val="591E4B"/>
                </a:solidFill>
                <a:latin typeface="Century Gothic Paneuropean"/>
                <a:ea typeface="Century Gothic Paneuropean"/>
                <a:cs typeface="Century Gothic Paneuropean"/>
                <a:sym typeface="Century Gothic Paneuropean"/>
              </a:rPr>
              <a:t>Nervous system regulation</a:t>
            </a:r>
          </a:p>
          <a:p>
            <a:pPr marL="518160" lvl="1" indent="-259080" algn="l">
              <a:lnSpc>
                <a:spcPts val="3600"/>
              </a:lnSpc>
              <a:buFont typeface="Arial"/>
              <a:buChar char="•"/>
            </a:pPr>
            <a:r>
              <a:rPr lang="en-US" sz="2400" spc="24" dirty="0">
                <a:solidFill>
                  <a:srgbClr val="591E4B"/>
                </a:solidFill>
                <a:latin typeface="Century Gothic Paneuropean"/>
                <a:ea typeface="Century Gothic Paneuropean"/>
                <a:cs typeface="Century Gothic Paneuropean"/>
                <a:sym typeface="Century Gothic Paneuropean"/>
              </a:rPr>
              <a:t>Soul maintenance</a:t>
            </a:r>
          </a:p>
          <a:p>
            <a:pPr marL="518160" lvl="1" indent="-259080" algn="l">
              <a:lnSpc>
                <a:spcPts val="3600"/>
              </a:lnSpc>
              <a:buFont typeface="Arial"/>
              <a:buChar char="•"/>
            </a:pPr>
            <a:r>
              <a:rPr lang="en-US" sz="2400" spc="24" dirty="0">
                <a:solidFill>
                  <a:srgbClr val="591E4B"/>
                </a:solidFill>
                <a:latin typeface="Century Gothic Paneuropean"/>
                <a:ea typeface="Century Gothic Paneuropean"/>
                <a:cs typeface="Century Gothic Paneuropean"/>
                <a:sym typeface="Century Gothic Paneuropean"/>
              </a:rPr>
              <a:t>Revolutionary self-care</a:t>
            </a:r>
          </a:p>
        </p:txBody>
      </p:sp>
      <p:sp>
        <p:nvSpPr>
          <p:cNvPr id="9" name="Freeform 9"/>
          <p:cNvSpPr/>
          <p:nvPr/>
        </p:nvSpPr>
        <p:spPr>
          <a:xfrm>
            <a:off x="11377126" y="1483035"/>
            <a:ext cx="2068292" cy="524829"/>
          </a:xfrm>
          <a:custGeom>
            <a:avLst/>
            <a:gdLst/>
            <a:ahLst/>
            <a:cxnLst/>
            <a:rect l="l" t="t" r="r" b="b"/>
            <a:pathLst>
              <a:path w="2068292" h="524829">
                <a:moveTo>
                  <a:pt x="0" y="0"/>
                </a:moveTo>
                <a:lnTo>
                  <a:pt x="2068292" y="0"/>
                </a:lnTo>
                <a:lnTo>
                  <a:pt x="2068292" y="524829"/>
                </a:lnTo>
                <a:lnTo>
                  <a:pt x="0" y="52482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0" name="Freeform 10"/>
          <p:cNvSpPr/>
          <p:nvPr/>
        </p:nvSpPr>
        <p:spPr>
          <a:xfrm>
            <a:off x="16729814" y="3237031"/>
            <a:ext cx="529486" cy="594094"/>
          </a:xfrm>
          <a:custGeom>
            <a:avLst/>
            <a:gdLst/>
            <a:ahLst/>
            <a:cxnLst/>
            <a:rect l="l" t="t" r="r" b="b"/>
            <a:pathLst>
              <a:path w="529486" h="594094">
                <a:moveTo>
                  <a:pt x="0" y="0"/>
                </a:moveTo>
                <a:lnTo>
                  <a:pt x="529486" y="0"/>
                </a:lnTo>
                <a:lnTo>
                  <a:pt x="529486" y="594095"/>
                </a:lnTo>
                <a:lnTo>
                  <a:pt x="0" y="594095"/>
                </a:lnTo>
                <a:lnTo>
                  <a:pt x="0" y="0"/>
                </a:lnTo>
                <a:close/>
              </a:path>
            </a:pathLst>
          </a:custGeom>
          <a:blipFill>
            <a:blip r:embed="rId4">
              <a:alphaModFix amt="82000"/>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 name="Freeform 11"/>
          <p:cNvSpPr/>
          <p:nvPr/>
        </p:nvSpPr>
        <p:spPr>
          <a:xfrm>
            <a:off x="10867757" y="4114152"/>
            <a:ext cx="743276" cy="964250"/>
          </a:xfrm>
          <a:custGeom>
            <a:avLst/>
            <a:gdLst/>
            <a:ahLst/>
            <a:cxnLst/>
            <a:rect l="l" t="t" r="r" b="b"/>
            <a:pathLst>
              <a:path w="743276" h="964250">
                <a:moveTo>
                  <a:pt x="0" y="0"/>
                </a:moveTo>
                <a:lnTo>
                  <a:pt x="743276" y="0"/>
                </a:lnTo>
                <a:lnTo>
                  <a:pt x="743276" y="964250"/>
                </a:lnTo>
                <a:lnTo>
                  <a:pt x="0" y="964250"/>
                </a:lnTo>
                <a:lnTo>
                  <a:pt x="0" y="0"/>
                </a:lnTo>
                <a:close/>
              </a:path>
            </a:pathLst>
          </a:custGeom>
          <a:blipFill>
            <a:blip r:embed="rId6">
              <a:alphaModFix amt="62000"/>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 name="Freeform 12"/>
          <p:cNvSpPr/>
          <p:nvPr/>
        </p:nvSpPr>
        <p:spPr>
          <a:xfrm>
            <a:off x="8823267" y="2832274"/>
            <a:ext cx="891811" cy="891811"/>
          </a:xfrm>
          <a:custGeom>
            <a:avLst/>
            <a:gdLst/>
            <a:ahLst/>
            <a:cxnLst/>
            <a:rect l="l" t="t" r="r" b="b"/>
            <a:pathLst>
              <a:path w="891811" h="891811">
                <a:moveTo>
                  <a:pt x="0" y="0"/>
                </a:moveTo>
                <a:lnTo>
                  <a:pt x="891811" y="0"/>
                </a:lnTo>
                <a:lnTo>
                  <a:pt x="891811" y="891812"/>
                </a:lnTo>
                <a:lnTo>
                  <a:pt x="0" y="89181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3" name="Freeform 13"/>
          <p:cNvSpPr/>
          <p:nvPr/>
        </p:nvSpPr>
        <p:spPr>
          <a:xfrm>
            <a:off x="16303840" y="6029204"/>
            <a:ext cx="851947" cy="851947"/>
          </a:xfrm>
          <a:custGeom>
            <a:avLst/>
            <a:gdLst/>
            <a:ahLst/>
            <a:cxnLst/>
            <a:rect l="l" t="t" r="r" b="b"/>
            <a:pathLst>
              <a:path w="851947" h="851947">
                <a:moveTo>
                  <a:pt x="0" y="0"/>
                </a:moveTo>
                <a:lnTo>
                  <a:pt x="851947" y="0"/>
                </a:lnTo>
                <a:lnTo>
                  <a:pt x="851947" y="851947"/>
                </a:lnTo>
                <a:lnTo>
                  <a:pt x="0" y="851947"/>
                </a:lnTo>
                <a:lnTo>
                  <a:pt x="0" y="0"/>
                </a:lnTo>
                <a:close/>
              </a:path>
            </a:pathLst>
          </a:custGeom>
          <a:blipFill>
            <a:blip r:embed="rId10">
              <a:alphaModFix amt="4700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4" name="Freeform 14"/>
          <p:cNvSpPr/>
          <p:nvPr/>
        </p:nvSpPr>
        <p:spPr>
          <a:xfrm>
            <a:off x="15072221" y="1407377"/>
            <a:ext cx="519739" cy="519739"/>
          </a:xfrm>
          <a:custGeom>
            <a:avLst/>
            <a:gdLst/>
            <a:ahLst/>
            <a:cxnLst/>
            <a:rect l="l" t="t" r="r" b="b"/>
            <a:pathLst>
              <a:path w="519739" h="519739">
                <a:moveTo>
                  <a:pt x="0" y="0"/>
                </a:moveTo>
                <a:lnTo>
                  <a:pt x="519740" y="0"/>
                </a:lnTo>
                <a:lnTo>
                  <a:pt x="519740" y="519739"/>
                </a:lnTo>
                <a:lnTo>
                  <a:pt x="0" y="519739"/>
                </a:lnTo>
                <a:lnTo>
                  <a:pt x="0" y="0"/>
                </a:lnTo>
                <a:close/>
              </a:path>
            </a:pathLst>
          </a:custGeom>
          <a:blipFill>
            <a:blip r:embed="rId12">
              <a:alphaModFix amt="54000"/>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5" name="Freeform 15"/>
          <p:cNvSpPr/>
          <p:nvPr/>
        </p:nvSpPr>
        <p:spPr>
          <a:xfrm rot="-811033" flipH="1">
            <a:off x="15947970" y="7334882"/>
            <a:ext cx="1098343" cy="1952610"/>
          </a:xfrm>
          <a:custGeom>
            <a:avLst/>
            <a:gdLst/>
            <a:ahLst/>
            <a:cxnLst/>
            <a:rect l="l" t="t" r="r" b="b"/>
            <a:pathLst>
              <a:path w="1098343" h="1952610">
                <a:moveTo>
                  <a:pt x="1098343" y="0"/>
                </a:moveTo>
                <a:lnTo>
                  <a:pt x="0" y="0"/>
                </a:lnTo>
                <a:lnTo>
                  <a:pt x="0" y="1952610"/>
                </a:lnTo>
                <a:lnTo>
                  <a:pt x="1098343" y="1952610"/>
                </a:lnTo>
                <a:lnTo>
                  <a:pt x="1098343" y="0"/>
                </a:lnTo>
                <a:close/>
              </a:path>
            </a:pathLst>
          </a:custGeom>
          <a:blipFill>
            <a:blip r:embed="rId14">
              <a:alphaModFix amt="61000"/>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16" name="TextBox 16"/>
          <p:cNvSpPr txBox="1"/>
          <p:nvPr/>
        </p:nvSpPr>
        <p:spPr>
          <a:xfrm>
            <a:off x="839796" y="2382600"/>
            <a:ext cx="9998548" cy="783307"/>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HOW CAN WE REDEFINE REST</a:t>
            </a:r>
          </a:p>
        </p:txBody>
      </p:sp>
      <p:sp>
        <p:nvSpPr>
          <p:cNvPr id="17" name="TextBox 17"/>
          <p:cNvSpPr txBox="1"/>
          <p:nvPr/>
        </p:nvSpPr>
        <p:spPr>
          <a:xfrm>
            <a:off x="1226886" y="5583227"/>
            <a:ext cx="5769765" cy="3185160"/>
          </a:xfrm>
          <a:prstGeom prst="rect">
            <a:avLst/>
          </a:prstGeom>
        </p:spPr>
        <p:txBody>
          <a:bodyPr lIns="0" tIns="0" rIns="0" bIns="0" rtlCol="0" anchor="t">
            <a:spAutoFit/>
          </a:bodyPr>
          <a:lstStyle/>
          <a:p>
            <a:pPr algn="l">
              <a:lnSpc>
                <a:spcPts val="3600"/>
              </a:lnSpc>
            </a:pPr>
            <a:r>
              <a:rPr lang="en-US" sz="2400" spc="24" dirty="0">
                <a:solidFill>
                  <a:srgbClr val="808284"/>
                </a:solidFill>
                <a:latin typeface="Century Gothic Paneuropean"/>
                <a:ea typeface="Century Gothic Paneuropean"/>
                <a:cs typeface="Century Gothic Paneuropean"/>
                <a:sym typeface="Century Gothic Paneuropean"/>
              </a:rPr>
              <a:t>Rest is </a:t>
            </a:r>
            <a:r>
              <a:rPr lang="en-US" sz="2400" i="1" spc="24" dirty="0">
                <a:solidFill>
                  <a:srgbClr val="808284"/>
                </a:solidFill>
                <a:latin typeface="Century Gothic Paneuropean Italics"/>
                <a:ea typeface="Century Gothic Paneuropean Italics"/>
                <a:cs typeface="Century Gothic Paneuropean Italics"/>
                <a:sym typeface="Century Gothic Paneuropean Italics"/>
              </a:rPr>
              <a:t>not</a:t>
            </a:r>
            <a:r>
              <a:rPr lang="en-US" sz="2400" spc="24" dirty="0">
                <a:solidFill>
                  <a:srgbClr val="808284"/>
                </a:solidFill>
                <a:latin typeface="Century Gothic Paneuropean"/>
                <a:ea typeface="Century Gothic Paneuropean"/>
                <a:cs typeface="Century Gothic Paneuropean"/>
                <a:sym typeface="Century Gothic Paneuropean"/>
              </a:rPr>
              <a:t>:</a:t>
            </a:r>
          </a:p>
          <a:p>
            <a:pPr marL="518160" lvl="1" indent="-259080" algn="l">
              <a:lnSpc>
                <a:spcPts val="3600"/>
              </a:lnSpc>
              <a:buFont typeface="Arial"/>
              <a:buChar char="•"/>
            </a:pPr>
            <a:r>
              <a:rPr lang="en-US" sz="2400" spc="24" dirty="0">
                <a:solidFill>
                  <a:srgbClr val="808284"/>
                </a:solidFill>
                <a:latin typeface="Century Gothic Paneuropean"/>
                <a:ea typeface="Century Gothic Paneuropean"/>
                <a:cs typeface="Century Gothic Paneuropean"/>
                <a:sym typeface="Century Gothic Paneuropean"/>
              </a:rPr>
              <a:t>Laziness or weakness</a:t>
            </a:r>
          </a:p>
          <a:p>
            <a:pPr marL="518160" lvl="1" indent="-259080" algn="l">
              <a:lnSpc>
                <a:spcPts val="3600"/>
              </a:lnSpc>
              <a:buFont typeface="Arial"/>
              <a:buChar char="•"/>
            </a:pPr>
            <a:r>
              <a:rPr lang="en-US" sz="2400" spc="24" dirty="0">
                <a:solidFill>
                  <a:srgbClr val="808284"/>
                </a:solidFill>
                <a:latin typeface="Century Gothic Paneuropean"/>
                <a:ea typeface="Century Gothic Paneuropean"/>
                <a:cs typeface="Century Gothic Paneuropean"/>
                <a:sym typeface="Century Gothic Paneuropean"/>
              </a:rPr>
              <a:t>Time wasted</a:t>
            </a:r>
          </a:p>
          <a:p>
            <a:pPr marL="518160" lvl="1" indent="-259080" algn="l">
              <a:lnSpc>
                <a:spcPts val="3600"/>
              </a:lnSpc>
              <a:buFont typeface="Arial"/>
              <a:buChar char="•"/>
            </a:pPr>
            <a:r>
              <a:rPr lang="en-US" sz="2400" spc="24" dirty="0">
                <a:solidFill>
                  <a:srgbClr val="808284"/>
                </a:solidFill>
                <a:latin typeface="Century Gothic Paneuropean"/>
                <a:ea typeface="Century Gothic Paneuropean"/>
                <a:cs typeface="Century Gothic Paneuropean"/>
                <a:sym typeface="Century Gothic Paneuropean"/>
              </a:rPr>
              <a:t>Something to feel guilty about</a:t>
            </a:r>
          </a:p>
          <a:p>
            <a:pPr marL="518160" lvl="1" indent="-259080" algn="l">
              <a:lnSpc>
                <a:spcPts val="3600"/>
              </a:lnSpc>
              <a:buFont typeface="Arial"/>
              <a:buChar char="•"/>
            </a:pPr>
            <a:r>
              <a:rPr lang="en-US" sz="2400" spc="24" dirty="0">
                <a:solidFill>
                  <a:srgbClr val="808284"/>
                </a:solidFill>
                <a:latin typeface="Century Gothic Paneuropean"/>
                <a:ea typeface="Century Gothic Paneuropean"/>
                <a:cs typeface="Century Gothic Paneuropean"/>
                <a:sym typeface="Century Gothic Paneuropean"/>
              </a:rPr>
              <a:t>Only for when you're "done"</a:t>
            </a:r>
          </a:p>
          <a:p>
            <a:pPr algn="l">
              <a:lnSpc>
                <a:spcPts val="3600"/>
              </a:lnSpc>
            </a:pPr>
            <a:endParaRPr lang="en-US" sz="2400" spc="24" dirty="0">
              <a:solidFill>
                <a:srgbClr val="808284"/>
              </a:solidFill>
              <a:latin typeface="Century Gothic Paneuropean"/>
              <a:ea typeface="Century Gothic Paneuropean"/>
              <a:cs typeface="Century Gothic Paneuropean"/>
              <a:sym typeface="Century Gothic Paneuropean"/>
            </a:endParaRPr>
          </a:p>
          <a:p>
            <a:pPr algn="l">
              <a:lnSpc>
                <a:spcPts val="3600"/>
              </a:lnSpc>
            </a:pPr>
            <a:endParaRPr lang="en-US" sz="2400" spc="24" dirty="0">
              <a:solidFill>
                <a:srgbClr val="808284"/>
              </a:solidFill>
              <a:latin typeface="Century Gothic Paneuropean"/>
              <a:ea typeface="Century Gothic Paneuropean"/>
              <a:cs typeface="Century Gothic Paneuropean"/>
              <a:sym typeface="Century Gothic Paneuropean"/>
            </a:endParaRPr>
          </a:p>
        </p:txBody>
      </p:sp>
      <p:sp>
        <p:nvSpPr>
          <p:cNvPr id="18" name="TextBox 18"/>
          <p:cNvSpPr txBox="1"/>
          <p:nvPr/>
        </p:nvSpPr>
        <p:spPr>
          <a:xfrm>
            <a:off x="1028700" y="4404157"/>
            <a:ext cx="6166137" cy="384240"/>
          </a:xfrm>
          <a:prstGeom prst="rect">
            <a:avLst/>
          </a:prstGeom>
        </p:spPr>
        <p:txBody>
          <a:bodyPr lIns="0" tIns="0" rIns="0" bIns="0" rtlCol="0" anchor="t">
            <a:spAutoFit/>
          </a:bodyPr>
          <a:lstStyle/>
          <a:p>
            <a:pPr algn="l">
              <a:lnSpc>
                <a:spcPts val="3036"/>
              </a:lnSpc>
            </a:pPr>
            <a:r>
              <a:rPr lang="en-US" sz="2551" b="1" spc="25">
                <a:solidFill>
                  <a:srgbClr val="318ECD"/>
                </a:solidFill>
                <a:latin typeface="Century Gothic Paneuropean Bold"/>
                <a:ea typeface="Century Gothic Paneuropean Bold"/>
                <a:cs typeface="Century Gothic Paneuropean Bold"/>
                <a:sym typeface="Century Gothic Paneuropean Bold"/>
              </a:rPr>
              <a:t>REST AS INTELLIGENCE</a:t>
            </a:r>
          </a:p>
        </p:txBody>
      </p:sp>
      <p:sp>
        <p:nvSpPr>
          <p:cNvPr id="19" name="AutoShape 19"/>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20" name="Freeform 20"/>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6"/>
            <a:stretch>
              <a:fillRect/>
            </a:stretch>
          </a:blipFill>
        </p:spPr>
        <p:txBody>
          <a:bodyPr/>
          <a:lstStyle/>
          <a:p>
            <a:endParaRPr lang="en-GB"/>
          </a:p>
        </p:txBody>
      </p:sp>
      <p:sp>
        <p:nvSpPr>
          <p:cNvPr id="21" name="Freeform 21"/>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7"/>
            <a:stretch>
              <a:fillRect/>
            </a:stretch>
          </a:blipFill>
        </p:spPr>
        <p:txBody>
          <a:bodyPr/>
          <a:lstStyle/>
          <a:p>
            <a:endParaRPr lang="en-GB"/>
          </a:p>
        </p:txBody>
      </p:sp>
      <p:sp>
        <p:nvSpPr>
          <p:cNvPr id="22" name="AutoShape 22"/>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23" name="Freeform 23"/>
          <p:cNvSpPr/>
          <p:nvPr/>
        </p:nvSpPr>
        <p:spPr>
          <a:xfrm>
            <a:off x="12411272" y="3345443"/>
            <a:ext cx="5036932" cy="4862429"/>
          </a:xfrm>
          <a:custGeom>
            <a:avLst/>
            <a:gdLst/>
            <a:ahLst/>
            <a:cxnLst/>
            <a:rect l="l" t="t" r="r" b="b"/>
            <a:pathLst>
              <a:path w="4848028" h="4460186">
                <a:moveTo>
                  <a:pt x="0" y="0"/>
                </a:moveTo>
                <a:lnTo>
                  <a:pt x="4848028" y="0"/>
                </a:lnTo>
                <a:lnTo>
                  <a:pt x="4848028" y="4460186"/>
                </a:lnTo>
                <a:lnTo>
                  <a:pt x="0" y="4460186"/>
                </a:lnTo>
                <a:lnTo>
                  <a:pt x="0" y="0"/>
                </a:lnTo>
                <a:close/>
              </a:path>
            </a:pathLst>
          </a:custGeom>
          <a:blipFill>
            <a:blip r:embed="rId18"/>
            <a:stretch>
              <a:fillRect/>
            </a:stretch>
          </a:blipFill>
        </p:spPr>
        <p:txBody>
          <a:bodyPr/>
          <a:lstStyle/>
          <a:p>
            <a:endParaRPr lang="en-GB"/>
          </a:p>
        </p:txBody>
      </p:sp>
      <p:sp>
        <p:nvSpPr>
          <p:cNvPr id="24" name="Freeform 24"/>
          <p:cNvSpPr/>
          <p:nvPr/>
        </p:nvSpPr>
        <p:spPr>
          <a:xfrm rot="759848">
            <a:off x="-50183" y="8288866"/>
            <a:ext cx="918471" cy="1618452"/>
          </a:xfrm>
          <a:custGeom>
            <a:avLst/>
            <a:gdLst/>
            <a:ahLst/>
            <a:cxnLst/>
            <a:rect l="l" t="t" r="r" b="b"/>
            <a:pathLst>
              <a:path w="918471" h="1618452">
                <a:moveTo>
                  <a:pt x="0" y="0"/>
                </a:moveTo>
                <a:lnTo>
                  <a:pt x="918471" y="0"/>
                </a:lnTo>
                <a:lnTo>
                  <a:pt x="918471" y="1618452"/>
                </a:lnTo>
                <a:lnTo>
                  <a:pt x="0" y="1618452"/>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GB"/>
          </a:p>
        </p:txBody>
      </p:sp>
      <p:sp>
        <p:nvSpPr>
          <p:cNvPr id="26" name="TextBox 24">
            <a:extLst>
              <a:ext uri="{FF2B5EF4-FFF2-40B4-BE49-F238E27FC236}">
                <a16:creationId xmlns:a16="http://schemas.microsoft.com/office/drawing/2014/main" id="{1DEC5052-D6E0-FD6D-000B-0E8A4B01435D}"/>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AutoShape 2"/>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3" name="Freeform 3"/>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2"/>
            <a:stretch>
              <a:fillRect/>
            </a:stretch>
          </a:blipFill>
        </p:spPr>
        <p:txBody>
          <a:bodyPr/>
          <a:lstStyle/>
          <a:p>
            <a:endParaRPr lang="en-GB"/>
          </a:p>
        </p:txBody>
      </p:sp>
      <p:sp>
        <p:nvSpPr>
          <p:cNvPr id="4" name="Freeform 4"/>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3"/>
            <a:stretch>
              <a:fillRect/>
            </a:stretch>
          </a:blipFill>
        </p:spPr>
        <p:txBody>
          <a:bodyPr/>
          <a:lstStyle/>
          <a:p>
            <a:endParaRPr lang="en-GB"/>
          </a:p>
        </p:txBody>
      </p:sp>
      <p:sp>
        <p:nvSpPr>
          <p:cNvPr id="5" name="Freeform 5"/>
          <p:cNvSpPr/>
          <p:nvPr/>
        </p:nvSpPr>
        <p:spPr>
          <a:xfrm>
            <a:off x="12763554" y="2268352"/>
            <a:ext cx="3617695" cy="6237406"/>
          </a:xfrm>
          <a:custGeom>
            <a:avLst/>
            <a:gdLst/>
            <a:ahLst/>
            <a:cxnLst/>
            <a:rect l="l" t="t" r="r" b="b"/>
            <a:pathLst>
              <a:path w="3617695" h="6237406">
                <a:moveTo>
                  <a:pt x="0" y="0"/>
                </a:moveTo>
                <a:lnTo>
                  <a:pt x="3617695" y="0"/>
                </a:lnTo>
                <a:lnTo>
                  <a:pt x="3617695" y="6237406"/>
                </a:lnTo>
                <a:lnTo>
                  <a:pt x="0" y="62374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AutoShape 6"/>
          <p:cNvSpPr/>
          <p:nvPr/>
        </p:nvSpPr>
        <p:spPr>
          <a:xfrm>
            <a:off x="-54497"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7" name="TextBox 7"/>
          <p:cNvSpPr txBox="1"/>
          <p:nvPr/>
        </p:nvSpPr>
        <p:spPr>
          <a:xfrm>
            <a:off x="839796" y="2178997"/>
            <a:ext cx="13345005" cy="1554778"/>
          </a:xfrm>
          <a:prstGeom prst="rect">
            <a:avLst/>
          </a:prstGeom>
        </p:spPr>
        <p:txBody>
          <a:bodyPr lIns="0" tIns="0" rIns="0" bIns="0" rtlCol="0" anchor="t">
            <a:spAutoFit/>
          </a:bodyPr>
          <a:lstStyle/>
          <a:p>
            <a:pPr algn="l">
              <a:lnSpc>
                <a:spcPts val="6125"/>
              </a:lnSpc>
            </a:pPr>
            <a:r>
              <a:rPr lang="en-US" sz="5619" b="1" dirty="0">
                <a:solidFill>
                  <a:srgbClr val="0075C9"/>
                </a:solidFill>
                <a:latin typeface="Century Gothic Paneuropean Bold"/>
                <a:ea typeface="Century Gothic Paneuropean Bold"/>
                <a:cs typeface="Century Gothic Paneuropean Bold"/>
                <a:sym typeface="Century Gothic Paneuropean Bold"/>
              </a:rPr>
              <a:t>WHAT CHANGE ARE YOU GOING TO MAKE TODAY?</a:t>
            </a:r>
          </a:p>
        </p:txBody>
      </p:sp>
      <p:grpSp>
        <p:nvGrpSpPr>
          <p:cNvPr id="8" name="Group 8"/>
          <p:cNvGrpSpPr/>
          <p:nvPr/>
        </p:nvGrpSpPr>
        <p:grpSpPr>
          <a:xfrm>
            <a:off x="839796" y="5313610"/>
            <a:ext cx="10661643" cy="2170166"/>
            <a:chOff x="0" y="0"/>
            <a:chExt cx="2807987" cy="571578"/>
          </a:xfrm>
        </p:grpSpPr>
        <p:sp>
          <p:nvSpPr>
            <p:cNvPr id="9" name="Freeform 9"/>
            <p:cNvSpPr/>
            <p:nvPr/>
          </p:nvSpPr>
          <p:spPr>
            <a:xfrm>
              <a:off x="0" y="0"/>
              <a:ext cx="2807987" cy="571578"/>
            </a:xfrm>
            <a:custGeom>
              <a:avLst/>
              <a:gdLst/>
              <a:ahLst/>
              <a:cxnLst/>
              <a:rect l="l" t="t" r="r" b="b"/>
              <a:pathLst>
                <a:path w="2807987" h="571578">
                  <a:moveTo>
                    <a:pt x="2807987" y="22511"/>
                  </a:moveTo>
                  <a:lnTo>
                    <a:pt x="2807987" y="549067"/>
                  </a:lnTo>
                  <a:cubicBezTo>
                    <a:pt x="2807987" y="561500"/>
                    <a:pt x="2797908" y="571578"/>
                    <a:pt x="2785476" y="571578"/>
                  </a:cubicBezTo>
                  <a:lnTo>
                    <a:pt x="22511" y="571578"/>
                  </a:lnTo>
                  <a:cubicBezTo>
                    <a:pt x="16540" y="571578"/>
                    <a:pt x="10815" y="569206"/>
                    <a:pt x="6593" y="564985"/>
                  </a:cubicBezTo>
                  <a:cubicBezTo>
                    <a:pt x="2372" y="560763"/>
                    <a:pt x="0" y="555038"/>
                    <a:pt x="0" y="549067"/>
                  </a:cubicBezTo>
                  <a:lnTo>
                    <a:pt x="0" y="22511"/>
                  </a:lnTo>
                  <a:cubicBezTo>
                    <a:pt x="0" y="16540"/>
                    <a:pt x="2372" y="10815"/>
                    <a:pt x="6593" y="6593"/>
                  </a:cubicBezTo>
                  <a:cubicBezTo>
                    <a:pt x="10815" y="2372"/>
                    <a:pt x="16540" y="0"/>
                    <a:pt x="22511" y="0"/>
                  </a:cubicBezTo>
                  <a:lnTo>
                    <a:pt x="2785476" y="0"/>
                  </a:lnTo>
                  <a:cubicBezTo>
                    <a:pt x="2791446" y="0"/>
                    <a:pt x="2797172" y="2372"/>
                    <a:pt x="2801394" y="6593"/>
                  </a:cubicBezTo>
                  <a:cubicBezTo>
                    <a:pt x="2805615" y="10815"/>
                    <a:pt x="2807987" y="16540"/>
                    <a:pt x="2807987" y="22511"/>
                  </a:cubicBezTo>
                  <a:close/>
                </a:path>
              </a:pathLst>
            </a:custGeom>
            <a:solidFill>
              <a:srgbClr val="FFFFFF"/>
            </a:solidFill>
          </p:spPr>
          <p:txBody>
            <a:bodyPr/>
            <a:lstStyle/>
            <a:p>
              <a:endParaRPr lang="en-GB"/>
            </a:p>
          </p:txBody>
        </p:sp>
        <p:sp>
          <p:nvSpPr>
            <p:cNvPr id="10" name="TextBox 10"/>
            <p:cNvSpPr txBox="1"/>
            <p:nvPr/>
          </p:nvSpPr>
          <p:spPr>
            <a:xfrm>
              <a:off x="0" y="0"/>
              <a:ext cx="2807987" cy="571578"/>
            </a:xfrm>
            <a:prstGeom prst="rect">
              <a:avLst/>
            </a:prstGeom>
          </p:spPr>
          <p:txBody>
            <a:bodyPr lIns="50800" tIns="50800" rIns="50800" bIns="50800" rtlCol="0" anchor="ctr"/>
            <a:lstStyle/>
            <a:p>
              <a:pPr algn="ctr">
                <a:lnSpc>
                  <a:spcPts val="3036"/>
                </a:lnSpc>
              </a:pPr>
              <a:endParaRPr/>
            </a:p>
          </p:txBody>
        </p:sp>
      </p:grpSp>
      <p:sp>
        <p:nvSpPr>
          <p:cNvPr id="11" name="TextBox 11"/>
          <p:cNvSpPr txBox="1"/>
          <p:nvPr/>
        </p:nvSpPr>
        <p:spPr>
          <a:xfrm>
            <a:off x="1364687" y="5854244"/>
            <a:ext cx="9611862" cy="1088898"/>
          </a:xfrm>
          <a:prstGeom prst="rect">
            <a:avLst/>
          </a:prstGeom>
        </p:spPr>
        <p:txBody>
          <a:bodyPr lIns="0" tIns="0" rIns="0" bIns="0" rtlCol="0" anchor="t">
            <a:spAutoFit/>
          </a:bodyPr>
          <a:lstStyle/>
          <a:p>
            <a:pPr algn="ctr">
              <a:lnSpc>
                <a:spcPts val="2856"/>
              </a:lnSpc>
              <a:spcBef>
                <a:spcPct val="0"/>
              </a:spcBef>
            </a:pPr>
            <a:r>
              <a:rPr lang="en-US" sz="2400" spc="24">
                <a:solidFill>
                  <a:srgbClr val="6A205C"/>
                </a:solidFill>
                <a:latin typeface="Century Gothic Paneuropean"/>
                <a:ea typeface="Century Gothic Paneuropean"/>
                <a:cs typeface="Century Gothic Paneuropean"/>
                <a:sym typeface="Century Gothic Paneuropean"/>
              </a:rPr>
              <a:t> What one thing will you change today to reclaim your rhythm?</a:t>
            </a:r>
          </a:p>
          <a:p>
            <a:pPr algn="ctr">
              <a:lnSpc>
                <a:spcPts val="2856"/>
              </a:lnSpc>
              <a:spcBef>
                <a:spcPct val="0"/>
              </a:spcBef>
            </a:pPr>
            <a:r>
              <a:rPr lang="en-US" sz="2400" spc="24">
                <a:solidFill>
                  <a:srgbClr val="6A205C"/>
                </a:solidFill>
                <a:latin typeface="Century Gothic Paneuropean"/>
                <a:ea typeface="Century Gothic Paneuropean"/>
                <a:cs typeface="Century Gothic Paneuropean"/>
                <a:sym typeface="Century Gothic Paneuropean"/>
              </a:rPr>
              <a:t> It could be tiny: 5 minutes screen-free. A walk without your phone. Saying no to one extra thing.”</a:t>
            </a:r>
          </a:p>
        </p:txBody>
      </p:sp>
      <p:sp>
        <p:nvSpPr>
          <p:cNvPr id="12" name="TextBox 12"/>
          <p:cNvSpPr txBox="1"/>
          <p:nvPr/>
        </p:nvSpPr>
        <p:spPr>
          <a:xfrm>
            <a:off x="609600" y="4428723"/>
            <a:ext cx="4310062" cy="384721"/>
          </a:xfrm>
          <a:prstGeom prst="rect">
            <a:avLst/>
          </a:prstGeom>
        </p:spPr>
        <p:txBody>
          <a:bodyPr wrap="square" lIns="0" tIns="0" rIns="0" bIns="0" rtlCol="0" anchor="t">
            <a:spAutoFit/>
          </a:bodyPr>
          <a:lstStyle/>
          <a:p>
            <a:pPr algn="ctr">
              <a:lnSpc>
                <a:spcPts val="3036"/>
              </a:lnSpc>
              <a:spcBef>
                <a:spcPct val="0"/>
              </a:spcBef>
            </a:pPr>
            <a:r>
              <a:rPr lang="en-US" sz="2551" b="1" spc="25" dirty="0">
                <a:solidFill>
                  <a:srgbClr val="2C8FCE"/>
                </a:solidFill>
                <a:latin typeface="Century Gothic Paneuropean Bold"/>
                <a:ea typeface="Century Gothic Paneuropean Bold"/>
                <a:cs typeface="Century Gothic Paneuropean Bold"/>
                <a:sym typeface="Century Gothic Paneuropean Bold"/>
              </a:rPr>
              <a:t>So here’s the invitation:</a:t>
            </a:r>
          </a:p>
        </p:txBody>
      </p:sp>
      <p:sp>
        <p:nvSpPr>
          <p:cNvPr id="13" name="TextBox 13"/>
          <p:cNvSpPr txBox="1"/>
          <p:nvPr/>
        </p:nvSpPr>
        <p:spPr>
          <a:xfrm>
            <a:off x="6989217" y="9892899"/>
            <a:ext cx="4309567" cy="182433"/>
          </a:xfrm>
          <a:prstGeom prst="rect">
            <a:avLst/>
          </a:prstGeom>
        </p:spPr>
        <p:txBody>
          <a:bodyPr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a:t>
            </a:r>
            <a:r>
              <a:rPr lang="en-US" sz="1200" spc="12" dirty="0" err="1">
                <a:solidFill>
                  <a:srgbClr val="808284"/>
                </a:solidFill>
                <a:latin typeface="Century Gothic Paneuropean"/>
                <a:ea typeface="Century Gothic Paneuropean"/>
                <a:cs typeface="Century Gothic Paneuropean"/>
                <a:sym typeface="Century Gothic Paneuropean"/>
              </a:rPr>
              <a:t>Iternational</a:t>
            </a:r>
            <a:r>
              <a:rPr lang="en-US" sz="1200" spc="12" dirty="0">
                <a:solidFill>
                  <a:srgbClr val="808284"/>
                </a:solidFill>
                <a:latin typeface="Century Gothic Paneuropean"/>
                <a:ea typeface="Century Gothic Paneuropean"/>
                <a:cs typeface="Century Gothic Paneuropean"/>
                <a:sym typeface="Century Gothic Paneuropean"/>
              </a:rPr>
              <a:t>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
        <p:nvSpPr>
          <p:cNvPr id="14" name="TextBox 24">
            <a:extLst>
              <a:ext uri="{FF2B5EF4-FFF2-40B4-BE49-F238E27FC236}">
                <a16:creationId xmlns:a16="http://schemas.microsoft.com/office/drawing/2014/main" id="{60865711-6F9C-1F7E-CC23-575C98B29C8B}"/>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a:off x="8089876" y="5916103"/>
            <a:ext cx="2374223" cy="2233053"/>
          </a:xfrm>
          <a:custGeom>
            <a:avLst/>
            <a:gdLst/>
            <a:ahLst/>
            <a:cxnLst/>
            <a:rect l="l" t="t" r="r" b="b"/>
            <a:pathLst>
              <a:path w="2374223" h="2233053">
                <a:moveTo>
                  <a:pt x="0" y="0"/>
                </a:moveTo>
                <a:lnTo>
                  <a:pt x="2374223" y="0"/>
                </a:lnTo>
                <a:lnTo>
                  <a:pt x="2374223" y="2233052"/>
                </a:lnTo>
                <a:lnTo>
                  <a:pt x="0" y="2233052"/>
                </a:lnTo>
                <a:lnTo>
                  <a:pt x="0" y="0"/>
                </a:lnTo>
                <a:close/>
              </a:path>
            </a:pathLst>
          </a:custGeom>
          <a:blipFill>
            <a:blip r:embed="rId2"/>
            <a:stretch>
              <a:fillRect/>
            </a:stretch>
          </a:blipFill>
        </p:spPr>
        <p:txBody>
          <a:bodyPr/>
          <a:lstStyle/>
          <a:p>
            <a:endParaRPr lang="en-GB"/>
          </a:p>
        </p:txBody>
      </p:sp>
      <p:sp>
        <p:nvSpPr>
          <p:cNvPr id="3" name="Freeform 3"/>
          <p:cNvSpPr/>
          <p:nvPr/>
        </p:nvSpPr>
        <p:spPr>
          <a:xfrm>
            <a:off x="11495803" y="5618969"/>
            <a:ext cx="3154211" cy="2827320"/>
          </a:xfrm>
          <a:custGeom>
            <a:avLst/>
            <a:gdLst/>
            <a:ahLst/>
            <a:cxnLst/>
            <a:rect l="l" t="t" r="r" b="b"/>
            <a:pathLst>
              <a:path w="3154211" h="2827320">
                <a:moveTo>
                  <a:pt x="0" y="0"/>
                </a:moveTo>
                <a:lnTo>
                  <a:pt x="3154211" y="0"/>
                </a:lnTo>
                <a:lnTo>
                  <a:pt x="3154211" y="2827320"/>
                </a:lnTo>
                <a:lnTo>
                  <a:pt x="0" y="282732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TextBox 4"/>
          <p:cNvSpPr txBox="1"/>
          <p:nvPr/>
        </p:nvSpPr>
        <p:spPr>
          <a:xfrm>
            <a:off x="1038225" y="2540678"/>
            <a:ext cx="13621314"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MENTAL HEALTH CHAMPIONS</a:t>
            </a:r>
          </a:p>
        </p:txBody>
      </p:sp>
      <p:sp>
        <p:nvSpPr>
          <p:cNvPr id="5" name="TextBox 5"/>
          <p:cNvSpPr txBox="1"/>
          <p:nvPr/>
        </p:nvSpPr>
        <p:spPr>
          <a:xfrm>
            <a:off x="1028700" y="5839903"/>
            <a:ext cx="6356089" cy="1356583"/>
          </a:xfrm>
          <a:prstGeom prst="rect">
            <a:avLst/>
          </a:prstGeom>
        </p:spPr>
        <p:txBody>
          <a:bodyPr lIns="0" tIns="0" rIns="0" bIns="0" rtlCol="0" anchor="t">
            <a:spAutoFit/>
          </a:bodyPr>
          <a:lstStyle/>
          <a:p>
            <a:pPr algn="just">
              <a:lnSpc>
                <a:spcPts val="3600"/>
              </a:lnSpc>
            </a:pPr>
            <a:r>
              <a:rPr lang="en-US" sz="2400" spc="9">
                <a:solidFill>
                  <a:srgbClr val="863275"/>
                </a:solidFill>
                <a:latin typeface="Century Gothic Paneuropean"/>
                <a:ea typeface="Century Gothic Paneuropean"/>
                <a:cs typeface="Century Gothic Paneuropean"/>
                <a:sym typeface="Century Gothic Paneuropean"/>
              </a:rPr>
              <a:t>BOOK NOW FOR A 50% DISCOUNT COSTING YOU £248.5 FOR OUR SEPTEMBER PROGRAMME</a:t>
            </a:r>
          </a:p>
        </p:txBody>
      </p:sp>
      <p:sp>
        <p:nvSpPr>
          <p:cNvPr id="6" name="TextBox 6"/>
          <p:cNvSpPr txBox="1"/>
          <p:nvPr/>
        </p:nvSpPr>
        <p:spPr>
          <a:xfrm>
            <a:off x="1028700" y="5143500"/>
            <a:ext cx="11025640" cy="384240"/>
          </a:xfrm>
          <a:prstGeom prst="rect">
            <a:avLst/>
          </a:prstGeom>
        </p:spPr>
        <p:txBody>
          <a:bodyPr lIns="0" tIns="0" rIns="0" bIns="0" rtlCol="0" anchor="t">
            <a:spAutoFit/>
          </a:bodyPr>
          <a:lstStyle/>
          <a:p>
            <a:pPr algn="l">
              <a:lnSpc>
                <a:spcPts val="3036"/>
              </a:lnSpc>
              <a:spcBef>
                <a:spcPct val="0"/>
              </a:spcBef>
            </a:pPr>
            <a:r>
              <a:rPr lang="en-US" sz="2551" b="1" spc="25">
                <a:solidFill>
                  <a:srgbClr val="2C8FCE"/>
                </a:solidFill>
                <a:latin typeface="Century Gothic Paneuropean Bold"/>
                <a:ea typeface="Century Gothic Paneuropean Bold"/>
                <a:cs typeface="Century Gothic Paneuropean Bold"/>
                <a:sym typeface="Century Gothic Paneuropean Bold"/>
              </a:rPr>
              <a:t>LEARN MORE ABOUT SAFEGUARDING,  SIGNPOSTING AND SUPPORT</a:t>
            </a:r>
          </a:p>
        </p:txBody>
      </p:sp>
      <p:grpSp>
        <p:nvGrpSpPr>
          <p:cNvPr id="7" name="Group 7"/>
          <p:cNvGrpSpPr/>
          <p:nvPr/>
        </p:nvGrpSpPr>
        <p:grpSpPr>
          <a:xfrm rot="5400000">
            <a:off x="14002377" y="1843227"/>
            <a:ext cx="4686212" cy="3885034"/>
            <a:chOff x="0" y="0"/>
            <a:chExt cx="6248283" cy="5180045"/>
          </a:xfrm>
        </p:grpSpPr>
        <p:sp>
          <p:nvSpPr>
            <p:cNvPr id="8" name="Freeform 8"/>
            <p:cNvSpPr/>
            <p:nvPr/>
          </p:nvSpPr>
          <p:spPr>
            <a:xfrm rot="-10800000">
              <a:off x="510199" y="813643"/>
              <a:ext cx="1892271" cy="3364038"/>
            </a:xfrm>
            <a:custGeom>
              <a:avLst/>
              <a:gdLst/>
              <a:ahLst/>
              <a:cxnLst/>
              <a:rect l="l" t="t" r="r" b="b"/>
              <a:pathLst>
                <a:path w="1892271" h="3364038">
                  <a:moveTo>
                    <a:pt x="0" y="0"/>
                  </a:moveTo>
                  <a:lnTo>
                    <a:pt x="1892271" y="0"/>
                  </a:lnTo>
                  <a:lnTo>
                    <a:pt x="1892271" y="3364037"/>
                  </a:lnTo>
                  <a:lnTo>
                    <a:pt x="0" y="336403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Freeform 9"/>
            <p:cNvSpPr/>
            <p:nvPr/>
          </p:nvSpPr>
          <p:spPr>
            <a:xfrm rot="-7412232">
              <a:off x="1260713" y="884731"/>
              <a:ext cx="3379295" cy="2340162"/>
            </a:xfrm>
            <a:custGeom>
              <a:avLst/>
              <a:gdLst/>
              <a:ahLst/>
              <a:cxnLst/>
              <a:rect l="l" t="t" r="r" b="b"/>
              <a:pathLst>
                <a:path w="3379295" h="2340162">
                  <a:moveTo>
                    <a:pt x="0" y="0"/>
                  </a:moveTo>
                  <a:lnTo>
                    <a:pt x="3379295" y="0"/>
                  </a:lnTo>
                  <a:lnTo>
                    <a:pt x="3379295" y="2340161"/>
                  </a:lnTo>
                  <a:lnTo>
                    <a:pt x="0" y="234016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0" name="Freeform 10"/>
            <p:cNvSpPr/>
            <p:nvPr/>
          </p:nvSpPr>
          <p:spPr>
            <a:xfrm rot="-10734224">
              <a:off x="3036947" y="198845"/>
              <a:ext cx="1774872" cy="4964676"/>
            </a:xfrm>
            <a:custGeom>
              <a:avLst/>
              <a:gdLst/>
              <a:ahLst/>
              <a:cxnLst/>
              <a:rect l="l" t="t" r="r" b="b"/>
              <a:pathLst>
                <a:path w="1774872" h="4964676">
                  <a:moveTo>
                    <a:pt x="0" y="0"/>
                  </a:moveTo>
                  <a:lnTo>
                    <a:pt x="1774871" y="0"/>
                  </a:lnTo>
                  <a:lnTo>
                    <a:pt x="1774871" y="4964676"/>
                  </a:lnTo>
                  <a:lnTo>
                    <a:pt x="0" y="496467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1" name="Freeform 11"/>
            <p:cNvSpPr/>
            <p:nvPr/>
          </p:nvSpPr>
          <p:spPr>
            <a:xfrm rot="-9946350">
              <a:off x="3202716" y="488728"/>
              <a:ext cx="2793211" cy="2402162"/>
            </a:xfrm>
            <a:custGeom>
              <a:avLst/>
              <a:gdLst/>
              <a:ahLst/>
              <a:cxnLst/>
              <a:rect l="l" t="t" r="r" b="b"/>
              <a:pathLst>
                <a:path w="2793211" h="2402162">
                  <a:moveTo>
                    <a:pt x="0" y="0"/>
                  </a:moveTo>
                  <a:lnTo>
                    <a:pt x="2793211" y="0"/>
                  </a:lnTo>
                  <a:lnTo>
                    <a:pt x="2793211" y="2402162"/>
                  </a:lnTo>
                  <a:lnTo>
                    <a:pt x="0" y="240216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2" name="Freeform 12"/>
            <p:cNvSpPr/>
            <p:nvPr/>
          </p:nvSpPr>
          <p:spPr>
            <a:xfrm rot="-9798030">
              <a:off x="308978" y="72511"/>
              <a:ext cx="838379" cy="2273569"/>
            </a:xfrm>
            <a:custGeom>
              <a:avLst/>
              <a:gdLst/>
              <a:ahLst/>
              <a:cxnLst/>
              <a:rect l="l" t="t" r="r" b="b"/>
              <a:pathLst>
                <a:path w="838379" h="2273569">
                  <a:moveTo>
                    <a:pt x="0" y="0"/>
                  </a:moveTo>
                  <a:lnTo>
                    <a:pt x="838379" y="0"/>
                  </a:lnTo>
                  <a:lnTo>
                    <a:pt x="838379" y="2273569"/>
                  </a:lnTo>
                  <a:lnTo>
                    <a:pt x="0" y="2273569"/>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grpSp>
      <p:sp>
        <p:nvSpPr>
          <p:cNvPr id="13" name="Freeform 13"/>
          <p:cNvSpPr/>
          <p:nvPr/>
        </p:nvSpPr>
        <p:spPr>
          <a:xfrm rot="-5002696">
            <a:off x="16548793" y="2397476"/>
            <a:ext cx="1554112" cy="2169790"/>
          </a:xfrm>
          <a:custGeom>
            <a:avLst/>
            <a:gdLst/>
            <a:ahLst/>
            <a:cxnLst/>
            <a:rect l="l" t="t" r="r" b="b"/>
            <a:pathLst>
              <a:path w="1554112" h="2169790">
                <a:moveTo>
                  <a:pt x="0" y="0"/>
                </a:moveTo>
                <a:lnTo>
                  <a:pt x="1554112" y="0"/>
                </a:lnTo>
                <a:lnTo>
                  <a:pt x="1554112" y="2169791"/>
                </a:lnTo>
                <a:lnTo>
                  <a:pt x="0" y="2169791"/>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sp>
        <p:nvSpPr>
          <p:cNvPr id="14" name="AutoShape 14"/>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5" name="Freeform 15"/>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7"/>
            <a:stretch>
              <a:fillRect/>
            </a:stretch>
          </a:blipFill>
        </p:spPr>
        <p:txBody>
          <a:bodyPr/>
          <a:lstStyle/>
          <a:p>
            <a:endParaRPr lang="en-GB"/>
          </a:p>
        </p:txBody>
      </p:sp>
      <p:sp>
        <p:nvSpPr>
          <p:cNvPr id="16" name="Freeform 16"/>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8"/>
            <a:stretch>
              <a:fillRect/>
            </a:stretch>
          </a:blipFill>
        </p:spPr>
        <p:txBody>
          <a:bodyPr/>
          <a:lstStyle/>
          <a:p>
            <a:endParaRPr lang="en-GB"/>
          </a:p>
        </p:txBody>
      </p:sp>
      <p:sp>
        <p:nvSpPr>
          <p:cNvPr id="17" name="AutoShape 17"/>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9" name="TextBox 24">
            <a:extLst>
              <a:ext uri="{FF2B5EF4-FFF2-40B4-BE49-F238E27FC236}">
                <a16:creationId xmlns:a16="http://schemas.microsoft.com/office/drawing/2014/main" id="{D54D0DB2-96F3-A286-1432-8FC5486BFC36}"/>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TextBox 2"/>
          <p:cNvSpPr txBox="1"/>
          <p:nvPr/>
        </p:nvSpPr>
        <p:spPr>
          <a:xfrm>
            <a:off x="1028700" y="2382931"/>
            <a:ext cx="12932921"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JOIN NEXT MONTHS WEBINAR</a:t>
            </a:r>
          </a:p>
        </p:txBody>
      </p:sp>
      <p:sp>
        <p:nvSpPr>
          <p:cNvPr id="3" name="Freeform 3"/>
          <p:cNvSpPr/>
          <p:nvPr/>
        </p:nvSpPr>
        <p:spPr>
          <a:xfrm>
            <a:off x="16202460" y="1424846"/>
            <a:ext cx="1554112" cy="2169790"/>
          </a:xfrm>
          <a:custGeom>
            <a:avLst/>
            <a:gdLst/>
            <a:ahLst/>
            <a:cxnLst/>
            <a:rect l="l" t="t" r="r" b="b"/>
            <a:pathLst>
              <a:path w="1554112" h="2169790">
                <a:moveTo>
                  <a:pt x="0" y="0"/>
                </a:moveTo>
                <a:lnTo>
                  <a:pt x="1554112" y="0"/>
                </a:lnTo>
                <a:lnTo>
                  <a:pt x="1554112" y="2169791"/>
                </a:lnTo>
                <a:lnTo>
                  <a:pt x="0" y="216979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811033" flipH="1">
            <a:off x="15084510" y="1968987"/>
            <a:ext cx="1098343" cy="1952610"/>
          </a:xfrm>
          <a:custGeom>
            <a:avLst/>
            <a:gdLst/>
            <a:ahLst/>
            <a:cxnLst/>
            <a:rect l="l" t="t" r="r" b="b"/>
            <a:pathLst>
              <a:path w="1098343" h="1952610">
                <a:moveTo>
                  <a:pt x="1098343" y="0"/>
                </a:moveTo>
                <a:lnTo>
                  <a:pt x="0" y="0"/>
                </a:lnTo>
                <a:lnTo>
                  <a:pt x="0" y="1952610"/>
                </a:lnTo>
                <a:lnTo>
                  <a:pt x="1098343" y="1952610"/>
                </a:lnTo>
                <a:lnTo>
                  <a:pt x="1098343" y="0"/>
                </a:lnTo>
                <a:close/>
              </a:path>
            </a:pathLst>
          </a:custGeom>
          <a:blipFill>
            <a:blip r:embed="rId4">
              <a:alphaModFix amt="61000"/>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a:off x="13799566" y="3166359"/>
            <a:ext cx="763406" cy="856556"/>
          </a:xfrm>
          <a:custGeom>
            <a:avLst/>
            <a:gdLst/>
            <a:ahLst/>
            <a:cxnLst/>
            <a:rect l="l" t="t" r="r" b="b"/>
            <a:pathLst>
              <a:path w="763406" h="856556">
                <a:moveTo>
                  <a:pt x="0" y="0"/>
                </a:moveTo>
                <a:lnTo>
                  <a:pt x="763406" y="0"/>
                </a:lnTo>
                <a:lnTo>
                  <a:pt x="763406" y="856556"/>
                </a:lnTo>
                <a:lnTo>
                  <a:pt x="0" y="85655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AutoShape 6"/>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7" name="Freeform 7"/>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8"/>
            <a:stretch>
              <a:fillRect/>
            </a:stretch>
          </a:blipFill>
        </p:spPr>
        <p:txBody>
          <a:bodyPr/>
          <a:lstStyle/>
          <a:p>
            <a:endParaRPr lang="en-GB"/>
          </a:p>
        </p:txBody>
      </p:sp>
      <p:sp>
        <p:nvSpPr>
          <p:cNvPr id="8" name="Freeform 8"/>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9"/>
            <a:stretch>
              <a:fillRect/>
            </a:stretch>
          </a:blipFill>
        </p:spPr>
        <p:txBody>
          <a:bodyPr/>
          <a:lstStyle/>
          <a:p>
            <a:endParaRPr lang="en-GB"/>
          </a:p>
        </p:txBody>
      </p:sp>
      <p:grpSp>
        <p:nvGrpSpPr>
          <p:cNvPr id="9" name="Group 9"/>
          <p:cNvGrpSpPr/>
          <p:nvPr/>
        </p:nvGrpSpPr>
        <p:grpSpPr>
          <a:xfrm>
            <a:off x="6149217" y="5454798"/>
            <a:ext cx="9143979" cy="2220001"/>
            <a:chOff x="0" y="0"/>
            <a:chExt cx="2408275" cy="584704"/>
          </a:xfrm>
        </p:grpSpPr>
        <p:sp>
          <p:nvSpPr>
            <p:cNvPr id="10" name="Freeform 10"/>
            <p:cNvSpPr/>
            <p:nvPr/>
          </p:nvSpPr>
          <p:spPr>
            <a:xfrm>
              <a:off x="0" y="0"/>
              <a:ext cx="2408275" cy="584704"/>
            </a:xfrm>
            <a:custGeom>
              <a:avLst/>
              <a:gdLst/>
              <a:ahLst/>
              <a:cxnLst/>
              <a:rect l="l" t="t" r="r" b="b"/>
              <a:pathLst>
                <a:path w="2408275" h="584704">
                  <a:moveTo>
                    <a:pt x="2408275" y="26247"/>
                  </a:moveTo>
                  <a:lnTo>
                    <a:pt x="2408275" y="558457"/>
                  </a:lnTo>
                  <a:cubicBezTo>
                    <a:pt x="2408275" y="565418"/>
                    <a:pt x="2405510" y="572094"/>
                    <a:pt x="2400588" y="577016"/>
                  </a:cubicBezTo>
                  <a:cubicBezTo>
                    <a:pt x="2395666" y="581938"/>
                    <a:pt x="2388990" y="584704"/>
                    <a:pt x="2382029" y="584704"/>
                  </a:cubicBezTo>
                  <a:lnTo>
                    <a:pt x="26247" y="584704"/>
                  </a:lnTo>
                  <a:cubicBezTo>
                    <a:pt x="19286" y="584704"/>
                    <a:pt x="12610" y="581938"/>
                    <a:pt x="7687" y="577016"/>
                  </a:cubicBezTo>
                  <a:cubicBezTo>
                    <a:pt x="2765" y="572094"/>
                    <a:pt x="0" y="565418"/>
                    <a:pt x="0" y="558457"/>
                  </a:cubicBezTo>
                  <a:lnTo>
                    <a:pt x="0" y="26247"/>
                  </a:lnTo>
                  <a:cubicBezTo>
                    <a:pt x="0" y="19286"/>
                    <a:pt x="2765" y="12610"/>
                    <a:pt x="7687" y="7687"/>
                  </a:cubicBezTo>
                  <a:cubicBezTo>
                    <a:pt x="12610" y="2765"/>
                    <a:pt x="19286" y="0"/>
                    <a:pt x="26247" y="0"/>
                  </a:cubicBezTo>
                  <a:lnTo>
                    <a:pt x="2382029" y="0"/>
                  </a:lnTo>
                  <a:cubicBezTo>
                    <a:pt x="2388990" y="0"/>
                    <a:pt x="2395666" y="2765"/>
                    <a:pt x="2400588" y="7687"/>
                  </a:cubicBezTo>
                  <a:cubicBezTo>
                    <a:pt x="2405510" y="12610"/>
                    <a:pt x="2408275" y="19286"/>
                    <a:pt x="2408275" y="26247"/>
                  </a:cubicBezTo>
                  <a:close/>
                </a:path>
              </a:pathLst>
            </a:custGeom>
            <a:solidFill>
              <a:srgbClr val="FFFFFF"/>
            </a:solidFill>
          </p:spPr>
          <p:txBody>
            <a:bodyPr/>
            <a:lstStyle/>
            <a:p>
              <a:endParaRPr lang="en-GB"/>
            </a:p>
          </p:txBody>
        </p:sp>
        <p:sp>
          <p:nvSpPr>
            <p:cNvPr id="11" name="TextBox 11"/>
            <p:cNvSpPr txBox="1"/>
            <p:nvPr/>
          </p:nvSpPr>
          <p:spPr>
            <a:xfrm>
              <a:off x="0" y="0"/>
              <a:ext cx="2408275" cy="584704"/>
            </a:xfrm>
            <a:prstGeom prst="rect">
              <a:avLst/>
            </a:prstGeom>
          </p:spPr>
          <p:txBody>
            <a:bodyPr lIns="50800" tIns="50800" rIns="50800" bIns="50800" rtlCol="0" anchor="ctr"/>
            <a:lstStyle/>
            <a:p>
              <a:pPr algn="ctr">
                <a:lnSpc>
                  <a:spcPts val="3036"/>
                </a:lnSpc>
              </a:pPr>
              <a:endParaRPr/>
            </a:p>
          </p:txBody>
        </p:sp>
      </p:grpSp>
      <p:sp>
        <p:nvSpPr>
          <p:cNvPr id="12" name="AutoShape 12"/>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3" name="Freeform 13"/>
          <p:cNvSpPr/>
          <p:nvPr/>
        </p:nvSpPr>
        <p:spPr>
          <a:xfrm>
            <a:off x="1028700" y="4603119"/>
            <a:ext cx="4822981" cy="4248860"/>
          </a:xfrm>
          <a:custGeom>
            <a:avLst/>
            <a:gdLst/>
            <a:ahLst/>
            <a:cxnLst/>
            <a:rect l="l" t="t" r="r" b="b"/>
            <a:pathLst>
              <a:path w="4822981" h="4248860">
                <a:moveTo>
                  <a:pt x="0" y="0"/>
                </a:moveTo>
                <a:lnTo>
                  <a:pt x="4822981" y="0"/>
                </a:lnTo>
                <a:lnTo>
                  <a:pt x="4822981" y="4248860"/>
                </a:lnTo>
                <a:lnTo>
                  <a:pt x="0" y="4248860"/>
                </a:lnTo>
                <a:lnTo>
                  <a:pt x="0" y="0"/>
                </a:lnTo>
                <a:close/>
              </a:path>
            </a:pathLst>
          </a:custGeom>
          <a:blipFill>
            <a:blip r:embed="rId10"/>
            <a:stretch>
              <a:fillRect t="-70055"/>
            </a:stretch>
          </a:blipFill>
        </p:spPr>
        <p:txBody>
          <a:bodyPr/>
          <a:lstStyle/>
          <a:p>
            <a:endParaRPr lang="en-GB"/>
          </a:p>
        </p:txBody>
      </p:sp>
      <p:sp>
        <p:nvSpPr>
          <p:cNvPr id="14" name="Freeform 14"/>
          <p:cNvSpPr/>
          <p:nvPr/>
        </p:nvSpPr>
        <p:spPr>
          <a:xfrm>
            <a:off x="1028700" y="4603119"/>
            <a:ext cx="4822981" cy="4248860"/>
          </a:xfrm>
          <a:custGeom>
            <a:avLst/>
            <a:gdLst/>
            <a:ahLst/>
            <a:cxnLst/>
            <a:rect l="l" t="t" r="r" b="b"/>
            <a:pathLst>
              <a:path w="4822981" h="4248860">
                <a:moveTo>
                  <a:pt x="0" y="0"/>
                </a:moveTo>
                <a:lnTo>
                  <a:pt x="4822981" y="0"/>
                </a:lnTo>
                <a:lnTo>
                  <a:pt x="4822981" y="4248860"/>
                </a:lnTo>
                <a:lnTo>
                  <a:pt x="0" y="4248860"/>
                </a:lnTo>
                <a:lnTo>
                  <a:pt x="0" y="0"/>
                </a:lnTo>
                <a:close/>
              </a:path>
            </a:pathLst>
          </a:custGeom>
          <a:blipFill>
            <a:blip r:embed="rId11">
              <a:alphaModFix amt="27000"/>
            </a:blip>
            <a:stretch>
              <a:fillRect l="-11702" t="-51402" r="-11702" b="-16609"/>
            </a:stretch>
          </a:blipFill>
        </p:spPr>
        <p:txBody>
          <a:bodyPr/>
          <a:lstStyle/>
          <a:p>
            <a:endParaRPr lang="en-GB"/>
          </a:p>
        </p:txBody>
      </p:sp>
      <p:sp>
        <p:nvSpPr>
          <p:cNvPr id="15" name="TextBox 15"/>
          <p:cNvSpPr txBox="1"/>
          <p:nvPr/>
        </p:nvSpPr>
        <p:spPr>
          <a:xfrm>
            <a:off x="6321302" y="4823015"/>
            <a:ext cx="9312380" cy="950595"/>
          </a:xfrm>
          <a:prstGeom prst="rect">
            <a:avLst/>
          </a:prstGeom>
        </p:spPr>
        <p:txBody>
          <a:bodyPr lIns="0" tIns="0" rIns="0" bIns="0" rtlCol="0" anchor="t">
            <a:spAutoFit/>
          </a:bodyPr>
          <a:lstStyle/>
          <a:p>
            <a:pPr algn="l">
              <a:lnSpc>
                <a:spcPts val="3825"/>
              </a:lnSpc>
            </a:pPr>
            <a:r>
              <a:rPr lang="en-US" sz="2550" b="1" spc="2">
                <a:solidFill>
                  <a:srgbClr val="2C8FCE"/>
                </a:solidFill>
                <a:latin typeface="Century Gothic Paneuropean Bold"/>
                <a:ea typeface="Century Gothic Paneuropean Bold"/>
                <a:cs typeface="Century Gothic Paneuropean Bold"/>
                <a:sym typeface="Century Gothic Paneuropean Bold"/>
              </a:rPr>
              <a:t>TUESDAY 9TH SEPTEMBER</a:t>
            </a:r>
            <a:r>
              <a:rPr lang="en-US" sz="2550" spc="2">
                <a:solidFill>
                  <a:srgbClr val="0074BE"/>
                </a:solidFill>
                <a:latin typeface="Century Gothic Paneuropean"/>
                <a:ea typeface="Century Gothic Paneuropean"/>
                <a:cs typeface="Century Gothic Paneuropean"/>
                <a:sym typeface="Century Gothic Paneuropean"/>
              </a:rPr>
              <a:t> 1-2pm</a:t>
            </a:r>
          </a:p>
          <a:p>
            <a:pPr algn="l">
              <a:lnSpc>
                <a:spcPts val="3825"/>
              </a:lnSpc>
            </a:pPr>
            <a:endParaRPr lang="en-US" sz="2550" spc="2">
              <a:solidFill>
                <a:srgbClr val="0074BE"/>
              </a:solidFill>
              <a:latin typeface="Century Gothic Paneuropean"/>
              <a:ea typeface="Century Gothic Paneuropean"/>
              <a:cs typeface="Century Gothic Paneuropean"/>
              <a:sym typeface="Century Gothic Paneuropean"/>
            </a:endParaRPr>
          </a:p>
        </p:txBody>
      </p:sp>
      <p:sp>
        <p:nvSpPr>
          <p:cNvPr id="16" name="TextBox 16"/>
          <p:cNvSpPr txBox="1"/>
          <p:nvPr/>
        </p:nvSpPr>
        <p:spPr>
          <a:xfrm>
            <a:off x="6533395" y="6884020"/>
            <a:ext cx="9448910" cy="441960"/>
          </a:xfrm>
          <a:prstGeom prst="rect">
            <a:avLst/>
          </a:prstGeom>
        </p:spPr>
        <p:txBody>
          <a:bodyPr lIns="0" tIns="0" rIns="0" bIns="0" rtlCol="0" anchor="t">
            <a:spAutoFit/>
          </a:bodyPr>
          <a:lstStyle/>
          <a:p>
            <a:pPr algn="just">
              <a:lnSpc>
                <a:spcPts val="3600"/>
              </a:lnSpc>
            </a:pPr>
            <a:r>
              <a:rPr lang="en-US" sz="2400" spc="9">
                <a:solidFill>
                  <a:srgbClr val="863275"/>
                </a:solidFill>
                <a:latin typeface="Century Gothic Paneuropean"/>
                <a:ea typeface="Century Gothic Paneuropean"/>
                <a:cs typeface="Century Gothic Paneuropean"/>
                <a:sym typeface="Century Gothic Paneuropean"/>
              </a:rPr>
              <a:t>JOIN BY CLICKING </a:t>
            </a:r>
            <a:r>
              <a:rPr lang="en-US" sz="2400" spc="9">
                <a:solidFill>
                  <a:srgbClr val="2C8FCE"/>
                </a:solidFill>
                <a:latin typeface="Century Gothic Paneuropean"/>
                <a:ea typeface="Century Gothic Paneuropean"/>
                <a:cs typeface="Century Gothic Paneuropean"/>
                <a:sym typeface="Century Gothic Paneuropean"/>
              </a:rPr>
              <a:t>THE LINK IN THE CHAT</a:t>
            </a:r>
          </a:p>
        </p:txBody>
      </p:sp>
      <p:sp>
        <p:nvSpPr>
          <p:cNvPr id="17" name="TextBox 17"/>
          <p:cNvSpPr txBox="1"/>
          <p:nvPr/>
        </p:nvSpPr>
        <p:spPr>
          <a:xfrm>
            <a:off x="6533395" y="5910124"/>
            <a:ext cx="9448910" cy="441960"/>
          </a:xfrm>
          <a:prstGeom prst="rect">
            <a:avLst/>
          </a:prstGeom>
        </p:spPr>
        <p:txBody>
          <a:bodyPr lIns="0" tIns="0" rIns="0" bIns="0" rtlCol="0" anchor="t">
            <a:spAutoFit/>
          </a:bodyPr>
          <a:lstStyle/>
          <a:p>
            <a:pPr algn="just">
              <a:lnSpc>
                <a:spcPts val="3600"/>
              </a:lnSpc>
            </a:pPr>
            <a:r>
              <a:rPr lang="en-US" sz="2400" spc="9">
                <a:solidFill>
                  <a:srgbClr val="863275"/>
                </a:solidFill>
                <a:latin typeface="Century Gothic Paneuropean"/>
                <a:ea typeface="Century Gothic Paneuropean"/>
                <a:cs typeface="Century Gothic Paneuropean"/>
                <a:sym typeface="Century Gothic Paneuropean"/>
              </a:rPr>
              <a:t>SEEING BEYOND THE SMILE: UNMASKING SILENT STRUGGLES</a:t>
            </a:r>
          </a:p>
        </p:txBody>
      </p:sp>
      <p:sp>
        <p:nvSpPr>
          <p:cNvPr id="19" name="TextBox 24">
            <a:extLst>
              <a:ext uri="{FF2B5EF4-FFF2-40B4-BE49-F238E27FC236}">
                <a16:creationId xmlns:a16="http://schemas.microsoft.com/office/drawing/2014/main" id="{8D1BBCC0-28FD-AC25-E645-D2582DE0F557}"/>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TextBox 2"/>
          <p:cNvSpPr txBox="1"/>
          <p:nvPr/>
        </p:nvSpPr>
        <p:spPr>
          <a:xfrm>
            <a:off x="706753" y="2354342"/>
            <a:ext cx="14926928"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CHECK OUT OUR FREE RESOURCES</a:t>
            </a:r>
          </a:p>
        </p:txBody>
      </p:sp>
      <p:sp>
        <p:nvSpPr>
          <p:cNvPr id="3" name="Freeform 3"/>
          <p:cNvSpPr/>
          <p:nvPr/>
        </p:nvSpPr>
        <p:spPr>
          <a:xfrm>
            <a:off x="17259300" y="3589722"/>
            <a:ext cx="680821" cy="1882455"/>
          </a:xfrm>
          <a:custGeom>
            <a:avLst/>
            <a:gdLst/>
            <a:ahLst/>
            <a:cxnLst/>
            <a:rect l="l" t="t" r="r" b="b"/>
            <a:pathLst>
              <a:path w="680821" h="1882455">
                <a:moveTo>
                  <a:pt x="0" y="0"/>
                </a:moveTo>
                <a:lnTo>
                  <a:pt x="680821" y="0"/>
                </a:lnTo>
                <a:lnTo>
                  <a:pt x="680821" y="1882455"/>
                </a:lnTo>
                <a:lnTo>
                  <a:pt x="0" y="188245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4650014" y="1870663"/>
            <a:ext cx="1967336" cy="499211"/>
          </a:xfrm>
          <a:custGeom>
            <a:avLst/>
            <a:gdLst/>
            <a:ahLst/>
            <a:cxnLst/>
            <a:rect l="l" t="t" r="r" b="b"/>
            <a:pathLst>
              <a:path w="1967336" h="499211">
                <a:moveTo>
                  <a:pt x="0" y="0"/>
                </a:moveTo>
                <a:lnTo>
                  <a:pt x="1967336" y="0"/>
                </a:lnTo>
                <a:lnTo>
                  <a:pt x="1967336" y="499212"/>
                </a:lnTo>
                <a:lnTo>
                  <a:pt x="0" y="499212"/>
                </a:lnTo>
                <a:lnTo>
                  <a:pt x="0" y="0"/>
                </a:lnTo>
                <a:close/>
              </a:path>
            </a:pathLst>
          </a:custGeom>
          <a:blipFill>
            <a:blip r:embed="rId4">
              <a:alphaModFix amt="53000"/>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a:off x="5225876" y="7874064"/>
            <a:ext cx="6524625" cy="981075"/>
          </a:xfrm>
          <a:custGeom>
            <a:avLst/>
            <a:gdLst/>
            <a:ahLst/>
            <a:cxnLst/>
            <a:rect l="l" t="t" r="r" b="b"/>
            <a:pathLst>
              <a:path w="6524625" h="981075">
                <a:moveTo>
                  <a:pt x="0" y="0"/>
                </a:moveTo>
                <a:lnTo>
                  <a:pt x="6524625" y="0"/>
                </a:lnTo>
                <a:lnTo>
                  <a:pt x="6524625" y="981075"/>
                </a:lnTo>
                <a:lnTo>
                  <a:pt x="0" y="98107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a:off x="12103567" y="4589503"/>
            <a:ext cx="4707854" cy="4518851"/>
          </a:xfrm>
          <a:custGeom>
            <a:avLst/>
            <a:gdLst/>
            <a:ahLst/>
            <a:cxnLst/>
            <a:rect l="l" t="t" r="r" b="b"/>
            <a:pathLst>
              <a:path w="4707854" h="4518851">
                <a:moveTo>
                  <a:pt x="0" y="0"/>
                </a:moveTo>
                <a:lnTo>
                  <a:pt x="4707855" y="0"/>
                </a:lnTo>
                <a:lnTo>
                  <a:pt x="4707855" y="4518851"/>
                </a:lnTo>
                <a:lnTo>
                  <a:pt x="0" y="4518851"/>
                </a:lnTo>
                <a:lnTo>
                  <a:pt x="0" y="0"/>
                </a:lnTo>
                <a:close/>
              </a:path>
            </a:pathLst>
          </a:custGeom>
          <a:blipFill>
            <a:blip r:embed="rId8"/>
            <a:stretch>
              <a:fillRect l="-904"/>
            </a:stretch>
          </a:blipFill>
        </p:spPr>
        <p:txBody>
          <a:bodyPr/>
          <a:lstStyle/>
          <a:p>
            <a:endParaRPr lang="en-GB"/>
          </a:p>
        </p:txBody>
      </p:sp>
      <p:sp>
        <p:nvSpPr>
          <p:cNvPr id="7" name="Freeform 7"/>
          <p:cNvSpPr/>
          <p:nvPr/>
        </p:nvSpPr>
        <p:spPr>
          <a:xfrm>
            <a:off x="11978157" y="4464093"/>
            <a:ext cx="4707854" cy="4518851"/>
          </a:xfrm>
          <a:custGeom>
            <a:avLst/>
            <a:gdLst/>
            <a:ahLst/>
            <a:cxnLst/>
            <a:rect l="l" t="t" r="r" b="b"/>
            <a:pathLst>
              <a:path w="4707854" h="4518851">
                <a:moveTo>
                  <a:pt x="0" y="0"/>
                </a:moveTo>
                <a:lnTo>
                  <a:pt x="4707855" y="0"/>
                </a:lnTo>
                <a:lnTo>
                  <a:pt x="4707855" y="4518851"/>
                </a:lnTo>
                <a:lnTo>
                  <a:pt x="0" y="4518851"/>
                </a:lnTo>
                <a:lnTo>
                  <a:pt x="0" y="0"/>
                </a:lnTo>
                <a:close/>
              </a:path>
            </a:pathLst>
          </a:custGeom>
          <a:blipFill>
            <a:blip r:embed="rId9"/>
            <a:stretch>
              <a:fillRect l="-904"/>
            </a:stretch>
          </a:blipFill>
        </p:spPr>
        <p:txBody>
          <a:bodyPr/>
          <a:lstStyle/>
          <a:p>
            <a:endParaRPr lang="en-GB"/>
          </a:p>
        </p:txBody>
      </p:sp>
      <p:sp>
        <p:nvSpPr>
          <p:cNvPr id="8" name="Freeform 8"/>
          <p:cNvSpPr/>
          <p:nvPr/>
        </p:nvSpPr>
        <p:spPr>
          <a:xfrm>
            <a:off x="11750501" y="2822511"/>
            <a:ext cx="5785450" cy="6160433"/>
          </a:xfrm>
          <a:custGeom>
            <a:avLst/>
            <a:gdLst/>
            <a:ahLst/>
            <a:cxnLst/>
            <a:rect l="l" t="t" r="r" b="b"/>
            <a:pathLst>
              <a:path w="5785450" h="6160433">
                <a:moveTo>
                  <a:pt x="0" y="0"/>
                </a:moveTo>
                <a:lnTo>
                  <a:pt x="5785450" y="0"/>
                </a:lnTo>
                <a:lnTo>
                  <a:pt x="5785450" y="6160433"/>
                </a:lnTo>
                <a:lnTo>
                  <a:pt x="0" y="6160433"/>
                </a:lnTo>
                <a:lnTo>
                  <a:pt x="0" y="0"/>
                </a:lnTo>
                <a:close/>
              </a:path>
            </a:pathLst>
          </a:custGeom>
          <a:blipFill>
            <a:blip r:embed="rId10"/>
            <a:stretch>
              <a:fillRect b="-17565"/>
            </a:stretch>
          </a:blipFill>
        </p:spPr>
        <p:txBody>
          <a:bodyPr/>
          <a:lstStyle/>
          <a:p>
            <a:endParaRPr lang="en-GB"/>
          </a:p>
        </p:txBody>
      </p:sp>
      <p:sp>
        <p:nvSpPr>
          <p:cNvPr id="9" name="TextBox 9"/>
          <p:cNvSpPr txBox="1"/>
          <p:nvPr/>
        </p:nvSpPr>
        <p:spPr>
          <a:xfrm>
            <a:off x="1038225" y="4539898"/>
            <a:ext cx="9897658" cy="1867049"/>
          </a:xfrm>
          <a:prstGeom prst="rect">
            <a:avLst/>
          </a:prstGeom>
        </p:spPr>
        <p:txBody>
          <a:bodyPr lIns="0" tIns="0" rIns="0" bIns="0" rtlCol="0" anchor="t">
            <a:spAutoFit/>
          </a:bodyPr>
          <a:lstStyle/>
          <a:p>
            <a:pPr algn="l">
              <a:lnSpc>
                <a:spcPts val="7799"/>
              </a:lnSpc>
            </a:pPr>
            <a:r>
              <a:rPr lang="en-US" sz="3999" dirty="0">
                <a:solidFill>
                  <a:srgbClr val="0075C9"/>
                </a:solidFill>
                <a:latin typeface="Century Gothic Paneuropean"/>
                <a:ea typeface="Century Gothic Paneuropean"/>
                <a:cs typeface="Century Gothic Paneuropean"/>
                <a:sym typeface="Century Gothic Paneuropean"/>
              </a:rPr>
              <a:t>HAVE A LOOK ON OUR WEBSITE FOR A RANGE OF FREE RESOURCES! </a:t>
            </a:r>
          </a:p>
        </p:txBody>
      </p:sp>
      <p:sp>
        <p:nvSpPr>
          <p:cNvPr id="10" name="Freeform 10"/>
          <p:cNvSpPr/>
          <p:nvPr/>
        </p:nvSpPr>
        <p:spPr>
          <a:xfrm>
            <a:off x="2747901" y="1753287"/>
            <a:ext cx="891811" cy="891811"/>
          </a:xfrm>
          <a:custGeom>
            <a:avLst/>
            <a:gdLst/>
            <a:ahLst/>
            <a:cxnLst/>
            <a:rect l="l" t="t" r="r" b="b"/>
            <a:pathLst>
              <a:path w="891811" h="891811">
                <a:moveTo>
                  <a:pt x="0" y="0"/>
                </a:moveTo>
                <a:lnTo>
                  <a:pt x="891811" y="0"/>
                </a:lnTo>
                <a:lnTo>
                  <a:pt x="891811" y="891811"/>
                </a:lnTo>
                <a:lnTo>
                  <a:pt x="0" y="89181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1" name="AutoShape 11"/>
          <p:cNvSpPr/>
          <p:nvPr/>
        </p:nvSpPr>
        <p:spPr>
          <a:xfrm>
            <a:off x="3719381" y="6406947"/>
            <a:ext cx="1148065" cy="0"/>
          </a:xfrm>
          <a:prstGeom prst="line">
            <a:avLst/>
          </a:prstGeom>
          <a:ln w="38100" cap="flat">
            <a:solidFill>
              <a:srgbClr val="318ECD"/>
            </a:solidFill>
            <a:prstDash val="solid"/>
            <a:headEnd type="none" w="sm" len="sm"/>
            <a:tailEnd type="none" w="sm" len="sm"/>
          </a:ln>
        </p:spPr>
        <p:txBody>
          <a:bodyPr/>
          <a:lstStyle/>
          <a:p>
            <a:endParaRPr lang="en-GB"/>
          </a:p>
        </p:txBody>
      </p:sp>
      <p:sp>
        <p:nvSpPr>
          <p:cNvPr id="12" name="AutoShape 12"/>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3" name="Freeform 13"/>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3"/>
            <a:stretch>
              <a:fillRect/>
            </a:stretch>
          </a:blipFill>
        </p:spPr>
        <p:txBody>
          <a:bodyPr/>
          <a:lstStyle/>
          <a:p>
            <a:endParaRPr lang="en-GB"/>
          </a:p>
        </p:txBody>
      </p:sp>
      <p:sp>
        <p:nvSpPr>
          <p:cNvPr id="14" name="Freeform 14"/>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4"/>
            <a:stretch>
              <a:fillRect/>
            </a:stretch>
          </a:blipFill>
        </p:spPr>
        <p:txBody>
          <a:bodyPr/>
          <a:lstStyle/>
          <a:p>
            <a:endParaRPr lang="en-GB"/>
          </a:p>
        </p:txBody>
      </p:sp>
      <p:sp>
        <p:nvSpPr>
          <p:cNvPr id="15" name="AutoShape 15"/>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6" name="Freeform 16"/>
          <p:cNvSpPr/>
          <p:nvPr/>
        </p:nvSpPr>
        <p:spPr>
          <a:xfrm>
            <a:off x="5553789" y="8045103"/>
            <a:ext cx="638998" cy="638998"/>
          </a:xfrm>
          <a:custGeom>
            <a:avLst/>
            <a:gdLst/>
            <a:ahLst/>
            <a:cxnLst/>
            <a:rect l="l" t="t" r="r" b="b"/>
            <a:pathLst>
              <a:path w="638998" h="638998">
                <a:moveTo>
                  <a:pt x="0" y="0"/>
                </a:moveTo>
                <a:lnTo>
                  <a:pt x="638998" y="0"/>
                </a:lnTo>
                <a:lnTo>
                  <a:pt x="638998" y="638998"/>
                </a:lnTo>
                <a:lnTo>
                  <a:pt x="0" y="63899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grpSp>
        <p:nvGrpSpPr>
          <p:cNvPr id="19" name="Group 9">
            <a:extLst>
              <a:ext uri="{FF2B5EF4-FFF2-40B4-BE49-F238E27FC236}">
                <a16:creationId xmlns:a16="http://schemas.microsoft.com/office/drawing/2014/main" id="{26BEB4B3-0878-4D9F-AD6F-AE2F0CA1608F}"/>
              </a:ext>
            </a:extLst>
          </p:cNvPr>
          <p:cNvGrpSpPr/>
          <p:nvPr/>
        </p:nvGrpSpPr>
        <p:grpSpPr>
          <a:xfrm>
            <a:off x="6335675" y="8019033"/>
            <a:ext cx="5194603" cy="691135"/>
            <a:chOff x="0" y="0"/>
            <a:chExt cx="2408275" cy="584704"/>
          </a:xfrm>
        </p:grpSpPr>
        <p:sp>
          <p:nvSpPr>
            <p:cNvPr id="20" name="Freeform 10">
              <a:extLst>
                <a:ext uri="{FF2B5EF4-FFF2-40B4-BE49-F238E27FC236}">
                  <a16:creationId xmlns:a16="http://schemas.microsoft.com/office/drawing/2014/main" id="{40ACDD44-7E92-3972-B93B-F16B7BC735BB}"/>
                </a:ext>
              </a:extLst>
            </p:cNvPr>
            <p:cNvSpPr/>
            <p:nvPr/>
          </p:nvSpPr>
          <p:spPr>
            <a:xfrm>
              <a:off x="0" y="0"/>
              <a:ext cx="2408275" cy="584704"/>
            </a:xfrm>
            <a:custGeom>
              <a:avLst/>
              <a:gdLst/>
              <a:ahLst/>
              <a:cxnLst/>
              <a:rect l="l" t="t" r="r" b="b"/>
              <a:pathLst>
                <a:path w="2408275" h="584704">
                  <a:moveTo>
                    <a:pt x="2408275" y="26247"/>
                  </a:moveTo>
                  <a:lnTo>
                    <a:pt x="2408275" y="558457"/>
                  </a:lnTo>
                  <a:cubicBezTo>
                    <a:pt x="2408275" y="565418"/>
                    <a:pt x="2405510" y="572094"/>
                    <a:pt x="2400588" y="577016"/>
                  </a:cubicBezTo>
                  <a:cubicBezTo>
                    <a:pt x="2395666" y="581938"/>
                    <a:pt x="2388990" y="584704"/>
                    <a:pt x="2382029" y="584704"/>
                  </a:cubicBezTo>
                  <a:lnTo>
                    <a:pt x="26247" y="584704"/>
                  </a:lnTo>
                  <a:cubicBezTo>
                    <a:pt x="19286" y="584704"/>
                    <a:pt x="12610" y="581938"/>
                    <a:pt x="7687" y="577016"/>
                  </a:cubicBezTo>
                  <a:cubicBezTo>
                    <a:pt x="2765" y="572094"/>
                    <a:pt x="0" y="565418"/>
                    <a:pt x="0" y="558457"/>
                  </a:cubicBezTo>
                  <a:lnTo>
                    <a:pt x="0" y="26247"/>
                  </a:lnTo>
                  <a:cubicBezTo>
                    <a:pt x="0" y="19286"/>
                    <a:pt x="2765" y="12610"/>
                    <a:pt x="7687" y="7687"/>
                  </a:cubicBezTo>
                  <a:cubicBezTo>
                    <a:pt x="12610" y="2765"/>
                    <a:pt x="19286" y="0"/>
                    <a:pt x="26247" y="0"/>
                  </a:cubicBezTo>
                  <a:lnTo>
                    <a:pt x="2382029" y="0"/>
                  </a:lnTo>
                  <a:cubicBezTo>
                    <a:pt x="2388990" y="0"/>
                    <a:pt x="2395666" y="2765"/>
                    <a:pt x="2400588" y="7687"/>
                  </a:cubicBezTo>
                  <a:cubicBezTo>
                    <a:pt x="2405510" y="12610"/>
                    <a:pt x="2408275" y="19286"/>
                    <a:pt x="2408275" y="26247"/>
                  </a:cubicBezTo>
                  <a:close/>
                </a:path>
              </a:pathLst>
            </a:custGeom>
            <a:solidFill>
              <a:srgbClr val="FFFFFF"/>
            </a:solidFill>
          </p:spPr>
          <p:txBody>
            <a:bodyPr/>
            <a:lstStyle/>
            <a:p>
              <a:r>
                <a:rPr lang="en-US" sz="3600" dirty="0">
                  <a:solidFill>
                    <a:schemeClr val="bg1">
                      <a:lumMod val="50000"/>
                    </a:schemeClr>
                  </a:solidFill>
                  <a:latin typeface="Century Gothic Paneuropean"/>
                  <a:ea typeface="Century Gothic Paneuropean"/>
                  <a:cs typeface="Century Gothic Paneuropean"/>
                  <a:sym typeface="Century Gothic Paneuropean"/>
                </a:rPr>
                <a:t>www.stress.org.uk</a:t>
              </a:r>
            </a:p>
            <a:p>
              <a:endParaRPr lang="en-GB" dirty="0"/>
            </a:p>
          </p:txBody>
        </p:sp>
        <p:sp>
          <p:nvSpPr>
            <p:cNvPr id="21" name="TextBox 11">
              <a:extLst>
                <a:ext uri="{FF2B5EF4-FFF2-40B4-BE49-F238E27FC236}">
                  <a16:creationId xmlns:a16="http://schemas.microsoft.com/office/drawing/2014/main" id="{AFBE6A16-9F06-37F6-389F-3D53B1FE3801}"/>
                </a:ext>
              </a:extLst>
            </p:cNvPr>
            <p:cNvSpPr txBox="1"/>
            <p:nvPr/>
          </p:nvSpPr>
          <p:spPr>
            <a:xfrm>
              <a:off x="0" y="0"/>
              <a:ext cx="2408275" cy="584704"/>
            </a:xfrm>
            <a:prstGeom prst="rect">
              <a:avLst/>
            </a:prstGeom>
          </p:spPr>
          <p:txBody>
            <a:bodyPr lIns="50800" tIns="50800" rIns="50800" bIns="50800" rtlCol="0" anchor="ctr"/>
            <a:lstStyle/>
            <a:p>
              <a:pPr algn="ctr">
                <a:lnSpc>
                  <a:spcPts val="3036"/>
                </a:lnSpc>
              </a:pPr>
              <a:endParaRPr/>
            </a:p>
          </p:txBody>
        </p:sp>
      </p:grpSp>
      <p:sp>
        <p:nvSpPr>
          <p:cNvPr id="22" name="TextBox 24">
            <a:extLst>
              <a:ext uri="{FF2B5EF4-FFF2-40B4-BE49-F238E27FC236}">
                <a16:creationId xmlns:a16="http://schemas.microsoft.com/office/drawing/2014/main" id="{BE54E1AB-5597-E922-4D5F-8242B9D8C3BE}"/>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grpSp>
        <p:nvGrpSpPr>
          <p:cNvPr id="2" name="Group 2"/>
          <p:cNvGrpSpPr/>
          <p:nvPr/>
        </p:nvGrpSpPr>
        <p:grpSpPr>
          <a:xfrm>
            <a:off x="966921" y="5565154"/>
            <a:ext cx="9533073" cy="3182702"/>
            <a:chOff x="0" y="0"/>
            <a:chExt cx="2153620" cy="719025"/>
          </a:xfrm>
        </p:grpSpPr>
        <p:sp>
          <p:nvSpPr>
            <p:cNvPr id="3" name="Freeform 3"/>
            <p:cNvSpPr/>
            <p:nvPr/>
          </p:nvSpPr>
          <p:spPr>
            <a:xfrm>
              <a:off x="0" y="0"/>
              <a:ext cx="2153620" cy="719025"/>
            </a:xfrm>
            <a:custGeom>
              <a:avLst/>
              <a:gdLst/>
              <a:ahLst/>
              <a:cxnLst/>
              <a:rect l="l" t="t" r="r" b="b"/>
              <a:pathLst>
                <a:path w="2153620" h="719025">
                  <a:moveTo>
                    <a:pt x="2153620" y="25175"/>
                  </a:moveTo>
                  <a:lnTo>
                    <a:pt x="2153620" y="693850"/>
                  </a:lnTo>
                  <a:cubicBezTo>
                    <a:pt x="2153620" y="707754"/>
                    <a:pt x="2142349" y="719025"/>
                    <a:pt x="2128445" y="719025"/>
                  </a:cubicBezTo>
                  <a:lnTo>
                    <a:pt x="25175" y="719025"/>
                  </a:lnTo>
                  <a:cubicBezTo>
                    <a:pt x="11271" y="719025"/>
                    <a:pt x="0" y="707754"/>
                    <a:pt x="0" y="693850"/>
                  </a:cubicBezTo>
                  <a:lnTo>
                    <a:pt x="0" y="25175"/>
                  </a:lnTo>
                  <a:cubicBezTo>
                    <a:pt x="0" y="11271"/>
                    <a:pt x="11271" y="0"/>
                    <a:pt x="25175" y="0"/>
                  </a:cubicBezTo>
                  <a:lnTo>
                    <a:pt x="2128445" y="0"/>
                  </a:lnTo>
                  <a:cubicBezTo>
                    <a:pt x="2135122" y="0"/>
                    <a:pt x="2141525" y="2652"/>
                    <a:pt x="2146246" y="7374"/>
                  </a:cubicBezTo>
                  <a:cubicBezTo>
                    <a:pt x="2150968" y="12095"/>
                    <a:pt x="2153620" y="18499"/>
                    <a:pt x="2153620" y="25175"/>
                  </a:cubicBezTo>
                  <a:close/>
                </a:path>
              </a:pathLst>
            </a:custGeom>
            <a:solidFill>
              <a:srgbClr val="FFFFFF"/>
            </a:solidFill>
          </p:spPr>
          <p:txBody>
            <a:bodyPr/>
            <a:lstStyle/>
            <a:p>
              <a:endParaRPr lang="en-GB"/>
            </a:p>
          </p:txBody>
        </p:sp>
        <p:sp>
          <p:nvSpPr>
            <p:cNvPr id="4" name="TextBox 4"/>
            <p:cNvSpPr txBox="1"/>
            <p:nvPr/>
          </p:nvSpPr>
          <p:spPr>
            <a:xfrm>
              <a:off x="0" y="0"/>
              <a:ext cx="2153620" cy="719025"/>
            </a:xfrm>
            <a:prstGeom prst="rect">
              <a:avLst/>
            </a:prstGeom>
          </p:spPr>
          <p:txBody>
            <a:bodyPr lIns="50800" tIns="50800" rIns="50800" bIns="50800" rtlCol="0" anchor="ctr"/>
            <a:lstStyle/>
            <a:p>
              <a:pPr algn="ctr">
                <a:lnSpc>
                  <a:spcPts val="3036"/>
                </a:lnSpc>
              </a:pPr>
              <a:endParaRPr/>
            </a:p>
          </p:txBody>
        </p:sp>
      </p:grpSp>
      <p:sp>
        <p:nvSpPr>
          <p:cNvPr id="5" name="TextBox 5"/>
          <p:cNvSpPr txBox="1"/>
          <p:nvPr/>
        </p:nvSpPr>
        <p:spPr>
          <a:xfrm>
            <a:off x="1028700" y="2151079"/>
            <a:ext cx="13621314" cy="1555019"/>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JOIN OUR PEOPLE, CULTURE AND WELLBEING FORUM</a:t>
            </a:r>
          </a:p>
        </p:txBody>
      </p:sp>
      <p:sp>
        <p:nvSpPr>
          <p:cNvPr id="6" name="Freeform 6"/>
          <p:cNvSpPr/>
          <p:nvPr/>
        </p:nvSpPr>
        <p:spPr>
          <a:xfrm>
            <a:off x="14020164" y="2580193"/>
            <a:ext cx="2068292" cy="524829"/>
          </a:xfrm>
          <a:custGeom>
            <a:avLst/>
            <a:gdLst/>
            <a:ahLst/>
            <a:cxnLst/>
            <a:rect l="l" t="t" r="r" b="b"/>
            <a:pathLst>
              <a:path w="2068292" h="524829">
                <a:moveTo>
                  <a:pt x="0" y="0"/>
                </a:moveTo>
                <a:lnTo>
                  <a:pt x="2068293" y="0"/>
                </a:lnTo>
                <a:lnTo>
                  <a:pt x="2068293" y="524829"/>
                </a:lnTo>
                <a:lnTo>
                  <a:pt x="0" y="52482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7" name="Freeform 7"/>
          <p:cNvSpPr/>
          <p:nvPr/>
        </p:nvSpPr>
        <p:spPr>
          <a:xfrm>
            <a:off x="10781029" y="7551521"/>
            <a:ext cx="6478271" cy="1706779"/>
          </a:xfrm>
          <a:custGeom>
            <a:avLst/>
            <a:gdLst/>
            <a:ahLst/>
            <a:cxnLst/>
            <a:rect l="l" t="t" r="r" b="b"/>
            <a:pathLst>
              <a:path w="6478271" h="1706779">
                <a:moveTo>
                  <a:pt x="0" y="0"/>
                </a:moveTo>
                <a:lnTo>
                  <a:pt x="6478271" y="0"/>
                </a:lnTo>
                <a:lnTo>
                  <a:pt x="6478271" y="1706779"/>
                </a:lnTo>
                <a:lnTo>
                  <a:pt x="0" y="1706779"/>
                </a:lnTo>
                <a:lnTo>
                  <a:pt x="0" y="0"/>
                </a:lnTo>
                <a:close/>
              </a:path>
            </a:pathLst>
          </a:custGeom>
          <a:blipFill>
            <a:blip r:embed="rId4"/>
            <a:stretch>
              <a:fillRect t="-76212" b="-76670"/>
            </a:stretch>
          </a:blipFill>
        </p:spPr>
        <p:txBody>
          <a:bodyPr/>
          <a:lstStyle/>
          <a:p>
            <a:endParaRPr lang="en-GB"/>
          </a:p>
        </p:txBody>
      </p:sp>
      <p:sp>
        <p:nvSpPr>
          <p:cNvPr id="8" name="TextBox 8"/>
          <p:cNvSpPr txBox="1"/>
          <p:nvPr/>
        </p:nvSpPr>
        <p:spPr>
          <a:xfrm>
            <a:off x="1255033" y="5754202"/>
            <a:ext cx="8956849" cy="2727960"/>
          </a:xfrm>
          <a:prstGeom prst="rect">
            <a:avLst/>
          </a:prstGeom>
        </p:spPr>
        <p:txBody>
          <a:bodyPr lIns="0" tIns="0" rIns="0" bIns="0" rtlCol="0" anchor="t">
            <a:spAutoFit/>
          </a:bodyPr>
          <a:lstStyle/>
          <a:p>
            <a:pPr algn="just">
              <a:lnSpc>
                <a:spcPts val="3600"/>
              </a:lnSpc>
            </a:pPr>
            <a:r>
              <a:rPr lang="en-US" sz="2400" spc="9">
                <a:solidFill>
                  <a:srgbClr val="863275"/>
                </a:solidFill>
                <a:latin typeface="Century Gothic Paneuropean"/>
                <a:ea typeface="Century Gothic Paneuropean"/>
                <a:cs typeface="Century Gothic Paneuropean"/>
                <a:sym typeface="Century Gothic Paneuropean"/>
              </a:rPr>
              <a:t>Click the </a:t>
            </a:r>
            <a:r>
              <a:rPr lang="en-US" sz="2400" spc="9">
                <a:solidFill>
                  <a:srgbClr val="0075C9"/>
                </a:solidFill>
                <a:latin typeface="Century Gothic Paneuropean"/>
                <a:ea typeface="Century Gothic Paneuropean"/>
                <a:cs typeface="Century Gothic Paneuropean"/>
                <a:sym typeface="Century Gothic Paneuropean"/>
              </a:rPr>
              <a:t>link in the chat </a:t>
            </a:r>
            <a:r>
              <a:rPr lang="en-US" sz="2400" spc="9">
                <a:solidFill>
                  <a:srgbClr val="863275"/>
                </a:solidFill>
                <a:latin typeface="Century Gothic Paneuropean"/>
                <a:ea typeface="Century Gothic Paneuropean"/>
                <a:cs typeface="Century Gothic Paneuropean"/>
                <a:sym typeface="Century Gothic Paneuropean"/>
              </a:rPr>
              <a:t>and be part of our global community dedicated to enhancing the workplace culture around the world. </a:t>
            </a:r>
          </a:p>
          <a:p>
            <a:pPr algn="just">
              <a:lnSpc>
                <a:spcPts val="3600"/>
              </a:lnSpc>
            </a:pPr>
            <a:endParaRPr lang="en-US" sz="2400" spc="9">
              <a:solidFill>
                <a:srgbClr val="863275"/>
              </a:solidFill>
              <a:latin typeface="Century Gothic Paneuropean"/>
              <a:ea typeface="Century Gothic Paneuropean"/>
              <a:cs typeface="Century Gothic Paneuropean"/>
              <a:sym typeface="Century Gothic Paneuropean"/>
            </a:endParaRPr>
          </a:p>
          <a:p>
            <a:pPr algn="just">
              <a:lnSpc>
                <a:spcPts val="3600"/>
              </a:lnSpc>
            </a:pPr>
            <a:r>
              <a:rPr lang="en-US" sz="2400" spc="9">
                <a:solidFill>
                  <a:srgbClr val="0075C9"/>
                </a:solidFill>
                <a:latin typeface="Century Gothic Paneuropean"/>
                <a:ea typeface="Century Gothic Paneuropean"/>
                <a:cs typeface="Century Gothic Paneuropean"/>
                <a:sym typeface="Century Gothic Paneuropean"/>
              </a:rPr>
              <a:t>Sign up now </a:t>
            </a:r>
            <a:r>
              <a:rPr lang="en-US" sz="2400" spc="9">
                <a:solidFill>
                  <a:srgbClr val="863275"/>
                </a:solidFill>
                <a:latin typeface="Century Gothic Paneuropean"/>
                <a:ea typeface="Century Gothic Paneuropean"/>
                <a:cs typeface="Century Gothic Paneuropean"/>
                <a:sym typeface="Century Gothic Paneuropean"/>
              </a:rPr>
              <a:t>for newsletters, webinars and further  insights on workplace wellbeing so we can thrive together</a:t>
            </a:r>
          </a:p>
        </p:txBody>
      </p:sp>
      <p:sp>
        <p:nvSpPr>
          <p:cNvPr id="9" name="TextBox 9"/>
          <p:cNvSpPr txBox="1"/>
          <p:nvPr/>
        </p:nvSpPr>
        <p:spPr>
          <a:xfrm>
            <a:off x="1028700" y="4759260"/>
            <a:ext cx="12841932" cy="384240"/>
          </a:xfrm>
          <a:prstGeom prst="rect">
            <a:avLst/>
          </a:prstGeom>
        </p:spPr>
        <p:txBody>
          <a:bodyPr lIns="0" tIns="0" rIns="0" bIns="0" rtlCol="0" anchor="t">
            <a:spAutoFit/>
          </a:bodyPr>
          <a:lstStyle/>
          <a:p>
            <a:pPr algn="l">
              <a:lnSpc>
                <a:spcPts val="3036"/>
              </a:lnSpc>
              <a:spcBef>
                <a:spcPct val="0"/>
              </a:spcBef>
            </a:pPr>
            <a:r>
              <a:rPr lang="en-US" sz="2551" b="1" spc="25">
                <a:solidFill>
                  <a:srgbClr val="2C8FCE"/>
                </a:solidFill>
                <a:latin typeface="Century Gothic Paneuropean Bold"/>
                <a:ea typeface="Century Gothic Paneuropean Bold"/>
                <a:cs typeface="Century Gothic Paneuropean Bold"/>
                <a:sym typeface="Century Gothic Paneuropean Bold"/>
              </a:rPr>
              <a:t>Are you a HR, Health and Safety Professional or Workplace  Wellbeing Specialist?</a:t>
            </a:r>
          </a:p>
        </p:txBody>
      </p:sp>
      <p:sp>
        <p:nvSpPr>
          <p:cNvPr id="10" name="Freeform 10"/>
          <p:cNvSpPr/>
          <p:nvPr/>
        </p:nvSpPr>
        <p:spPr>
          <a:xfrm rot="-10275913">
            <a:off x="16482244" y="918623"/>
            <a:ext cx="1554112" cy="2169790"/>
          </a:xfrm>
          <a:custGeom>
            <a:avLst/>
            <a:gdLst/>
            <a:ahLst/>
            <a:cxnLst/>
            <a:rect l="l" t="t" r="r" b="b"/>
            <a:pathLst>
              <a:path w="1554112" h="2169790">
                <a:moveTo>
                  <a:pt x="0" y="0"/>
                </a:moveTo>
                <a:lnTo>
                  <a:pt x="1554112" y="0"/>
                </a:lnTo>
                <a:lnTo>
                  <a:pt x="1554112" y="2169790"/>
                </a:lnTo>
                <a:lnTo>
                  <a:pt x="0" y="216979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1" name="AutoShape 11"/>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2" name="Freeform 12"/>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7"/>
            <a:stretch>
              <a:fillRect/>
            </a:stretch>
          </a:blipFill>
        </p:spPr>
        <p:txBody>
          <a:bodyPr/>
          <a:lstStyle/>
          <a:p>
            <a:endParaRPr lang="en-GB"/>
          </a:p>
        </p:txBody>
      </p:sp>
      <p:sp>
        <p:nvSpPr>
          <p:cNvPr id="13" name="Freeform 13"/>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8"/>
            <a:stretch>
              <a:fillRect/>
            </a:stretch>
          </a:blipFill>
        </p:spPr>
        <p:txBody>
          <a:bodyPr/>
          <a:lstStyle/>
          <a:p>
            <a:endParaRPr lang="en-GB"/>
          </a:p>
        </p:txBody>
      </p:sp>
      <p:sp>
        <p:nvSpPr>
          <p:cNvPr id="14" name="AutoShape 14"/>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6" name="TextBox 24">
            <a:extLst>
              <a:ext uri="{FF2B5EF4-FFF2-40B4-BE49-F238E27FC236}">
                <a16:creationId xmlns:a16="http://schemas.microsoft.com/office/drawing/2014/main" id="{A785E177-646F-BF00-80EE-479E880CBD94}"/>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grpSp>
        <p:nvGrpSpPr>
          <p:cNvPr id="7" name="Group 7"/>
          <p:cNvGrpSpPr/>
          <p:nvPr/>
        </p:nvGrpSpPr>
        <p:grpSpPr>
          <a:xfrm>
            <a:off x="1028700" y="5037478"/>
            <a:ext cx="8943426" cy="1401422"/>
            <a:chOff x="0" y="0"/>
            <a:chExt cx="2153620" cy="719025"/>
          </a:xfrm>
        </p:grpSpPr>
        <p:sp>
          <p:nvSpPr>
            <p:cNvPr id="8" name="Freeform 8"/>
            <p:cNvSpPr/>
            <p:nvPr/>
          </p:nvSpPr>
          <p:spPr>
            <a:xfrm>
              <a:off x="0" y="0"/>
              <a:ext cx="2153620" cy="719025"/>
            </a:xfrm>
            <a:custGeom>
              <a:avLst/>
              <a:gdLst/>
              <a:ahLst/>
              <a:cxnLst/>
              <a:rect l="l" t="t" r="r" b="b"/>
              <a:pathLst>
                <a:path w="2153620" h="719025">
                  <a:moveTo>
                    <a:pt x="2153620" y="29350"/>
                  </a:moveTo>
                  <a:lnTo>
                    <a:pt x="2153620" y="689675"/>
                  </a:lnTo>
                  <a:cubicBezTo>
                    <a:pt x="2153620" y="705884"/>
                    <a:pt x="2140480" y="719025"/>
                    <a:pt x="2124270" y="719025"/>
                  </a:cubicBezTo>
                  <a:lnTo>
                    <a:pt x="29350" y="719025"/>
                  </a:lnTo>
                  <a:cubicBezTo>
                    <a:pt x="13141" y="719025"/>
                    <a:pt x="0" y="705884"/>
                    <a:pt x="0" y="689675"/>
                  </a:cubicBezTo>
                  <a:lnTo>
                    <a:pt x="0" y="29350"/>
                  </a:lnTo>
                  <a:cubicBezTo>
                    <a:pt x="0" y="13141"/>
                    <a:pt x="13141" y="0"/>
                    <a:pt x="29350" y="0"/>
                  </a:cubicBezTo>
                  <a:lnTo>
                    <a:pt x="2124270" y="0"/>
                  </a:lnTo>
                  <a:cubicBezTo>
                    <a:pt x="2132054" y="0"/>
                    <a:pt x="2139519" y="3092"/>
                    <a:pt x="2145024" y="8596"/>
                  </a:cubicBezTo>
                  <a:cubicBezTo>
                    <a:pt x="2150528" y="14101"/>
                    <a:pt x="2153620" y="21566"/>
                    <a:pt x="2153620" y="29350"/>
                  </a:cubicBezTo>
                  <a:close/>
                </a:path>
              </a:pathLst>
            </a:custGeom>
            <a:solidFill>
              <a:srgbClr val="FFFFFF"/>
            </a:solidFill>
          </p:spPr>
          <p:txBody>
            <a:bodyPr/>
            <a:lstStyle/>
            <a:p>
              <a:endParaRPr lang="en-GB"/>
            </a:p>
          </p:txBody>
        </p:sp>
        <p:sp>
          <p:nvSpPr>
            <p:cNvPr id="9" name="TextBox 9"/>
            <p:cNvSpPr txBox="1"/>
            <p:nvPr/>
          </p:nvSpPr>
          <p:spPr>
            <a:xfrm>
              <a:off x="0" y="0"/>
              <a:ext cx="2153620" cy="719025"/>
            </a:xfrm>
            <a:prstGeom prst="rect">
              <a:avLst/>
            </a:prstGeom>
          </p:spPr>
          <p:txBody>
            <a:bodyPr lIns="50800" tIns="50800" rIns="50800" bIns="50800" rtlCol="0" anchor="ctr"/>
            <a:lstStyle/>
            <a:p>
              <a:pPr algn="ctr">
                <a:lnSpc>
                  <a:spcPts val="3036"/>
                </a:lnSpc>
              </a:pPr>
              <a:endParaRPr/>
            </a:p>
          </p:txBody>
        </p:sp>
      </p:grpSp>
      <p:sp>
        <p:nvSpPr>
          <p:cNvPr id="2" name="TextBox 2"/>
          <p:cNvSpPr txBox="1"/>
          <p:nvPr/>
        </p:nvSpPr>
        <p:spPr>
          <a:xfrm>
            <a:off x="1028700" y="2210801"/>
            <a:ext cx="13621314"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SIGN UP TO OUR WEEKLY NEWSLETTER</a:t>
            </a:r>
          </a:p>
        </p:txBody>
      </p:sp>
      <p:sp>
        <p:nvSpPr>
          <p:cNvPr id="3" name="Freeform 3"/>
          <p:cNvSpPr/>
          <p:nvPr/>
        </p:nvSpPr>
        <p:spPr>
          <a:xfrm>
            <a:off x="15583204" y="2945292"/>
            <a:ext cx="2068292" cy="524829"/>
          </a:xfrm>
          <a:custGeom>
            <a:avLst/>
            <a:gdLst/>
            <a:ahLst/>
            <a:cxnLst/>
            <a:rect l="l" t="t" r="r" b="b"/>
            <a:pathLst>
              <a:path w="2068292" h="524829">
                <a:moveTo>
                  <a:pt x="0" y="0"/>
                </a:moveTo>
                <a:lnTo>
                  <a:pt x="2068292" y="0"/>
                </a:lnTo>
                <a:lnTo>
                  <a:pt x="2068292" y="524829"/>
                </a:lnTo>
                <a:lnTo>
                  <a:pt x="0" y="52482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002696">
            <a:off x="16376482" y="7386702"/>
            <a:ext cx="1554112" cy="2169790"/>
          </a:xfrm>
          <a:custGeom>
            <a:avLst/>
            <a:gdLst/>
            <a:ahLst/>
            <a:cxnLst/>
            <a:rect l="l" t="t" r="r" b="b"/>
            <a:pathLst>
              <a:path w="1554112" h="2169790">
                <a:moveTo>
                  <a:pt x="0" y="0"/>
                </a:moveTo>
                <a:lnTo>
                  <a:pt x="1554112" y="0"/>
                </a:lnTo>
                <a:lnTo>
                  <a:pt x="1554112" y="2169790"/>
                </a:lnTo>
                <a:lnTo>
                  <a:pt x="0" y="216979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a:off x="11196772" y="3207706"/>
            <a:ext cx="5420578" cy="5668578"/>
          </a:xfrm>
          <a:custGeom>
            <a:avLst/>
            <a:gdLst/>
            <a:ahLst/>
            <a:cxnLst/>
            <a:rect l="l" t="t" r="r" b="b"/>
            <a:pathLst>
              <a:path w="5420578" h="5668578">
                <a:moveTo>
                  <a:pt x="0" y="0"/>
                </a:moveTo>
                <a:lnTo>
                  <a:pt x="5420578" y="0"/>
                </a:lnTo>
                <a:lnTo>
                  <a:pt x="5420578" y="5668578"/>
                </a:lnTo>
                <a:lnTo>
                  <a:pt x="0" y="5668578"/>
                </a:lnTo>
                <a:lnTo>
                  <a:pt x="0" y="0"/>
                </a:lnTo>
                <a:close/>
              </a:path>
            </a:pathLst>
          </a:custGeom>
          <a:blipFill>
            <a:blip r:embed="rId6"/>
            <a:stretch>
              <a:fillRect/>
            </a:stretch>
          </a:blipFill>
        </p:spPr>
        <p:txBody>
          <a:bodyPr/>
          <a:lstStyle/>
          <a:p>
            <a:endParaRPr lang="en-GB"/>
          </a:p>
        </p:txBody>
      </p:sp>
      <p:sp>
        <p:nvSpPr>
          <p:cNvPr id="6" name="TextBox 6"/>
          <p:cNvSpPr txBox="1"/>
          <p:nvPr/>
        </p:nvSpPr>
        <p:spPr>
          <a:xfrm>
            <a:off x="1371600" y="5355569"/>
            <a:ext cx="8943426" cy="765240"/>
          </a:xfrm>
          <a:prstGeom prst="rect">
            <a:avLst/>
          </a:prstGeom>
        </p:spPr>
        <p:txBody>
          <a:bodyPr wrap="square" lIns="0" tIns="0" rIns="0" bIns="0" rtlCol="0" anchor="t">
            <a:spAutoFit/>
          </a:bodyPr>
          <a:lstStyle/>
          <a:p>
            <a:pPr algn="l">
              <a:lnSpc>
                <a:spcPts val="3036"/>
              </a:lnSpc>
              <a:spcBef>
                <a:spcPct val="0"/>
              </a:spcBef>
            </a:pPr>
            <a:r>
              <a:rPr lang="en-US" sz="2551" b="1" spc="25" dirty="0">
                <a:solidFill>
                  <a:srgbClr val="2C8FCE"/>
                </a:solidFill>
                <a:latin typeface="Century Gothic Paneuropean Bold"/>
                <a:ea typeface="Century Gothic Paneuropean Bold"/>
                <a:cs typeface="Century Gothic Paneuropean Bold"/>
                <a:sym typeface="Century Gothic Paneuropean Bold"/>
              </a:rPr>
              <a:t>Are you a HR, Health and Safety Professional or Workplace  Wellbeing Specialist?</a:t>
            </a:r>
          </a:p>
        </p:txBody>
      </p:sp>
      <p:sp>
        <p:nvSpPr>
          <p:cNvPr id="10" name="AutoShape 10"/>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1" name="Freeform 11"/>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7"/>
            <a:stretch>
              <a:fillRect/>
            </a:stretch>
          </a:blipFill>
        </p:spPr>
        <p:txBody>
          <a:bodyPr/>
          <a:lstStyle/>
          <a:p>
            <a:endParaRPr lang="en-GB"/>
          </a:p>
        </p:txBody>
      </p:sp>
      <p:sp>
        <p:nvSpPr>
          <p:cNvPr id="12" name="Freeform 12"/>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8"/>
            <a:stretch>
              <a:fillRect/>
            </a:stretch>
          </a:blipFill>
        </p:spPr>
        <p:txBody>
          <a:bodyPr/>
          <a:lstStyle/>
          <a:p>
            <a:endParaRPr lang="en-GB"/>
          </a:p>
        </p:txBody>
      </p:sp>
      <p:sp>
        <p:nvSpPr>
          <p:cNvPr id="13" name="AutoShape 13"/>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5" name="TextBox 24">
            <a:extLst>
              <a:ext uri="{FF2B5EF4-FFF2-40B4-BE49-F238E27FC236}">
                <a16:creationId xmlns:a16="http://schemas.microsoft.com/office/drawing/2014/main" id="{C3D06249-CD85-9171-F932-4753FB714D40}"/>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TextBox 2"/>
          <p:cNvSpPr txBox="1"/>
          <p:nvPr/>
        </p:nvSpPr>
        <p:spPr>
          <a:xfrm>
            <a:off x="1028700" y="2414307"/>
            <a:ext cx="15464652" cy="1555019"/>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NEW PRODUCT-WELLBEING PROTECT</a:t>
            </a:r>
          </a:p>
          <a:p>
            <a:pPr algn="l">
              <a:lnSpc>
                <a:spcPts val="6125"/>
              </a:lnSpc>
            </a:pPr>
            <a:endParaRPr lang="en-US" sz="5619" b="1">
              <a:solidFill>
                <a:srgbClr val="0075C9"/>
              </a:solidFill>
              <a:latin typeface="Century Gothic Paneuropean Bold"/>
              <a:ea typeface="Century Gothic Paneuropean Bold"/>
              <a:cs typeface="Century Gothic Paneuropean Bold"/>
              <a:sym typeface="Century Gothic Paneuropean Bold"/>
            </a:endParaRPr>
          </a:p>
        </p:txBody>
      </p:sp>
      <p:grpSp>
        <p:nvGrpSpPr>
          <p:cNvPr id="3" name="Group 3"/>
          <p:cNvGrpSpPr/>
          <p:nvPr/>
        </p:nvGrpSpPr>
        <p:grpSpPr>
          <a:xfrm>
            <a:off x="1028700" y="5748745"/>
            <a:ext cx="8602908" cy="2872159"/>
            <a:chOff x="0" y="0"/>
            <a:chExt cx="2153620" cy="719025"/>
          </a:xfrm>
        </p:grpSpPr>
        <p:sp>
          <p:nvSpPr>
            <p:cNvPr id="4" name="Freeform 4"/>
            <p:cNvSpPr/>
            <p:nvPr/>
          </p:nvSpPr>
          <p:spPr>
            <a:xfrm>
              <a:off x="0" y="0"/>
              <a:ext cx="2153620" cy="719025"/>
            </a:xfrm>
            <a:custGeom>
              <a:avLst/>
              <a:gdLst/>
              <a:ahLst/>
              <a:cxnLst/>
              <a:rect l="l" t="t" r="r" b="b"/>
              <a:pathLst>
                <a:path w="2153620" h="719025">
                  <a:moveTo>
                    <a:pt x="2153620" y="27897"/>
                  </a:moveTo>
                  <a:lnTo>
                    <a:pt x="2153620" y="691127"/>
                  </a:lnTo>
                  <a:cubicBezTo>
                    <a:pt x="2153620" y="706535"/>
                    <a:pt x="2141130" y="719025"/>
                    <a:pt x="2125723" y="719025"/>
                  </a:cubicBezTo>
                  <a:lnTo>
                    <a:pt x="27897" y="719025"/>
                  </a:lnTo>
                  <a:cubicBezTo>
                    <a:pt x="12490" y="719025"/>
                    <a:pt x="0" y="706535"/>
                    <a:pt x="0" y="691127"/>
                  </a:cubicBezTo>
                  <a:lnTo>
                    <a:pt x="0" y="27897"/>
                  </a:lnTo>
                  <a:cubicBezTo>
                    <a:pt x="0" y="12490"/>
                    <a:pt x="12490" y="0"/>
                    <a:pt x="27897" y="0"/>
                  </a:cubicBezTo>
                  <a:lnTo>
                    <a:pt x="2125723" y="0"/>
                  </a:lnTo>
                  <a:cubicBezTo>
                    <a:pt x="2133122" y="0"/>
                    <a:pt x="2140217" y="2939"/>
                    <a:pt x="2145449" y="8171"/>
                  </a:cubicBezTo>
                  <a:cubicBezTo>
                    <a:pt x="2150681" y="13403"/>
                    <a:pt x="2153620" y="20499"/>
                    <a:pt x="2153620" y="27897"/>
                  </a:cubicBezTo>
                  <a:close/>
                </a:path>
              </a:pathLst>
            </a:custGeom>
            <a:solidFill>
              <a:srgbClr val="FFFFFF"/>
            </a:solidFill>
          </p:spPr>
          <p:txBody>
            <a:bodyPr/>
            <a:lstStyle/>
            <a:p>
              <a:endParaRPr lang="en-GB"/>
            </a:p>
          </p:txBody>
        </p:sp>
        <p:sp>
          <p:nvSpPr>
            <p:cNvPr id="5" name="TextBox 5"/>
            <p:cNvSpPr txBox="1"/>
            <p:nvPr/>
          </p:nvSpPr>
          <p:spPr>
            <a:xfrm>
              <a:off x="0" y="0"/>
              <a:ext cx="2153620" cy="719025"/>
            </a:xfrm>
            <a:prstGeom prst="rect">
              <a:avLst/>
            </a:prstGeom>
          </p:spPr>
          <p:txBody>
            <a:bodyPr lIns="50800" tIns="50800" rIns="50800" bIns="50800" rtlCol="0" anchor="ctr"/>
            <a:lstStyle/>
            <a:p>
              <a:pPr algn="ctr">
                <a:lnSpc>
                  <a:spcPts val="3036"/>
                </a:lnSpc>
              </a:pPr>
              <a:endParaRPr/>
            </a:p>
          </p:txBody>
        </p:sp>
      </p:grpSp>
      <p:sp>
        <p:nvSpPr>
          <p:cNvPr id="6" name="TextBox 6"/>
          <p:cNvSpPr txBox="1"/>
          <p:nvPr/>
        </p:nvSpPr>
        <p:spPr>
          <a:xfrm>
            <a:off x="1411674" y="6122072"/>
            <a:ext cx="7732326" cy="1813560"/>
          </a:xfrm>
          <a:prstGeom prst="rect">
            <a:avLst/>
          </a:prstGeom>
        </p:spPr>
        <p:txBody>
          <a:bodyPr lIns="0" tIns="0" rIns="0" bIns="0" rtlCol="0" anchor="t">
            <a:spAutoFit/>
          </a:bodyPr>
          <a:lstStyle/>
          <a:p>
            <a:pPr algn="ctr">
              <a:lnSpc>
                <a:spcPts val="3600"/>
              </a:lnSpc>
            </a:pPr>
            <a:r>
              <a:rPr lang="en-US" sz="2400" spc="9" dirty="0">
                <a:solidFill>
                  <a:srgbClr val="863275"/>
                </a:solidFill>
                <a:latin typeface="Century Gothic Paneuropean"/>
                <a:ea typeface="Century Gothic Paneuropean"/>
                <a:cs typeface="Century Gothic Paneuropean"/>
                <a:sym typeface="Century Gothic Paneuropean"/>
              </a:rPr>
              <a:t>USE CODE:</a:t>
            </a:r>
          </a:p>
          <a:p>
            <a:pPr algn="ctr">
              <a:lnSpc>
                <a:spcPts val="3600"/>
              </a:lnSpc>
            </a:pPr>
            <a:r>
              <a:rPr lang="en-US" sz="2400" spc="9" dirty="0">
                <a:solidFill>
                  <a:srgbClr val="863275"/>
                </a:solidFill>
                <a:latin typeface="Century Gothic Paneuropean"/>
                <a:ea typeface="Century Gothic Paneuropean"/>
                <a:cs typeface="Century Gothic Paneuropean"/>
                <a:sym typeface="Century Gothic Paneuropean"/>
              </a:rPr>
              <a:t>WELL50</a:t>
            </a:r>
          </a:p>
          <a:p>
            <a:pPr algn="ctr">
              <a:lnSpc>
                <a:spcPts val="3600"/>
              </a:lnSpc>
            </a:pPr>
            <a:endParaRPr lang="en-US" sz="2400" spc="9" dirty="0">
              <a:solidFill>
                <a:srgbClr val="863275"/>
              </a:solidFill>
              <a:latin typeface="Century Gothic Paneuropean"/>
              <a:ea typeface="Century Gothic Paneuropean"/>
              <a:cs typeface="Century Gothic Paneuropean"/>
              <a:sym typeface="Century Gothic Paneuropean"/>
            </a:endParaRPr>
          </a:p>
          <a:p>
            <a:pPr algn="ctr">
              <a:lnSpc>
                <a:spcPts val="3600"/>
              </a:lnSpc>
            </a:pPr>
            <a:r>
              <a:rPr lang="en-US" sz="2400" spc="9" dirty="0">
                <a:solidFill>
                  <a:srgbClr val="863275"/>
                </a:solidFill>
                <a:latin typeface="Century Gothic Paneuropean"/>
                <a:ea typeface="Century Gothic Paneuropean"/>
                <a:cs typeface="Century Gothic Paneuropean"/>
                <a:sym typeface="Century Gothic Paneuropean"/>
              </a:rPr>
              <a:t>FOR 50%OFF THE ENTIRE PACKAGE FOR ONE MONTH</a:t>
            </a:r>
          </a:p>
        </p:txBody>
      </p:sp>
      <p:sp>
        <p:nvSpPr>
          <p:cNvPr id="7" name="TextBox 7"/>
          <p:cNvSpPr txBox="1"/>
          <p:nvPr/>
        </p:nvSpPr>
        <p:spPr>
          <a:xfrm>
            <a:off x="1028700" y="5143500"/>
            <a:ext cx="11025640" cy="384240"/>
          </a:xfrm>
          <a:prstGeom prst="rect">
            <a:avLst/>
          </a:prstGeom>
        </p:spPr>
        <p:txBody>
          <a:bodyPr lIns="0" tIns="0" rIns="0" bIns="0" rtlCol="0" anchor="t">
            <a:spAutoFit/>
          </a:bodyPr>
          <a:lstStyle/>
          <a:p>
            <a:pPr algn="l">
              <a:lnSpc>
                <a:spcPts val="3036"/>
              </a:lnSpc>
              <a:spcBef>
                <a:spcPct val="0"/>
              </a:spcBef>
            </a:pPr>
            <a:r>
              <a:rPr lang="en-US" sz="2551" b="1" spc="25">
                <a:solidFill>
                  <a:srgbClr val="2C8FCE"/>
                </a:solidFill>
                <a:latin typeface="Century Gothic Paneuropean Bold"/>
                <a:ea typeface="Century Gothic Paneuropean Bold"/>
                <a:cs typeface="Century Gothic Paneuropean Bold"/>
                <a:sym typeface="Century Gothic Paneuropean Bold"/>
              </a:rPr>
              <a:t>SIGN UP TO THE BE THE FIRST TO GET THE BENEFITS!</a:t>
            </a:r>
          </a:p>
        </p:txBody>
      </p:sp>
      <p:grpSp>
        <p:nvGrpSpPr>
          <p:cNvPr id="8" name="Group 8"/>
          <p:cNvGrpSpPr/>
          <p:nvPr/>
        </p:nvGrpSpPr>
        <p:grpSpPr>
          <a:xfrm>
            <a:off x="10998917" y="4094596"/>
            <a:ext cx="5980599" cy="5509627"/>
            <a:chOff x="0" y="0"/>
            <a:chExt cx="7974132" cy="7346169"/>
          </a:xfrm>
        </p:grpSpPr>
        <p:sp>
          <p:nvSpPr>
            <p:cNvPr id="9" name="Freeform 9"/>
            <p:cNvSpPr/>
            <p:nvPr/>
          </p:nvSpPr>
          <p:spPr>
            <a:xfrm>
              <a:off x="0" y="0"/>
              <a:ext cx="7974132" cy="7346169"/>
            </a:xfrm>
            <a:custGeom>
              <a:avLst/>
              <a:gdLst/>
              <a:ahLst/>
              <a:cxnLst/>
              <a:rect l="l" t="t" r="r" b="b"/>
              <a:pathLst>
                <a:path w="7974132" h="7346169">
                  <a:moveTo>
                    <a:pt x="0" y="0"/>
                  </a:moveTo>
                  <a:lnTo>
                    <a:pt x="7974132" y="0"/>
                  </a:lnTo>
                  <a:lnTo>
                    <a:pt x="7974132" y="7346169"/>
                  </a:lnTo>
                  <a:lnTo>
                    <a:pt x="0" y="734616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0" name="Freeform 10"/>
            <p:cNvSpPr/>
            <p:nvPr/>
          </p:nvSpPr>
          <p:spPr>
            <a:xfrm>
              <a:off x="821462" y="659288"/>
              <a:ext cx="5252855" cy="5788270"/>
            </a:xfrm>
            <a:custGeom>
              <a:avLst/>
              <a:gdLst/>
              <a:ahLst/>
              <a:cxnLst/>
              <a:rect l="l" t="t" r="r" b="b"/>
              <a:pathLst>
                <a:path w="5252855" h="5788270">
                  <a:moveTo>
                    <a:pt x="0" y="0"/>
                  </a:moveTo>
                  <a:lnTo>
                    <a:pt x="5252854" y="0"/>
                  </a:lnTo>
                  <a:lnTo>
                    <a:pt x="5252854" y="5788270"/>
                  </a:lnTo>
                  <a:lnTo>
                    <a:pt x="0" y="5788270"/>
                  </a:lnTo>
                  <a:lnTo>
                    <a:pt x="0" y="0"/>
                  </a:lnTo>
                  <a:close/>
                </a:path>
              </a:pathLst>
            </a:custGeom>
            <a:blipFill>
              <a:blip r:embed="rId4"/>
              <a:stretch>
                <a:fillRect/>
              </a:stretch>
            </a:blipFill>
          </p:spPr>
          <p:txBody>
            <a:bodyPr/>
            <a:lstStyle/>
            <a:p>
              <a:endParaRPr lang="en-GB"/>
            </a:p>
          </p:txBody>
        </p:sp>
      </p:grpSp>
      <p:sp>
        <p:nvSpPr>
          <p:cNvPr id="11" name="Freeform 11"/>
          <p:cNvSpPr/>
          <p:nvPr/>
        </p:nvSpPr>
        <p:spPr>
          <a:xfrm rot="5400000" flipH="1" flipV="1">
            <a:off x="16127742" y="7881788"/>
            <a:ext cx="731219" cy="2021805"/>
          </a:xfrm>
          <a:custGeom>
            <a:avLst/>
            <a:gdLst/>
            <a:ahLst/>
            <a:cxnLst/>
            <a:rect l="l" t="t" r="r" b="b"/>
            <a:pathLst>
              <a:path w="731219" h="2021805">
                <a:moveTo>
                  <a:pt x="731220" y="2021805"/>
                </a:moveTo>
                <a:lnTo>
                  <a:pt x="0" y="2021805"/>
                </a:lnTo>
                <a:lnTo>
                  <a:pt x="0" y="0"/>
                </a:lnTo>
                <a:lnTo>
                  <a:pt x="731220" y="0"/>
                </a:lnTo>
                <a:lnTo>
                  <a:pt x="731220" y="2021805"/>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 name="Freeform 12"/>
          <p:cNvSpPr/>
          <p:nvPr/>
        </p:nvSpPr>
        <p:spPr>
          <a:xfrm rot="3942026">
            <a:off x="853289" y="7859078"/>
            <a:ext cx="922638" cy="2580804"/>
          </a:xfrm>
          <a:custGeom>
            <a:avLst/>
            <a:gdLst/>
            <a:ahLst/>
            <a:cxnLst/>
            <a:rect l="l" t="t" r="r" b="b"/>
            <a:pathLst>
              <a:path w="922638" h="2580804">
                <a:moveTo>
                  <a:pt x="0" y="0"/>
                </a:moveTo>
                <a:lnTo>
                  <a:pt x="922638" y="0"/>
                </a:lnTo>
                <a:lnTo>
                  <a:pt x="922638" y="2580804"/>
                </a:lnTo>
                <a:lnTo>
                  <a:pt x="0" y="258080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3" name="AutoShape 13"/>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4" name="Freeform 14"/>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9"/>
            <a:stretch>
              <a:fillRect/>
            </a:stretch>
          </a:blipFill>
        </p:spPr>
        <p:txBody>
          <a:bodyPr/>
          <a:lstStyle/>
          <a:p>
            <a:endParaRPr lang="en-GB"/>
          </a:p>
        </p:txBody>
      </p:sp>
      <p:sp>
        <p:nvSpPr>
          <p:cNvPr id="15" name="Freeform 15"/>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0"/>
            <a:stretch>
              <a:fillRect/>
            </a:stretch>
          </a:blipFill>
        </p:spPr>
        <p:txBody>
          <a:bodyPr/>
          <a:lstStyle/>
          <a:p>
            <a:endParaRPr lang="en-GB"/>
          </a:p>
        </p:txBody>
      </p:sp>
      <p:sp>
        <p:nvSpPr>
          <p:cNvPr id="16" name="AutoShape 16"/>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8" name="TextBox 24">
            <a:extLst>
              <a:ext uri="{FF2B5EF4-FFF2-40B4-BE49-F238E27FC236}">
                <a16:creationId xmlns:a16="http://schemas.microsoft.com/office/drawing/2014/main" id="{1FED5ED3-2FAE-983B-ADA4-F93CB974AC3F}"/>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grpSp>
        <p:nvGrpSpPr>
          <p:cNvPr id="18" name="Group 7">
            <a:extLst>
              <a:ext uri="{FF2B5EF4-FFF2-40B4-BE49-F238E27FC236}">
                <a16:creationId xmlns:a16="http://schemas.microsoft.com/office/drawing/2014/main" id="{8706E3EB-C1F6-8928-E551-33DDB60B4301}"/>
              </a:ext>
            </a:extLst>
          </p:cNvPr>
          <p:cNvGrpSpPr/>
          <p:nvPr/>
        </p:nvGrpSpPr>
        <p:grpSpPr>
          <a:xfrm>
            <a:off x="5334000" y="6837313"/>
            <a:ext cx="8943426" cy="1401422"/>
            <a:chOff x="0" y="0"/>
            <a:chExt cx="2153620" cy="719025"/>
          </a:xfrm>
        </p:grpSpPr>
        <p:sp>
          <p:nvSpPr>
            <p:cNvPr id="19" name="Freeform 8">
              <a:extLst>
                <a:ext uri="{FF2B5EF4-FFF2-40B4-BE49-F238E27FC236}">
                  <a16:creationId xmlns:a16="http://schemas.microsoft.com/office/drawing/2014/main" id="{9AA7D819-48A4-9D7A-60D8-B50E8E709656}"/>
                </a:ext>
              </a:extLst>
            </p:cNvPr>
            <p:cNvSpPr/>
            <p:nvPr/>
          </p:nvSpPr>
          <p:spPr>
            <a:xfrm>
              <a:off x="0" y="0"/>
              <a:ext cx="2153620" cy="719025"/>
            </a:xfrm>
            <a:custGeom>
              <a:avLst/>
              <a:gdLst/>
              <a:ahLst/>
              <a:cxnLst/>
              <a:rect l="l" t="t" r="r" b="b"/>
              <a:pathLst>
                <a:path w="2153620" h="719025">
                  <a:moveTo>
                    <a:pt x="2153620" y="29350"/>
                  </a:moveTo>
                  <a:lnTo>
                    <a:pt x="2153620" y="689675"/>
                  </a:lnTo>
                  <a:cubicBezTo>
                    <a:pt x="2153620" y="705884"/>
                    <a:pt x="2140480" y="719025"/>
                    <a:pt x="2124270" y="719025"/>
                  </a:cubicBezTo>
                  <a:lnTo>
                    <a:pt x="29350" y="719025"/>
                  </a:lnTo>
                  <a:cubicBezTo>
                    <a:pt x="13141" y="719025"/>
                    <a:pt x="0" y="705884"/>
                    <a:pt x="0" y="689675"/>
                  </a:cubicBezTo>
                  <a:lnTo>
                    <a:pt x="0" y="29350"/>
                  </a:lnTo>
                  <a:cubicBezTo>
                    <a:pt x="0" y="13141"/>
                    <a:pt x="13141" y="0"/>
                    <a:pt x="29350" y="0"/>
                  </a:cubicBezTo>
                  <a:lnTo>
                    <a:pt x="2124270" y="0"/>
                  </a:lnTo>
                  <a:cubicBezTo>
                    <a:pt x="2132054" y="0"/>
                    <a:pt x="2139519" y="3092"/>
                    <a:pt x="2145024" y="8596"/>
                  </a:cubicBezTo>
                  <a:cubicBezTo>
                    <a:pt x="2150528" y="14101"/>
                    <a:pt x="2153620" y="21566"/>
                    <a:pt x="2153620" y="29350"/>
                  </a:cubicBezTo>
                  <a:close/>
                </a:path>
              </a:pathLst>
            </a:custGeom>
            <a:solidFill>
              <a:srgbClr val="FFFFFF"/>
            </a:solidFill>
          </p:spPr>
          <p:txBody>
            <a:bodyPr/>
            <a:lstStyle/>
            <a:p>
              <a:endParaRPr lang="en-GB"/>
            </a:p>
          </p:txBody>
        </p:sp>
        <p:sp>
          <p:nvSpPr>
            <p:cNvPr id="20" name="TextBox 9">
              <a:extLst>
                <a:ext uri="{FF2B5EF4-FFF2-40B4-BE49-F238E27FC236}">
                  <a16:creationId xmlns:a16="http://schemas.microsoft.com/office/drawing/2014/main" id="{3724DB1A-B98C-A828-430D-6E46C4445050}"/>
                </a:ext>
              </a:extLst>
            </p:cNvPr>
            <p:cNvSpPr txBox="1"/>
            <p:nvPr/>
          </p:nvSpPr>
          <p:spPr>
            <a:xfrm>
              <a:off x="0" y="0"/>
              <a:ext cx="2153620" cy="719025"/>
            </a:xfrm>
            <a:prstGeom prst="rect">
              <a:avLst/>
            </a:prstGeom>
          </p:spPr>
          <p:txBody>
            <a:bodyPr lIns="50800" tIns="50800" rIns="50800" bIns="50800" rtlCol="0" anchor="ctr"/>
            <a:lstStyle/>
            <a:p>
              <a:pPr algn="ctr">
                <a:lnSpc>
                  <a:spcPts val="3036"/>
                </a:lnSpc>
              </a:pPr>
              <a:endParaRPr/>
            </a:p>
          </p:txBody>
        </p:sp>
      </p:grpSp>
      <p:sp>
        <p:nvSpPr>
          <p:cNvPr id="2" name="Freeform 2"/>
          <p:cNvSpPr/>
          <p:nvPr/>
        </p:nvSpPr>
        <p:spPr>
          <a:xfrm>
            <a:off x="6001828" y="6827954"/>
            <a:ext cx="7315200" cy="1345631"/>
          </a:xfrm>
          <a:custGeom>
            <a:avLst/>
            <a:gdLst/>
            <a:ahLst/>
            <a:cxnLst/>
            <a:rect l="l" t="t" r="r" b="b"/>
            <a:pathLst>
              <a:path w="7315200" h="1345631">
                <a:moveTo>
                  <a:pt x="0" y="0"/>
                </a:moveTo>
                <a:lnTo>
                  <a:pt x="7315200" y="0"/>
                </a:lnTo>
                <a:lnTo>
                  <a:pt x="7315200" y="1345631"/>
                </a:lnTo>
                <a:lnTo>
                  <a:pt x="0" y="134563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1028700" y="2349788"/>
            <a:ext cx="15464652"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WAS THIS SESSION BENEFICIAL? </a:t>
            </a:r>
          </a:p>
        </p:txBody>
      </p:sp>
      <p:sp>
        <p:nvSpPr>
          <p:cNvPr id="4" name="TextBox 4"/>
          <p:cNvSpPr txBox="1"/>
          <p:nvPr/>
        </p:nvSpPr>
        <p:spPr>
          <a:xfrm>
            <a:off x="1028700" y="5143500"/>
            <a:ext cx="11894798" cy="384240"/>
          </a:xfrm>
          <a:prstGeom prst="rect">
            <a:avLst/>
          </a:prstGeom>
        </p:spPr>
        <p:txBody>
          <a:bodyPr lIns="0" tIns="0" rIns="0" bIns="0" rtlCol="0" anchor="t">
            <a:spAutoFit/>
          </a:bodyPr>
          <a:lstStyle/>
          <a:p>
            <a:pPr algn="l">
              <a:lnSpc>
                <a:spcPts val="3036"/>
              </a:lnSpc>
              <a:spcBef>
                <a:spcPct val="0"/>
              </a:spcBef>
            </a:pPr>
            <a:r>
              <a:rPr lang="en-US" sz="2551" b="1" spc="25">
                <a:solidFill>
                  <a:srgbClr val="0075C9"/>
                </a:solidFill>
                <a:latin typeface="Century Gothic Paneuropean Bold"/>
                <a:ea typeface="Century Gothic Paneuropean Bold"/>
                <a:cs typeface="Century Gothic Paneuropean Bold"/>
                <a:sym typeface="Century Gothic Paneuropean Bold"/>
              </a:rPr>
              <a:t>IF THIS SESSION WAS BENEFICIAL PLEASE LEAVE US A GOOGLE REVIEW</a:t>
            </a:r>
          </a:p>
        </p:txBody>
      </p:sp>
      <p:sp>
        <p:nvSpPr>
          <p:cNvPr id="5" name="Freeform 5"/>
          <p:cNvSpPr/>
          <p:nvPr/>
        </p:nvSpPr>
        <p:spPr>
          <a:xfrm>
            <a:off x="1028700" y="6827954"/>
            <a:ext cx="763406" cy="856556"/>
          </a:xfrm>
          <a:custGeom>
            <a:avLst/>
            <a:gdLst/>
            <a:ahLst/>
            <a:cxnLst/>
            <a:rect l="l" t="t" r="r" b="b"/>
            <a:pathLst>
              <a:path w="763406" h="856556">
                <a:moveTo>
                  <a:pt x="0" y="0"/>
                </a:moveTo>
                <a:lnTo>
                  <a:pt x="763406" y="0"/>
                </a:lnTo>
                <a:lnTo>
                  <a:pt x="763406" y="856556"/>
                </a:lnTo>
                <a:lnTo>
                  <a:pt x="0" y="85655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AutoShape 6"/>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grpSp>
        <p:nvGrpSpPr>
          <p:cNvPr id="7" name="Group 7"/>
          <p:cNvGrpSpPr/>
          <p:nvPr/>
        </p:nvGrpSpPr>
        <p:grpSpPr>
          <a:xfrm rot="4041238">
            <a:off x="15717135" y="1410283"/>
            <a:ext cx="4686212" cy="3885034"/>
            <a:chOff x="0" y="0"/>
            <a:chExt cx="6248283" cy="5180045"/>
          </a:xfrm>
        </p:grpSpPr>
        <p:sp>
          <p:nvSpPr>
            <p:cNvPr id="8" name="Freeform 8"/>
            <p:cNvSpPr/>
            <p:nvPr/>
          </p:nvSpPr>
          <p:spPr>
            <a:xfrm rot="-10800000">
              <a:off x="510199" y="813643"/>
              <a:ext cx="1892271" cy="3364038"/>
            </a:xfrm>
            <a:custGeom>
              <a:avLst/>
              <a:gdLst/>
              <a:ahLst/>
              <a:cxnLst/>
              <a:rect l="l" t="t" r="r" b="b"/>
              <a:pathLst>
                <a:path w="1892271" h="3364038">
                  <a:moveTo>
                    <a:pt x="0" y="0"/>
                  </a:moveTo>
                  <a:lnTo>
                    <a:pt x="1892271" y="0"/>
                  </a:lnTo>
                  <a:lnTo>
                    <a:pt x="1892271" y="3364037"/>
                  </a:lnTo>
                  <a:lnTo>
                    <a:pt x="0" y="336403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rot="-7412232">
              <a:off x="1260713" y="884731"/>
              <a:ext cx="3379295" cy="2340162"/>
            </a:xfrm>
            <a:custGeom>
              <a:avLst/>
              <a:gdLst/>
              <a:ahLst/>
              <a:cxnLst/>
              <a:rect l="l" t="t" r="r" b="b"/>
              <a:pathLst>
                <a:path w="3379295" h="2340162">
                  <a:moveTo>
                    <a:pt x="0" y="0"/>
                  </a:moveTo>
                  <a:lnTo>
                    <a:pt x="3379295" y="0"/>
                  </a:lnTo>
                  <a:lnTo>
                    <a:pt x="3379295" y="2340161"/>
                  </a:lnTo>
                  <a:lnTo>
                    <a:pt x="0" y="234016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0" name="Freeform 10"/>
            <p:cNvSpPr/>
            <p:nvPr/>
          </p:nvSpPr>
          <p:spPr>
            <a:xfrm rot="-10734224">
              <a:off x="3036947" y="198845"/>
              <a:ext cx="1774872" cy="4964676"/>
            </a:xfrm>
            <a:custGeom>
              <a:avLst/>
              <a:gdLst/>
              <a:ahLst/>
              <a:cxnLst/>
              <a:rect l="l" t="t" r="r" b="b"/>
              <a:pathLst>
                <a:path w="1774872" h="4964676">
                  <a:moveTo>
                    <a:pt x="0" y="0"/>
                  </a:moveTo>
                  <a:lnTo>
                    <a:pt x="1774871" y="0"/>
                  </a:lnTo>
                  <a:lnTo>
                    <a:pt x="1774871" y="4964676"/>
                  </a:lnTo>
                  <a:lnTo>
                    <a:pt x="0" y="496467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1" name="Freeform 11"/>
            <p:cNvSpPr/>
            <p:nvPr/>
          </p:nvSpPr>
          <p:spPr>
            <a:xfrm rot="-9946350">
              <a:off x="3202716" y="488728"/>
              <a:ext cx="2793211" cy="2402162"/>
            </a:xfrm>
            <a:custGeom>
              <a:avLst/>
              <a:gdLst/>
              <a:ahLst/>
              <a:cxnLst/>
              <a:rect l="l" t="t" r="r" b="b"/>
              <a:pathLst>
                <a:path w="2793211" h="2402162">
                  <a:moveTo>
                    <a:pt x="0" y="0"/>
                  </a:moveTo>
                  <a:lnTo>
                    <a:pt x="2793211" y="0"/>
                  </a:lnTo>
                  <a:lnTo>
                    <a:pt x="2793211" y="2402162"/>
                  </a:lnTo>
                  <a:lnTo>
                    <a:pt x="0" y="240216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2" name="Freeform 12"/>
            <p:cNvSpPr/>
            <p:nvPr/>
          </p:nvSpPr>
          <p:spPr>
            <a:xfrm rot="-9798030">
              <a:off x="308978" y="72511"/>
              <a:ext cx="838379" cy="2273569"/>
            </a:xfrm>
            <a:custGeom>
              <a:avLst/>
              <a:gdLst/>
              <a:ahLst/>
              <a:cxnLst/>
              <a:rect l="l" t="t" r="r" b="b"/>
              <a:pathLst>
                <a:path w="838379" h="2273569">
                  <a:moveTo>
                    <a:pt x="0" y="0"/>
                  </a:moveTo>
                  <a:lnTo>
                    <a:pt x="838379" y="0"/>
                  </a:lnTo>
                  <a:lnTo>
                    <a:pt x="838379" y="2273569"/>
                  </a:lnTo>
                  <a:lnTo>
                    <a:pt x="0" y="227356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grpSp>
      <p:sp>
        <p:nvSpPr>
          <p:cNvPr id="13" name="AutoShape 13"/>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4" name="Freeform 14"/>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6"/>
            <a:stretch>
              <a:fillRect/>
            </a:stretch>
          </a:blipFill>
        </p:spPr>
        <p:txBody>
          <a:bodyPr/>
          <a:lstStyle/>
          <a:p>
            <a:endParaRPr lang="en-GB"/>
          </a:p>
        </p:txBody>
      </p:sp>
      <p:sp>
        <p:nvSpPr>
          <p:cNvPr id="15" name="Freeform 15"/>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7"/>
            <a:stretch>
              <a:fillRect/>
            </a:stretch>
          </a:blipFill>
        </p:spPr>
        <p:txBody>
          <a:bodyPr/>
          <a:lstStyle/>
          <a:p>
            <a:endParaRPr lang="en-GB"/>
          </a:p>
        </p:txBody>
      </p:sp>
      <p:sp>
        <p:nvSpPr>
          <p:cNvPr id="16" name="Freeform 16"/>
          <p:cNvSpPr/>
          <p:nvPr/>
        </p:nvSpPr>
        <p:spPr>
          <a:xfrm>
            <a:off x="13582355" y="3703704"/>
            <a:ext cx="1092844" cy="1009970"/>
          </a:xfrm>
          <a:custGeom>
            <a:avLst/>
            <a:gdLst/>
            <a:ahLst/>
            <a:cxnLst/>
            <a:rect l="l" t="t" r="r" b="b"/>
            <a:pathLst>
              <a:path w="1092844" h="1009970">
                <a:moveTo>
                  <a:pt x="0" y="0"/>
                </a:moveTo>
                <a:lnTo>
                  <a:pt x="1092844" y="0"/>
                </a:lnTo>
                <a:lnTo>
                  <a:pt x="1092844" y="1009971"/>
                </a:lnTo>
                <a:lnTo>
                  <a:pt x="0" y="100997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GB"/>
          </a:p>
        </p:txBody>
      </p:sp>
      <p:sp>
        <p:nvSpPr>
          <p:cNvPr id="24" name="TextBox 24">
            <a:extLst>
              <a:ext uri="{FF2B5EF4-FFF2-40B4-BE49-F238E27FC236}">
                <a16:creationId xmlns:a16="http://schemas.microsoft.com/office/drawing/2014/main" id="{9859B543-4AB1-0C13-4775-CA0BB2AADEF1}"/>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TextBox 2"/>
          <p:cNvSpPr txBox="1"/>
          <p:nvPr/>
        </p:nvSpPr>
        <p:spPr>
          <a:xfrm>
            <a:off x="1028700" y="2159288"/>
            <a:ext cx="15464652" cy="1555019"/>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NEW EMPLOYEE ASSISTANCE PROGRAMME SUPPORT</a:t>
            </a:r>
          </a:p>
        </p:txBody>
      </p:sp>
      <p:grpSp>
        <p:nvGrpSpPr>
          <p:cNvPr id="3" name="Group 3"/>
          <p:cNvGrpSpPr/>
          <p:nvPr/>
        </p:nvGrpSpPr>
        <p:grpSpPr>
          <a:xfrm>
            <a:off x="1028700" y="5438828"/>
            <a:ext cx="11112814" cy="2729992"/>
            <a:chOff x="0" y="0"/>
            <a:chExt cx="2926813" cy="719025"/>
          </a:xfrm>
        </p:grpSpPr>
        <p:sp>
          <p:nvSpPr>
            <p:cNvPr id="4" name="Freeform 4"/>
            <p:cNvSpPr/>
            <p:nvPr/>
          </p:nvSpPr>
          <p:spPr>
            <a:xfrm>
              <a:off x="0" y="0"/>
              <a:ext cx="2926813" cy="719025"/>
            </a:xfrm>
            <a:custGeom>
              <a:avLst/>
              <a:gdLst/>
              <a:ahLst/>
              <a:cxnLst/>
              <a:rect l="l" t="t" r="r" b="b"/>
              <a:pathLst>
                <a:path w="2926813" h="719025">
                  <a:moveTo>
                    <a:pt x="2926813" y="21597"/>
                  </a:moveTo>
                  <a:lnTo>
                    <a:pt x="2926813" y="697428"/>
                  </a:lnTo>
                  <a:cubicBezTo>
                    <a:pt x="2926813" y="703156"/>
                    <a:pt x="2924537" y="708649"/>
                    <a:pt x="2920487" y="712699"/>
                  </a:cubicBezTo>
                  <a:cubicBezTo>
                    <a:pt x="2916437" y="716750"/>
                    <a:pt x="2910944" y="719025"/>
                    <a:pt x="2905216" y="719025"/>
                  </a:cubicBezTo>
                  <a:lnTo>
                    <a:pt x="21597" y="719025"/>
                  </a:lnTo>
                  <a:cubicBezTo>
                    <a:pt x="15869" y="719025"/>
                    <a:pt x="10376" y="716750"/>
                    <a:pt x="6326" y="712699"/>
                  </a:cubicBezTo>
                  <a:cubicBezTo>
                    <a:pt x="2275" y="708649"/>
                    <a:pt x="0" y="703156"/>
                    <a:pt x="0" y="697428"/>
                  </a:cubicBezTo>
                  <a:lnTo>
                    <a:pt x="0" y="21597"/>
                  </a:lnTo>
                  <a:cubicBezTo>
                    <a:pt x="0" y="15869"/>
                    <a:pt x="2275" y="10376"/>
                    <a:pt x="6326" y="6326"/>
                  </a:cubicBezTo>
                  <a:cubicBezTo>
                    <a:pt x="10376" y="2275"/>
                    <a:pt x="15869" y="0"/>
                    <a:pt x="21597" y="0"/>
                  </a:cubicBezTo>
                  <a:lnTo>
                    <a:pt x="2905216" y="0"/>
                  </a:lnTo>
                  <a:cubicBezTo>
                    <a:pt x="2910944" y="0"/>
                    <a:pt x="2916437" y="2275"/>
                    <a:pt x="2920487" y="6326"/>
                  </a:cubicBezTo>
                  <a:cubicBezTo>
                    <a:pt x="2924537" y="10376"/>
                    <a:pt x="2926813" y="15869"/>
                    <a:pt x="2926813" y="21597"/>
                  </a:cubicBezTo>
                  <a:close/>
                </a:path>
              </a:pathLst>
            </a:custGeom>
            <a:solidFill>
              <a:srgbClr val="FFFFFF"/>
            </a:solidFill>
          </p:spPr>
          <p:txBody>
            <a:bodyPr/>
            <a:lstStyle/>
            <a:p>
              <a:endParaRPr lang="en-GB"/>
            </a:p>
          </p:txBody>
        </p:sp>
        <p:sp>
          <p:nvSpPr>
            <p:cNvPr id="5" name="TextBox 5"/>
            <p:cNvSpPr txBox="1"/>
            <p:nvPr/>
          </p:nvSpPr>
          <p:spPr>
            <a:xfrm>
              <a:off x="0" y="0"/>
              <a:ext cx="2926813" cy="719025"/>
            </a:xfrm>
            <a:prstGeom prst="rect">
              <a:avLst/>
            </a:prstGeom>
          </p:spPr>
          <p:txBody>
            <a:bodyPr lIns="50800" tIns="50800" rIns="50800" bIns="50800" rtlCol="0" anchor="ctr"/>
            <a:lstStyle/>
            <a:p>
              <a:pPr algn="ctr">
                <a:lnSpc>
                  <a:spcPts val="3036"/>
                </a:lnSpc>
              </a:pPr>
              <a:endParaRPr/>
            </a:p>
          </p:txBody>
        </p:sp>
      </p:grpSp>
      <p:sp>
        <p:nvSpPr>
          <p:cNvPr id="6" name="AutoShape 6"/>
          <p:cNvSpPr/>
          <p:nvPr/>
        </p:nvSpPr>
        <p:spPr>
          <a:xfrm>
            <a:off x="6585107" y="5950848"/>
            <a:ext cx="0" cy="1705953"/>
          </a:xfrm>
          <a:prstGeom prst="line">
            <a:avLst/>
          </a:prstGeom>
          <a:ln w="38100" cap="flat">
            <a:solidFill>
              <a:srgbClr val="D3A8CA"/>
            </a:solidFill>
            <a:prstDash val="solid"/>
            <a:headEnd type="none" w="sm" len="sm"/>
            <a:tailEnd type="none" w="sm" len="sm"/>
          </a:ln>
        </p:spPr>
        <p:txBody>
          <a:bodyPr/>
          <a:lstStyle/>
          <a:p>
            <a:endParaRPr lang="en-GB"/>
          </a:p>
        </p:txBody>
      </p:sp>
      <p:sp>
        <p:nvSpPr>
          <p:cNvPr id="7" name="AutoShape 7"/>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8" name="Freeform 8"/>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2"/>
            <a:stretch>
              <a:fillRect/>
            </a:stretch>
          </a:blipFill>
        </p:spPr>
        <p:txBody>
          <a:bodyPr/>
          <a:lstStyle/>
          <a:p>
            <a:endParaRPr lang="en-GB"/>
          </a:p>
        </p:txBody>
      </p:sp>
      <p:sp>
        <p:nvSpPr>
          <p:cNvPr id="9" name="Freeform 9"/>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3"/>
            <a:stretch>
              <a:fillRect/>
            </a:stretch>
          </a:blipFill>
        </p:spPr>
        <p:txBody>
          <a:bodyPr/>
          <a:lstStyle/>
          <a:p>
            <a:endParaRPr lang="en-GB"/>
          </a:p>
        </p:txBody>
      </p:sp>
      <p:sp>
        <p:nvSpPr>
          <p:cNvPr id="10" name="AutoShape 10"/>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1" name="Freeform 11"/>
          <p:cNvSpPr/>
          <p:nvPr/>
        </p:nvSpPr>
        <p:spPr>
          <a:xfrm>
            <a:off x="865555" y="7535358"/>
            <a:ext cx="326289" cy="569523"/>
          </a:xfrm>
          <a:custGeom>
            <a:avLst/>
            <a:gdLst/>
            <a:ahLst/>
            <a:cxnLst/>
            <a:rect l="l" t="t" r="r" b="b"/>
            <a:pathLst>
              <a:path w="326289" h="569523">
                <a:moveTo>
                  <a:pt x="0" y="0"/>
                </a:moveTo>
                <a:lnTo>
                  <a:pt x="326290" y="0"/>
                </a:lnTo>
                <a:lnTo>
                  <a:pt x="326290" y="569523"/>
                </a:lnTo>
                <a:lnTo>
                  <a:pt x="0" y="56952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 name="Freeform 12"/>
          <p:cNvSpPr/>
          <p:nvPr/>
        </p:nvSpPr>
        <p:spPr>
          <a:xfrm>
            <a:off x="12141514" y="4746424"/>
            <a:ext cx="4042791" cy="4114800"/>
          </a:xfrm>
          <a:custGeom>
            <a:avLst/>
            <a:gdLst/>
            <a:ahLst/>
            <a:cxnLst/>
            <a:rect l="l" t="t" r="r" b="b"/>
            <a:pathLst>
              <a:path w="4042791" h="4114800">
                <a:moveTo>
                  <a:pt x="0" y="0"/>
                </a:moveTo>
                <a:lnTo>
                  <a:pt x="4042791" y="0"/>
                </a:lnTo>
                <a:lnTo>
                  <a:pt x="4042791"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 name="TextBox 13"/>
          <p:cNvSpPr txBox="1"/>
          <p:nvPr/>
        </p:nvSpPr>
        <p:spPr>
          <a:xfrm>
            <a:off x="1028700" y="4759260"/>
            <a:ext cx="11894798" cy="384240"/>
          </a:xfrm>
          <a:prstGeom prst="rect">
            <a:avLst/>
          </a:prstGeom>
        </p:spPr>
        <p:txBody>
          <a:bodyPr lIns="0" tIns="0" rIns="0" bIns="0" rtlCol="0" anchor="t">
            <a:spAutoFit/>
          </a:bodyPr>
          <a:lstStyle/>
          <a:p>
            <a:pPr algn="l">
              <a:lnSpc>
                <a:spcPts val="3036"/>
              </a:lnSpc>
              <a:spcBef>
                <a:spcPct val="0"/>
              </a:spcBef>
            </a:pPr>
            <a:r>
              <a:rPr lang="en-US" sz="2551" b="1" spc="25">
                <a:solidFill>
                  <a:srgbClr val="2C8FCE"/>
                </a:solidFill>
                <a:latin typeface="Century Gothic Paneuropean Bold"/>
                <a:ea typeface="Century Gothic Paneuropean Bold"/>
                <a:cs typeface="Century Gothic Paneuropean Bold"/>
                <a:sym typeface="Century Gothic Paneuropean Bold"/>
              </a:rPr>
              <a:t>IF THIS SESSION WAS BENEFICIAL PLEASE LEAVE US A GOOGLE REVIEW</a:t>
            </a:r>
          </a:p>
        </p:txBody>
      </p:sp>
      <p:sp>
        <p:nvSpPr>
          <p:cNvPr id="14" name="TextBox 14"/>
          <p:cNvSpPr txBox="1"/>
          <p:nvPr/>
        </p:nvSpPr>
        <p:spPr>
          <a:xfrm>
            <a:off x="2164829" y="5829405"/>
            <a:ext cx="3509305" cy="1948838"/>
          </a:xfrm>
          <a:prstGeom prst="rect">
            <a:avLst/>
          </a:prstGeom>
        </p:spPr>
        <p:txBody>
          <a:bodyPr lIns="0" tIns="0" rIns="0" bIns="0" rtlCol="0" anchor="t">
            <a:spAutoFit/>
          </a:bodyPr>
          <a:lstStyle/>
          <a:p>
            <a:pPr algn="l">
              <a:lnSpc>
                <a:spcPts val="3827"/>
              </a:lnSpc>
            </a:pPr>
            <a:r>
              <a:rPr lang="en-US" sz="3227">
                <a:solidFill>
                  <a:srgbClr val="752E6B"/>
                </a:solidFill>
                <a:latin typeface="Century Gothic Paneuropean"/>
                <a:ea typeface="Century Gothic Paneuropean"/>
                <a:cs typeface="Century Gothic Paneuropean"/>
                <a:sym typeface="Century Gothic Paneuropean"/>
              </a:rPr>
              <a:t>info@stress.org.uk TO REQUEST OUR FREE EAP </a:t>
            </a:r>
          </a:p>
          <a:p>
            <a:pPr algn="l">
              <a:lnSpc>
                <a:spcPts val="3827"/>
              </a:lnSpc>
            </a:pPr>
            <a:r>
              <a:rPr lang="en-US" sz="3227">
                <a:solidFill>
                  <a:srgbClr val="752E6B"/>
                </a:solidFill>
                <a:latin typeface="Century Gothic Paneuropean"/>
                <a:ea typeface="Century Gothic Paneuropean"/>
                <a:cs typeface="Century Gothic Paneuropean"/>
                <a:sym typeface="Century Gothic Paneuropean"/>
              </a:rPr>
              <a:t>PURPLE PAPER</a:t>
            </a:r>
          </a:p>
        </p:txBody>
      </p:sp>
      <p:sp>
        <p:nvSpPr>
          <p:cNvPr id="15" name="TextBox 15"/>
          <p:cNvSpPr txBox="1"/>
          <p:nvPr/>
        </p:nvSpPr>
        <p:spPr>
          <a:xfrm>
            <a:off x="7702941" y="6072290"/>
            <a:ext cx="4001291" cy="1463068"/>
          </a:xfrm>
          <a:prstGeom prst="rect">
            <a:avLst/>
          </a:prstGeom>
        </p:spPr>
        <p:txBody>
          <a:bodyPr lIns="0" tIns="0" rIns="0" bIns="0" rtlCol="0" anchor="t">
            <a:spAutoFit/>
          </a:bodyPr>
          <a:lstStyle/>
          <a:p>
            <a:pPr algn="ctr">
              <a:lnSpc>
                <a:spcPts val="3830"/>
              </a:lnSpc>
            </a:pPr>
            <a:r>
              <a:rPr lang="en-US" sz="3229">
                <a:solidFill>
                  <a:srgbClr val="752E6B"/>
                </a:solidFill>
                <a:latin typeface="Century Gothic Paneuropean"/>
                <a:ea typeface="Century Gothic Paneuropean"/>
                <a:cs typeface="Century Gothic Paneuropean"/>
                <a:sym typeface="Century Gothic Paneuropean"/>
              </a:rPr>
              <a:t>CONTACT US FOR A EAP REVIEW DISCUSSION</a:t>
            </a:r>
          </a:p>
        </p:txBody>
      </p:sp>
      <p:grpSp>
        <p:nvGrpSpPr>
          <p:cNvPr id="16" name="Group 16"/>
          <p:cNvGrpSpPr/>
          <p:nvPr/>
        </p:nvGrpSpPr>
        <p:grpSpPr>
          <a:xfrm rot="3990817">
            <a:off x="15918080" y="1510220"/>
            <a:ext cx="3499282" cy="2901027"/>
            <a:chOff x="0" y="0"/>
            <a:chExt cx="4665709" cy="3868036"/>
          </a:xfrm>
        </p:grpSpPr>
        <p:sp>
          <p:nvSpPr>
            <p:cNvPr id="17" name="Freeform 17"/>
            <p:cNvSpPr/>
            <p:nvPr/>
          </p:nvSpPr>
          <p:spPr>
            <a:xfrm rot="-10800000">
              <a:off x="380975" y="607562"/>
              <a:ext cx="1412994" cy="2511989"/>
            </a:xfrm>
            <a:custGeom>
              <a:avLst/>
              <a:gdLst/>
              <a:ahLst/>
              <a:cxnLst/>
              <a:rect l="l" t="t" r="r" b="b"/>
              <a:pathLst>
                <a:path w="1412994" h="2511989">
                  <a:moveTo>
                    <a:pt x="0" y="0"/>
                  </a:moveTo>
                  <a:lnTo>
                    <a:pt x="1412994" y="0"/>
                  </a:lnTo>
                  <a:lnTo>
                    <a:pt x="1412994" y="2511989"/>
                  </a:lnTo>
                  <a:lnTo>
                    <a:pt x="0" y="251198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8" name="Freeform 18"/>
            <p:cNvSpPr/>
            <p:nvPr/>
          </p:nvSpPr>
          <p:spPr>
            <a:xfrm rot="-7412232">
              <a:off x="941398" y="660645"/>
              <a:ext cx="2523382" cy="1747442"/>
            </a:xfrm>
            <a:custGeom>
              <a:avLst/>
              <a:gdLst/>
              <a:ahLst/>
              <a:cxnLst/>
              <a:rect l="l" t="t" r="r" b="b"/>
              <a:pathLst>
                <a:path w="2523382" h="1747442">
                  <a:moveTo>
                    <a:pt x="0" y="0"/>
                  </a:moveTo>
                  <a:lnTo>
                    <a:pt x="2523382" y="0"/>
                  </a:lnTo>
                  <a:lnTo>
                    <a:pt x="2523382" y="1747442"/>
                  </a:lnTo>
                  <a:lnTo>
                    <a:pt x="0" y="174744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9" name="Freeform 19"/>
            <p:cNvSpPr/>
            <p:nvPr/>
          </p:nvSpPr>
          <p:spPr>
            <a:xfrm rot="-10734224">
              <a:off x="2267745" y="148481"/>
              <a:ext cx="1325330" cy="3707216"/>
            </a:xfrm>
            <a:custGeom>
              <a:avLst/>
              <a:gdLst/>
              <a:ahLst/>
              <a:cxnLst/>
              <a:rect l="l" t="t" r="r" b="b"/>
              <a:pathLst>
                <a:path w="1325330" h="3707216">
                  <a:moveTo>
                    <a:pt x="0" y="0"/>
                  </a:moveTo>
                  <a:lnTo>
                    <a:pt x="1325329" y="0"/>
                  </a:lnTo>
                  <a:lnTo>
                    <a:pt x="1325329" y="3707216"/>
                  </a:lnTo>
                  <a:lnTo>
                    <a:pt x="0" y="370721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0" name="Freeform 20"/>
            <p:cNvSpPr/>
            <p:nvPr/>
          </p:nvSpPr>
          <p:spPr>
            <a:xfrm rot="-9946350">
              <a:off x="2391528" y="364942"/>
              <a:ext cx="2085743" cy="1793739"/>
            </a:xfrm>
            <a:custGeom>
              <a:avLst/>
              <a:gdLst/>
              <a:ahLst/>
              <a:cxnLst/>
              <a:rect l="l" t="t" r="r" b="b"/>
              <a:pathLst>
                <a:path w="2085743" h="1793739">
                  <a:moveTo>
                    <a:pt x="0" y="0"/>
                  </a:moveTo>
                  <a:lnTo>
                    <a:pt x="2085742" y="0"/>
                  </a:lnTo>
                  <a:lnTo>
                    <a:pt x="2085742" y="1793739"/>
                  </a:lnTo>
                  <a:lnTo>
                    <a:pt x="0" y="179373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1" name="Freeform 21"/>
            <p:cNvSpPr/>
            <p:nvPr/>
          </p:nvSpPr>
          <p:spPr>
            <a:xfrm rot="-9798030">
              <a:off x="230720" y="54145"/>
              <a:ext cx="626033" cy="1697716"/>
            </a:xfrm>
            <a:custGeom>
              <a:avLst/>
              <a:gdLst/>
              <a:ahLst/>
              <a:cxnLst/>
              <a:rect l="l" t="t" r="r" b="b"/>
              <a:pathLst>
                <a:path w="626033" h="1697716">
                  <a:moveTo>
                    <a:pt x="0" y="0"/>
                  </a:moveTo>
                  <a:lnTo>
                    <a:pt x="626033" y="0"/>
                  </a:lnTo>
                  <a:lnTo>
                    <a:pt x="626033" y="1697717"/>
                  </a:lnTo>
                  <a:lnTo>
                    <a:pt x="0" y="169771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sp>
        <p:nvSpPr>
          <p:cNvPr id="22" name="Freeform 22"/>
          <p:cNvSpPr/>
          <p:nvPr/>
        </p:nvSpPr>
        <p:spPr>
          <a:xfrm>
            <a:off x="16303840" y="6029204"/>
            <a:ext cx="851947" cy="851947"/>
          </a:xfrm>
          <a:custGeom>
            <a:avLst/>
            <a:gdLst/>
            <a:ahLst/>
            <a:cxnLst/>
            <a:rect l="l" t="t" r="r" b="b"/>
            <a:pathLst>
              <a:path w="851947" h="851947">
                <a:moveTo>
                  <a:pt x="0" y="0"/>
                </a:moveTo>
                <a:lnTo>
                  <a:pt x="851947" y="0"/>
                </a:lnTo>
                <a:lnTo>
                  <a:pt x="851947" y="851947"/>
                </a:lnTo>
                <a:lnTo>
                  <a:pt x="0" y="851947"/>
                </a:lnTo>
                <a:lnTo>
                  <a:pt x="0" y="0"/>
                </a:lnTo>
                <a:close/>
              </a:path>
            </a:pathLst>
          </a:custGeom>
          <a:blipFill>
            <a:blip r:embed="rId18">
              <a:alphaModFix amt="47000"/>
              <a:extLst>
                <a:ext uri="{96DAC541-7B7A-43D3-8B79-37D633B846F1}">
                  <asvg:svgBlip xmlns:asvg="http://schemas.microsoft.com/office/drawing/2016/SVG/main" r:embed="rId19"/>
                </a:ext>
              </a:extLst>
            </a:blip>
            <a:stretch>
              <a:fillRect/>
            </a:stretch>
          </a:blipFill>
        </p:spPr>
        <p:txBody>
          <a:bodyPr/>
          <a:lstStyle/>
          <a:p>
            <a:endParaRPr lang="en-GB"/>
          </a:p>
        </p:txBody>
      </p:sp>
      <p:sp>
        <p:nvSpPr>
          <p:cNvPr id="24" name="Freeform 24"/>
          <p:cNvSpPr/>
          <p:nvPr/>
        </p:nvSpPr>
        <p:spPr>
          <a:xfrm>
            <a:off x="16493352" y="4277135"/>
            <a:ext cx="743276" cy="964250"/>
          </a:xfrm>
          <a:custGeom>
            <a:avLst/>
            <a:gdLst/>
            <a:ahLst/>
            <a:cxnLst/>
            <a:rect l="l" t="t" r="r" b="b"/>
            <a:pathLst>
              <a:path w="743276" h="964250">
                <a:moveTo>
                  <a:pt x="0" y="0"/>
                </a:moveTo>
                <a:lnTo>
                  <a:pt x="743276" y="0"/>
                </a:lnTo>
                <a:lnTo>
                  <a:pt x="743276" y="964250"/>
                </a:lnTo>
                <a:lnTo>
                  <a:pt x="0" y="964250"/>
                </a:lnTo>
                <a:lnTo>
                  <a:pt x="0" y="0"/>
                </a:lnTo>
                <a:close/>
              </a:path>
            </a:pathLst>
          </a:custGeom>
          <a:blipFill>
            <a:blip r:embed="rId20">
              <a:alphaModFix amt="62000"/>
              <a:extLst>
                <a:ext uri="{96DAC541-7B7A-43D3-8B79-37D633B846F1}">
                  <asvg:svgBlip xmlns:asvg="http://schemas.microsoft.com/office/drawing/2016/SVG/main" r:embed="rId21"/>
                </a:ext>
              </a:extLst>
            </a:blip>
            <a:stretch>
              <a:fillRect/>
            </a:stretch>
          </a:blipFill>
        </p:spPr>
        <p:txBody>
          <a:bodyPr/>
          <a:lstStyle/>
          <a:p>
            <a:endParaRPr lang="en-GB"/>
          </a:p>
        </p:txBody>
      </p:sp>
      <p:sp>
        <p:nvSpPr>
          <p:cNvPr id="25" name="Freeform 25"/>
          <p:cNvSpPr/>
          <p:nvPr/>
        </p:nvSpPr>
        <p:spPr>
          <a:xfrm rot="-811033" flipH="1">
            <a:off x="16942801" y="7884919"/>
            <a:ext cx="1098343" cy="1952610"/>
          </a:xfrm>
          <a:custGeom>
            <a:avLst/>
            <a:gdLst/>
            <a:ahLst/>
            <a:cxnLst/>
            <a:rect l="l" t="t" r="r" b="b"/>
            <a:pathLst>
              <a:path w="1098343" h="1952610">
                <a:moveTo>
                  <a:pt x="1098343" y="0"/>
                </a:moveTo>
                <a:lnTo>
                  <a:pt x="0" y="0"/>
                </a:lnTo>
                <a:lnTo>
                  <a:pt x="0" y="1952610"/>
                </a:lnTo>
                <a:lnTo>
                  <a:pt x="1098343" y="1952610"/>
                </a:lnTo>
                <a:lnTo>
                  <a:pt x="1098343" y="0"/>
                </a:lnTo>
                <a:close/>
              </a:path>
            </a:pathLst>
          </a:custGeom>
          <a:blipFill>
            <a:blip r:embed="rId22">
              <a:alphaModFix amt="61000"/>
              <a:extLst>
                <a:ext uri="{96DAC541-7B7A-43D3-8B79-37D633B846F1}">
                  <asvg:svgBlip xmlns:asvg="http://schemas.microsoft.com/office/drawing/2016/SVG/main" r:embed="rId23"/>
                </a:ext>
              </a:extLst>
            </a:blip>
            <a:stretch>
              <a:fillRect/>
            </a:stretch>
          </a:blipFill>
        </p:spPr>
        <p:txBody>
          <a:bodyPr/>
          <a:lstStyle/>
          <a:p>
            <a:endParaRPr lang="en-GB"/>
          </a:p>
        </p:txBody>
      </p:sp>
      <p:sp>
        <p:nvSpPr>
          <p:cNvPr id="26" name="TextBox 24">
            <a:extLst>
              <a:ext uri="{FF2B5EF4-FFF2-40B4-BE49-F238E27FC236}">
                <a16:creationId xmlns:a16="http://schemas.microsoft.com/office/drawing/2014/main" id="{A0419F23-3E25-7F7A-8449-FAF7E72FE3DF}"/>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grpSp>
        <p:nvGrpSpPr>
          <p:cNvPr id="2" name="Group 2"/>
          <p:cNvGrpSpPr/>
          <p:nvPr/>
        </p:nvGrpSpPr>
        <p:grpSpPr>
          <a:xfrm>
            <a:off x="1028700" y="3083869"/>
            <a:ext cx="11050158" cy="6174431"/>
            <a:chOff x="0" y="0"/>
            <a:chExt cx="14733544" cy="8232574"/>
          </a:xfrm>
        </p:grpSpPr>
        <p:grpSp>
          <p:nvGrpSpPr>
            <p:cNvPr id="3" name="Group 3"/>
            <p:cNvGrpSpPr/>
            <p:nvPr/>
          </p:nvGrpSpPr>
          <p:grpSpPr>
            <a:xfrm>
              <a:off x="112535" y="0"/>
              <a:ext cx="6740184" cy="3401547"/>
              <a:chOff x="0" y="0"/>
              <a:chExt cx="1424713" cy="719025"/>
            </a:xfrm>
          </p:grpSpPr>
          <p:sp>
            <p:nvSpPr>
              <p:cNvPr id="4" name="Freeform 4"/>
              <p:cNvSpPr/>
              <p:nvPr/>
            </p:nvSpPr>
            <p:spPr>
              <a:xfrm>
                <a:off x="0" y="0"/>
                <a:ext cx="1424713" cy="719025"/>
              </a:xfrm>
              <a:custGeom>
                <a:avLst/>
                <a:gdLst/>
                <a:ahLst/>
                <a:cxnLst/>
                <a:rect l="l" t="t" r="r" b="b"/>
                <a:pathLst>
                  <a:path w="1424713" h="719025">
                    <a:moveTo>
                      <a:pt x="1424713" y="44366"/>
                    </a:moveTo>
                    <a:lnTo>
                      <a:pt x="1424713" y="674659"/>
                    </a:lnTo>
                    <a:cubicBezTo>
                      <a:pt x="1424713" y="686425"/>
                      <a:pt x="1420039" y="697710"/>
                      <a:pt x="1411719" y="706030"/>
                    </a:cubicBezTo>
                    <a:cubicBezTo>
                      <a:pt x="1403399" y="714351"/>
                      <a:pt x="1392114" y="719025"/>
                      <a:pt x="1380347" y="719025"/>
                    </a:cubicBezTo>
                    <a:lnTo>
                      <a:pt x="44366" y="719025"/>
                    </a:lnTo>
                    <a:cubicBezTo>
                      <a:pt x="32600" y="719025"/>
                      <a:pt x="21315" y="714351"/>
                      <a:pt x="12995" y="706030"/>
                    </a:cubicBezTo>
                    <a:cubicBezTo>
                      <a:pt x="4674" y="697710"/>
                      <a:pt x="0" y="686425"/>
                      <a:pt x="0" y="674659"/>
                    </a:cubicBezTo>
                    <a:lnTo>
                      <a:pt x="0" y="44366"/>
                    </a:lnTo>
                    <a:cubicBezTo>
                      <a:pt x="0" y="32600"/>
                      <a:pt x="4674" y="21315"/>
                      <a:pt x="12995" y="12995"/>
                    </a:cubicBezTo>
                    <a:cubicBezTo>
                      <a:pt x="21315" y="4674"/>
                      <a:pt x="32600" y="0"/>
                      <a:pt x="44366" y="0"/>
                    </a:cubicBezTo>
                    <a:lnTo>
                      <a:pt x="1380347" y="0"/>
                    </a:lnTo>
                    <a:cubicBezTo>
                      <a:pt x="1392114" y="0"/>
                      <a:pt x="1403399" y="4674"/>
                      <a:pt x="1411719" y="12995"/>
                    </a:cubicBezTo>
                    <a:cubicBezTo>
                      <a:pt x="1420039" y="21315"/>
                      <a:pt x="1424713" y="32600"/>
                      <a:pt x="1424713" y="44366"/>
                    </a:cubicBezTo>
                    <a:close/>
                  </a:path>
                </a:pathLst>
              </a:custGeom>
              <a:solidFill>
                <a:srgbClr val="F3E4F0"/>
              </a:solidFill>
            </p:spPr>
            <p:txBody>
              <a:bodyPr/>
              <a:lstStyle/>
              <a:p>
                <a:endParaRPr lang="en-GB"/>
              </a:p>
            </p:txBody>
          </p:sp>
          <p:sp>
            <p:nvSpPr>
              <p:cNvPr id="5" name="TextBox 5"/>
              <p:cNvSpPr txBox="1"/>
              <p:nvPr/>
            </p:nvSpPr>
            <p:spPr>
              <a:xfrm>
                <a:off x="0" y="0"/>
                <a:ext cx="1424713" cy="719025"/>
              </a:xfrm>
              <a:prstGeom prst="rect">
                <a:avLst/>
              </a:prstGeom>
            </p:spPr>
            <p:txBody>
              <a:bodyPr lIns="50800" tIns="50800" rIns="50800" bIns="50800" rtlCol="0" anchor="ctr"/>
              <a:lstStyle/>
              <a:p>
                <a:pPr algn="ctr">
                  <a:lnSpc>
                    <a:spcPts val="3036"/>
                  </a:lnSpc>
                </a:pPr>
                <a:endParaRPr/>
              </a:p>
            </p:txBody>
          </p:sp>
        </p:grpSp>
        <p:grpSp>
          <p:nvGrpSpPr>
            <p:cNvPr id="6" name="Group 6"/>
            <p:cNvGrpSpPr/>
            <p:nvPr/>
          </p:nvGrpSpPr>
          <p:grpSpPr>
            <a:xfrm>
              <a:off x="0" y="3591436"/>
              <a:ext cx="7087258" cy="4641138"/>
              <a:chOff x="0" y="0"/>
              <a:chExt cx="1448866" cy="948825"/>
            </a:xfrm>
          </p:grpSpPr>
          <p:sp>
            <p:nvSpPr>
              <p:cNvPr id="7" name="Freeform 7"/>
              <p:cNvSpPr/>
              <p:nvPr/>
            </p:nvSpPr>
            <p:spPr>
              <a:xfrm>
                <a:off x="0" y="0"/>
                <a:ext cx="1448866" cy="948825"/>
              </a:xfrm>
              <a:custGeom>
                <a:avLst/>
                <a:gdLst/>
                <a:ahLst/>
                <a:cxnLst/>
                <a:rect l="l" t="t" r="r" b="b"/>
                <a:pathLst>
                  <a:path w="1448866" h="948825">
                    <a:moveTo>
                      <a:pt x="1448866" y="42194"/>
                    </a:moveTo>
                    <a:lnTo>
                      <a:pt x="1448866" y="906631"/>
                    </a:lnTo>
                    <a:cubicBezTo>
                      <a:pt x="1448866" y="917822"/>
                      <a:pt x="1444420" y="928554"/>
                      <a:pt x="1436507" y="936467"/>
                    </a:cubicBezTo>
                    <a:cubicBezTo>
                      <a:pt x="1428595" y="944379"/>
                      <a:pt x="1417862" y="948825"/>
                      <a:pt x="1406672" y="948825"/>
                    </a:cubicBezTo>
                    <a:lnTo>
                      <a:pt x="42194" y="948825"/>
                    </a:lnTo>
                    <a:cubicBezTo>
                      <a:pt x="31003" y="948825"/>
                      <a:pt x="20271" y="944379"/>
                      <a:pt x="12358" y="936467"/>
                    </a:cubicBezTo>
                    <a:cubicBezTo>
                      <a:pt x="4445" y="928554"/>
                      <a:pt x="0" y="917822"/>
                      <a:pt x="0" y="906631"/>
                    </a:cubicBezTo>
                    <a:lnTo>
                      <a:pt x="0" y="42194"/>
                    </a:lnTo>
                    <a:cubicBezTo>
                      <a:pt x="0" y="31003"/>
                      <a:pt x="4445" y="20271"/>
                      <a:pt x="12358" y="12358"/>
                    </a:cubicBezTo>
                    <a:cubicBezTo>
                      <a:pt x="20271" y="4445"/>
                      <a:pt x="31003" y="0"/>
                      <a:pt x="42194" y="0"/>
                    </a:cubicBezTo>
                    <a:lnTo>
                      <a:pt x="1406672" y="0"/>
                    </a:lnTo>
                    <a:cubicBezTo>
                      <a:pt x="1417862" y="0"/>
                      <a:pt x="1428595" y="4445"/>
                      <a:pt x="1436507" y="12358"/>
                    </a:cubicBezTo>
                    <a:cubicBezTo>
                      <a:pt x="1444420" y="20271"/>
                      <a:pt x="1448866" y="31003"/>
                      <a:pt x="1448866" y="42194"/>
                    </a:cubicBezTo>
                    <a:close/>
                  </a:path>
                </a:pathLst>
              </a:custGeom>
              <a:solidFill>
                <a:srgbClr val="F3E4F0"/>
              </a:solidFill>
            </p:spPr>
            <p:txBody>
              <a:bodyPr/>
              <a:lstStyle/>
              <a:p>
                <a:endParaRPr lang="en-GB"/>
              </a:p>
            </p:txBody>
          </p:sp>
          <p:sp>
            <p:nvSpPr>
              <p:cNvPr id="8" name="TextBox 8"/>
              <p:cNvSpPr txBox="1"/>
              <p:nvPr/>
            </p:nvSpPr>
            <p:spPr>
              <a:xfrm>
                <a:off x="0" y="0"/>
                <a:ext cx="1448866" cy="948825"/>
              </a:xfrm>
              <a:prstGeom prst="rect">
                <a:avLst/>
              </a:prstGeom>
            </p:spPr>
            <p:txBody>
              <a:bodyPr lIns="50800" tIns="50800" rIns="50800" bIns="50800" rtlCol="0" anchor="ctr"/>
              <a:lstStyle/>
              <a:p>
                <a:pPr algn="ctr">
                  <a:lnSpc>
                    <a:spcPts val="3036"/>
                  </a:lnSpc>
                </a:pPr>
                <a:endParaRPr/>
              </a:p>
            </p:txBody>
          </p:sp>
        </p:grpSp>
        <p:grpSp>
          <p:nvGrpSpPr>
            <p:cNvPr id="9" name="Group 9"/>
            <p:cNvGrpSpPr/>
            <p:nvPr/>
          </p:nvGrpSpPr>
          <p:grpSpPr>
            <a:xfrm>
              <a:off x="7292320" y="0"/>
              <a:ext cx="7441224" cy="3213058"/>
              <a:chOff x="0" y="0"/>
              <a:chExt cx="1934646" cy="835386"/>
            </a:xfrm>
          </p:grpSpPr>
          <p:sp>
            <p:nvSpPr>
              <p:cNvPr id="10" name="Freeform 10"/>
              <p:cNvSpPr/>
              <p:nvPr/>
            </p:nvSpPr>
            <p:spPr>
              <a:xfrm>
                <a:off x="0" y="0"/>
                <a:ext cx="1934646" cy="835386"/>
              </a:xfrm>
              <a:custGeom>
                <a:avLst/>
                <a:gdLst/>
                <a:ahLst/>
                <a:cxnLst/>
                <a:rect l="l" t="t" r="r" b="b"/>
                <a:pathLst>
                  <a:path w="1934646" h="835386">
                    <a:moveTo>
                      <a:pt x="1934646" y="40187"/>
                    </a:moveTo>
                    <a:lnTo>
                      <a:pt x="1934646" y="795200"/>
                    </a:lnTo>
                    <a:cubicBezTo>
                      <a:pt x="1934646" y="817394"/>
                      <a:pt x="1916654" y="835386"/>
                      <a:pt x="1894459" y="835386"/>
                    </a:cubicBezTo>
                    <a:lnTo>
                      <a:pt x="40187" y="835386"/>
                    </a:lnTo>
                    <a:cubicBezTo>
                      <a:pt x="29528" y="835386"/>
                      <a:pt x="19307" y="831152"/>
                      <a:pt x="11770" y="823616"/>
                    </a:cubicBezTo>
                    <a:cubicBezTo>
                      <a:pt x="4234" y="816080"/>
                      <a:pt x="0" y="805858"/>
                      <a:pt x="0" y="795200"/>
                    </a:cubicBezTo>
                    <a:lnTo>
                      <a:pt x="0" y="40187"/>
                    </a:lnTo>
                    <a:cubicBezTo>
                      <a:pt x="0" y="29528"/>
                      <a:pt x="4234" y="19307"/>
                      <a:pt x="11770" y="11770"/>
                    </a:cubicBezTo>
                    <a:cubicBezTo>
                      <a:pt x="19307" y="4234"/>
                      <a:pt x="29528" y="0"/>
                      <a:pt x="40187" y="0"/>
                    </a:cubicBezTo>
                    <a:lnTo>
                      <a:pt x="1894459" y="0"/>
                    </a:lnTo>
                    <a:cubicBezTo>
                      <a:pt x="1905117" y="0"/>
                      <a:pt x="1915339" y="4234"/>
                      <a:pt x="1922875" y="11770"/>
                    </a:cubicBezTo>
                    <a:cubicBezTo>
                      <a:pt x="1930412" y="19307"/>
                      <a:pt x="1934646" y="29528"/>
                      <a:pt x="1934646" y="40187"/>
                    </a:cubicBezTo>
                    <a:close/>
                  </a:path>
                </a:pathLst>
              </a:custGeom>
              <a:solidFill>
                <a:srgbClr val="F3E4F0"/>
              </a:solidFill>
            </p:spPr>
            <p:txBody>
              <a:bodyPr/>
              <a:lstStyle/>
              <a:p>
                <a:endParaRPr lang="en-GB"/>
              </a:p>
            </p:txBody>
          </p:sp>
          <p:sp>
            <p:nvSpPr>
              <p:cNvPr id="11" name="TextBox 11"/>
              <p:cNvSpPr txBox="1"/>
              <p:nvPr/>
            </p:nvSpPr>
            <p:spPr>
              <a:xfrm>
                <a:off x="0" y="0"/>
                <a:ext cx="1934646" cy="835386"/>
              </a:xfrm>
              <a:prstGeom prst="rect">
                <a:avLst/>
              </a:prstGeom>
            </p:spPr>
            <p:txBody>
              <a:bodyPr lIns="50800" tIns="50800" rIns="50800" bIns="50800" rtlCol="0" anchor="ctr"/>
              <a:lstStyle/>
              <a:p>
                <a:pPr algn="ctr">
                  <a:lnSpc>
                    <a:spcPts val="3036"/>
                  </a:lnSpc>
                </a:pPr>
                <a:endParaRPr/>
              </a:p>
            </p:txBody>
          </p:sp>
        </p:grpSp>
        <p:sp>
          <p:nvSpPr>
            <p:cNvPr id="12" name="TextBox 12"/>
            <p:cNvSpPr txBox="1"/>
            <p:nvPr/>
          </p:nvSpPr>
          <p:spPr>
            <a:xfrm>
              <a:off x="2123870" y="-235744"/>
              <a:ext cx="2363230" cy="714946"/>
            </a:xfrm>
            <a:prstGeom prst="rect">
              <a:avLst/>
            </a:prstGeom>
          </p:spPr>
          <p:txBody>
            <a:bodyPr lIns="0" tIns="0" rIns="0" bIns="0" rtlCol="0" anchor="t">
              <a:spAutoFit/>
            </a:bodyPr>
            <a:lstStyle/>
            <a:p>
              <a:pPr algn="l">
                <a:lnSpc>
                  <a:spcPts val="5139"/>
                </a:lnSpc>
              </a:pPr>
              <a:r>
                <a:rPr lang="en-US" sz="2055" b="1">
                  <a:solidFill>
                    <a:srgbClr val="0075C9"/>
                  </a:solidFill>
                  <a:latin typeface="Arial Bold"/>
                  <a:ea typeface="Arial Bold"/>
                  <a:cs typeface="Arial Bold"/>
                  <a:sym typeface="Arial Bold"/>
                </a:rPr>
                <a:t>SAMARITANS</a:t>
              </a:r>
            </a:p>
          </p:txBody>
        </p:sp>
        <p:grpSp>
          <p:nvGrpSpPr>
            <p:cNvPr id="13" name="Group 13"/>
            <p:cNvGrpSpPr/>
            <p:nvPr/>
          </p:nvGrpSpPr>
          <p:grpSpPr>
            <a:xfrm>
              <a:off x="7375132" y="3591436"/>
              <a:ext cx="7358412" cy="4531644"/>
              <a:chOff x="0" y="0"/>
              <a:chExt cx="1504299" cy="926440"/>
            </a:xfrm>
          </p:grpSpPr>
          <p:sp>
            <p:nvSpPr>
              <p:cNvPr id="14" name="Freeform 14"/>
              <p:cNvSpPr/>
              <p:nvPr/>
            </p:nvSpPr>
            <p:spPr>
              <a:xfrm>
                <a:off x="0" y="0"/>
                <a:ext cx="1504298" cy="926440"/>
              </a:xfrm>
              <a:custGeom>
                <a:avLst/>
                <a:gdLst/>
                <a:ahLst/>
                <a:cxnLst/>
                <a:rect l="l" t="t" r="r" b="b"/>
                <a:pathLst>
                  <a:path w="1504298" h="926440">
                    <a:moveTo>
                      <a:pt x="1504298" y="40639"/>
                    </a:moveTo>
                    <a:lnTo>
                      <a:pt x="1504298" y="885801"/>
                    </a:lnTo>
                    <a:cubicBezTo>
                      <a:pt x="1504298" y="908246"/>
                      <a:pt x="1486104" y="926440"/>
                      <a:pt x="1463660" y="926440"/>
                    </a:cubicBezTo>
                    <a:lnTo>
                      <a:pt x="40639" y="926440"/>
                    </a:lnTo>
                    <a:cubicBezTo>
                      <a:pt x="18195" y="926440"/>
                      <a:pt x="0" y="908246"/>
                      <a:pt x="0" y="885801"/>
                    </a:cubicBezTo>
                    <a:lnTo>
                      <a:pt x="0" y="40639"/>
                    </a:lnTo>
                    <a:cubicBezTo>
                      <a:pt x="0" y="18195"/>
                      <a:pt x="18195" y="0"/>
                      <a:pt x="40639" y="0"/>
                    </a:cubicBezTo>
                    <a:lnTo>
                      <a:pt x="1463660" y="0"/>
                    </a:lnTo>
                    <a:cubicBezTo>
                      <a:pt x="1486104" y="0"/>
                      <a:pt x="1504298" y="18195"/>
                      <a:pt x="1504298" y="40639"/>
                    </a:cubicBezTo>
                    <a:close/>
                  </a:path>
                </a:pathLst>
              </a:custGeom>
              <a:solidFill>
                <a:srgbClr val="F3E4F0"/>
              </a:solidFill>
            </p:spPr>
            <p:txBody>
              <a:bodyPr/>
              <a:lstStyle/>
              <a:p>
                <a:endParaRPr lang="en-GB"/>
              </a:p>
            </p:txBody>
          </p:sp>
          <p:sp>
            <p:nvSpPr>
              <p:cNvPr id="15" name="TextBox 15"/>
              <p:cNvSpPr txBox="1"/>
              <p:nvPr/>
            </p:nvSpPr>
            <p:spPr>
              <a:xfrm>
                <a:off x="0" y="0"/>
                <a:ext cx="1504299" cy="926440"/>
              </a:xfrm>
              <a:prstGeom prst="rect">
                <a:avLst/>
              </a:prstGeom>
            </p:spPr>
            <p:txBody>
              <a:bodyPr lIns="50800" tIns="50800" rIns="50800" bIns="50800" rtlCol="0" anchor="ctr"/>
              <a:lstStyle/>
              <a:p>
                <a:pPr algn="ctr">
                  <a:lnSpc>
                    <a:spcPts val="3036"/>
                  </a:lnSpc>
                </a:pPr>
                <a:endParaRPr/>
              </a:p>
            </p:txBody>
          </p:sp>
        </p:grpSp>
        <p:sp>
          <p:nvSpPr>
            <p:cNvPr id="16" name="TextBox 16"/>
            <p:cNvSpPr txBox="1"/>
            <p:nvPr/>
          </p:nvSpPr>
          <p:spPr>
            <a:xfrm>
              <a:off x="3433773" y="501582"/>
              <a:ext cx="97710" cy="324119"/>
            </a:xfrm>
            <a:prstGeom prst="rect">
              <a:avLst/>
            </a:prstGeom>
          </p:spPr>
          <p:txBody>
            <a:bodyPr lIns="0" tIns="0" rIns="0" bIns="0" rtlCol="0" anchor="t">
              <a:spAutoFit/>
            </a:bodyPr>
            <a:lstStyle/>
            <a:p>
              <a:pPr algn="l">
                <a:lnSpc>
                  <a:spcPts val="1027"/>
                </a:lnSpc>
              </a:pPr>
              <a:r>
                <a:rPr lang="en-US" sz="2055">
                  <a:solidFill>
                    <a:srgbClr val="863375"/>
                  </a:solidFill>
                  <a:latin typeface="Arial"/>
                  <a:ea typeface="Arial"/>
                  <a:cs typeface="Arial"/>
                  <a:sym typeface="Arial"/>
                </a:rPr>
                <a:t> </a:t>
              </a:r>
            </a:p>
          </p:txBody>
        </p:sp>
        <p:sp>
          <p:nvSpPr>
            <p:cNvPr id="17" name="TextBox 17"/>
            <p:cNvSpPr txBox="1"/>
            <p:nvPr/>
          </p:nvSpPr>
          <p:spPr>
            <a:xfrm>
              <a:off x="2547637" y="415574"/>
              <a:ext cx="1671547" cy="496754"/>
            </a:xfrm>
            <a:prstGeom prst="rect">
              <a:avLst/>
            </a:prstGeom>
          </p:spPr>
          <p:txBody>
            <a:bodyPr lIns="0" tIns="0" rIns="0" bIns="0" rtlCol="0" anchor="t">
              <a:spAutoFit/>
            </a:bodyPr>
            <a:lstStyle/>
            <a:p>
              <a:pPr algn="l">
                <a:lnSpc>
                  <a:spcPts val="2878"/>
                </a:lnSpc>
              </a:pPr>
              <a:r>
                <a:rPr lang="en-US" sz="2055">
                  <a:solidFill>
                    <a:srgbClr val="0075C9"/>
                  </a:solidFill>
                  <a:latin typeface="Arial"/>
                  <a:ea typeface="Arial"/>
                  <a:cs typeface="Arial"/>
                  <a:sym typeface="Arial"/>
                </a:rPr>
                <a:t>CALL: 116</a:t>
              </a:r>
            </a:p>
          </p:txBody>
        </p:sp>
        <p:sp>
          <p:nvSpPr>
            <p:cNvPr id="18" name="TextBox 18"/>
            <p:cNvSpPr txBox="1"/>
            <p:nvPr/>
          </p:nvSpPr>
          <p:spPr>
            <a:xfrm>
              <a:off x="315472" y="823525"/>
              <a:ext cx="6334310" cy="2507930"/>
            </a:xfrm>
            <a:prstGeom prst="rect">
              <a:avLst/>
            </a:prstGeom>
          </p:spPr>
          <p:txBody>
            <a:bodyPr lIns="0" tIns="0" rIns="0" bIns="0" rtlCol="0" anchor="t">
              <a:spAutoFit/>
            </a:bodyPr>
            <a:lstStyle/>
            <a:p>
              <a:pPr algn="ctr">
                <a:lnSpc>
                  <a:spcPts val="2504"/>
                </a:lnSpc>
              </a:pPr>
              <a:r>
                <a:rPr lang="en-US" sz="2055" spc="8">
                  <a:solidFill>
                    <a:srgbClr val="0075C9"/>
                  </a:solidFill>
                  <a:latin typeface="Century Gothic Paneuropean"/>
                  <a:ea typeface="Century Gothic Paneuropean"/>
                  <a:cs typeface="Century Gothic Paneuropean"/>
                  <a:sym typeface="Century Gothic Paneuropean"/>
                </a:rPr>
                <a:t>This is a free listening service for whatever you are going through. No matter what, someone will be there to help talk through any distress you feel you want something to talk through with you</a:t>
              </a:r>
            </a:p>
          </p:txBody>
        </p:sp>
        <p:sp>
          <p:nvSpPr>
            <p:cNvPr id="19" name="TextBox 19"/>
            <p:cNvSpPr txBox="1"/>
            <p:nvPr/>
          </p:nvSpPr>
          <p:spPr>
            <a:xfrm>
              <a:off x="735027" y="3648586"/>
              <a:ext cx="5397492" cy="1021204"/>
            </a:xfrm>
            <a:prstGeom prst="rect">
              <a:avLst/>
            </a:prstGeom>
          </p:spPr>
          <p:txBody>
            <a:bodyPr lIns="0" tIns="0" rIns="0" bIns="0" rtlCol="0" anchor="t">
              <a:spAutoFit/>
            </a:bodyPr>
            <a:lstStyle/>
            <a:p>
              <a:pPr algn="ctr">
                <a:lnSpc>
                  <a:spcPts val="1994"/>
                </a:lnSpc>
              </a:pPr>
              <a:r>
                <a:rPr lang="en-US" sz="2055" b="1" spc="14">
                  <a:solidFill>
                    <a:srgbClr val="0075C9"/>
                  </a:solidFill>
                  <a:latin typeface="Century Gothic Paneuropean Bold"/>
                  <a:ea typeface="Century Gothic Paneuropean Bold"/>
                  <a:cs typeface="Century Gothic Paneuropean Bold"/>
                  <a:sym typeface="Century Gothic Paneuropean Bold"/>
                </a:rPr>
                <a:t>MIND </a:t>
              </a:r>
            </a:p>
            <a:p>
              <a:pPr algn="ctr">
                <a:lnSpc>
                  <a:spcPts val="1994"/>
                </a:lnSpc>
              </a:pPr>
              <a:r>
                <a:rPr lang="en-US" sz="2055" spc="10">
                  <a:solidFill>
                    <a:srgbClr val="0075C9"/>
                  </a:solidFill>
                  <a:latin typeface="Century Gothic Paneuropean"/>
                  <a:ea typeface="Century Gothic Paneuropean"/>
                  <a:cs typeface="Century Gothic Paneuropean"/>
                  <a:sym typeface="Century Gothic Paneuropean"/>
                </a:rPr>
                <a:t>www.mind.org.uk </a:t>
              </a:r>
            </a:p>
            <a:p>
              <a:pPr algn="ctr">
                <a:lnSpc>
                  <a:spcPts val="1994"/>
                </a:lnSpc>
              </a:pPr>
              <a:r>
                <a:rPr lang="en-US" sz="2055" spc="14">
                  <a:solidFill>
                    <a:srgbClr val="0075C9"/>
                  </a:solidFill>
                  <a:latin typeface="Century Gothic Paneuropean"/>
                  <a:ea typeface="Century Gothic Paneuropean"/>
                  <a:cs typeface="Century Gothic Paneuropean"/>
                  <a:sym typeface="Century Gothic Paneuropean"/>
                </a:rPr>
                <a:t>Call: 03001233393 (09.00-18.00) </a:t>
              </a:r>
            </a:p>
          </p:txBody>
        </p:sp>
        <p:sp>
          <p:nvSpPr>
            <p:cNvPr id="20" name="TextBox 20"/>
            <p:cNvSpPr txBox="1"/>
            <p:nvPr/>
          </p:nvSpPr>
          <p:spPr>
            <a:xfrm>
              <a:off x="2457487" y="4811299"/>
              <a:ext cx="1851846" cy="273011"/>
            </a:xfrm>
            <a:prstGeom prst="rect">
              <a:avLst/>
            </a:prstGeom>
          </p:spPr>
          <p:txBody>
            <a:bodyPr lIns="0" tIns="0" rIns="0" bIns="0" rtlCol="0" anchor="t">
              <a:spAutoFit/>
            </a:bodyPr>
            <a:lstStyle/>
            <a:p>
              <a:pPr algn="l">
                <a:lnSpc>
                  <a:spcPts val="1029"/>
                </a:lnSpc>
              </a:pPr>
              <a:r>
                <a:rPr lang="en-US" sz="2055" spc="10">
                  <a:solidFill>
                    <a:srgbClr val="0075C9"/>
                  </a:solidFill>
                  <a:latin typeface="Century Gothic Paneuropean"/>
                  <a:ea typeface="Century Gothic Paneuropean"/>
                  <a:cs typeface="Century Gothic Paneuropean"/>
                  <a:sym typeface="Century Gothic Paneuropean"/>
                </a:rPr>
                <a:t>Text: 86463</a:t>
              </a:r>
            </a:p>
          </p:txBody>
        </p:sp>
        <p:sp>
          <p:nvSpPr>
            <p:cNvPr id="21" name="TextBox 21"/>
            <p:cNvSpPr txBox="1"/>
            <p:nvPr/>
          </p:nvSpPr>
          <p:spPr>
            <a:xfrm>
              <a:off x="380142" y="4894661"/>
              <a:ext cx="6302682" cy="3261274"/>
            </a:xfrm>
            <a:prstGeom prst="rect">
              <a:avLst/>
            </a:prstGeom>
          </p:spPr>
          <p:txBody>
            <a:bodyPr lIns="0" tIns="0" rIns="0" bIns="0" rtlCol="0" anchor="t">
              <a:spAutoFit/>
            </a:bodyPr>
            <a:lstStyle/>
            <a:p>
              <a:pPr algn="ctr">
                <a:lnSpc>
                  <a:spcPts val="5139"/>
                </a:lnSpc>
              </a:pPr>
              <a:r>
                <a:rPr lang="en-US" sz="2055" spc="10">
                  <a:solidFill>
                    <a:srgbClr val="0075C9"/>
                  </a:solidFill>
                  <a:latin typeface="Century Gothic Paneuropean"/>
                  <a:ea typeface="Century Gothic Paneuropean"/>
                  <a:cs typeface="Century Gothic Paneuropean"/>
                  <a:sym typeface="Century Gothic Paneuropean"/>
                </a:rPr>
                <a:t>Mind provide advice and support to </a:t>
              </a:r>
            </a:p>
            <a:p>
              <a:pPr algn="ctr">
                <a:lnSpc>
                  <a:spcPts val="1027"/>
                </a:lnSpc>
              </a:pPr>
              <a:r>
                <a:rPr lang="en-US" sz="2055" spc="10">
                  <a:solidFill>
                    <a:srgbClr val="0075C9"/>
                  </a:solidFill>
                  <a:latin typeface="Century Gothic Paneuropean"/>
                  <a:ea typeface="Century Gothic Paneuropean"/>
                  <a:cs typeface="Century Gothic Paneuropean"/>
                  <a:sym typeface="Century Gothic Paneuropean"/>
                </a:rPr>
                <a:t>empower anyone who might be </a:t>
              </a:r>
            </a:p>
            <a:p>
              <a:pPr algn="ctr">
                <a:lnSpc>
                  <a:spcPts val="3932"/>
                </a:lnSpc>
              </a:pPr>
              <a:r>
                <a:rPr lang="en-US" sz="2055" spc="12">
                  <a:solidFill>
                    <a:srgbClr val="0075C9"/>
                  </a:solidFill>
                  <a:latin typeface="Century Gothic Paneuropean"/>
                  <a:ea typeface="Century Gothic Paneuropean"/>
                  <a:cs typeface="Century Gothic Paneuropean"/>
                  <a:sym typeface="Century Gothic Paneuropean"/>
                </a:rPr>
                <a:t>experiencing mental health </a:t>
              </a:r>
            </a:p>
            <a:p>
              <a:pPr algn="ctr">
                <a:lnSpc>
                  <a:spcPts val="1029"/>
                </a:lnSpc>
              </a:pPr>
              <a:r>
                <a:rPr lang="en-US" sz="2055" spc="12">
                  <a:solidFill>
                    <a:srgbClr val="0075C9"/>
                  </a:solidFill>
                  <a:latin typeface="Century Gothic Paneuropean"/>
                  <a:ea typeface="Century Gothic Paneuropean"/>
                  <a:cs typeface="Century Gothic Paneuropean"/>
                  <a:sym typeface="Century Gothic Paneuropean"/>
                </a:rPr>
                <a:t>problems. They have a range of </a:t>
              </a:r>
            </a:p>
            <a:p>
              <a:pPr algn="ctr">
                <a:lnSpc>
                  <a:spcPts val="3930"/>
                </a:lnSpc>
              </a:pPr>
              <a:r>
                <a:rPr lang="en-US" sz="2055" spc="8">
                  <a:solidFill>
                    <a:srgbClr val="0075C9"/>
                  </a:solidFill>
                  <a:latin typeface="Century Gothic Paneuropean"/>
                  <a:ea typeface="Century Gothic Paneuropean"/>
                  <a:cs typeface="Century Gothic Paneuropean"/>
                  <a:sym typeface="Century Gothic Paneuropean"/>
                </a:rPr>
                <a:t>services including supported </a:t>
              </a:r>
            </a:p>
            <a:p>
              <a:pPr algn="ctr">
                <a:lnSpc>
                  <a:spcPts val="1173"/>
                </a:lnSpc>
              </a:pPr>
              <a:r>
                <a:rPr lang="en-US" sz="2055" spc="8">
                  <a:solidFill>
                    <a:srgbClr val="0075C9"/>
                  </a:solidFill>
                  <a:latin typeface="Century Gothic Paneuropean"/>
                  <a:ea typeface="Century Gothic Paneuropean"/>
                  <a:cs typeface="Century Gothic Paneuropean"/>
                  <a:sym typeface="Century Gothic Paneuropean"/>
                </a:rPr>
                <a:t>housing, crisis helplines, drop-in</a:t>
              </a:r>
            </a:p>
            <a:p>
              <a:pPr algn="ctr">
                <a:lnSpc>
                  <a:spcPts val="1173"/>
                </a:lnSpc>
              </a:pPr>
              <a:endParaRPr lang="en-US" sz="2055" spc="8">
                <a:solidFill>
                  <a:srgbClr val="0075C9"/>
                </a:solidFill>
                <a:latin typeface="Century Gothic Paneuropean"/>
                <a:ea typeface="Century Gothic Paneuropean"/>
                <a:cs typeface="Century Gothic Paneuropean"/>
                <a:sym typeface="Century Gothic Paneuropean"/>
              </a:endParaRPr>
            </a:p>
            <a:p>
              <a:pPr algn="ctr">
                <a:lnSpc>
                  <a:spcPts val="1173"/>
                </a:lnSpc>
              </a:pPr>
              <a:r>
                <a:rPr lang="en-US" sz="2055" spc="8">
                  <a:solidFill>
                    <a:srgbClr val="0075C9"/>
                  </a:solidFill>
                  <a:latin typeface="Century Gothic Paneuropean"/>
                  <a:ea typeface="Century Gothic Paneuropean"/>
                  <a:cs typeface="Century Gothic Paneuropean"/>
                  <a:sym typeface="Century Gothic Paneuropean"/>
                </a:rPr>
                <a:t> centre, counselling and befriending</a:t>
              </a:r>
            </a:p>
          </p:txBody>
        </p:sp>
        <p:sp>
          <p:nvSpPr>
            <p:cNvPr id="22" name="TextBox 22"/>
            <p:cNvSpPr txBox="1"/>
            <p:nvPr/>
          </p:nvSpPr>
          <p:spPr>
            <a:xfrm>
              <a:off x="7292320" y="3732151"/>
              <a:ext cx="7441224" cy="2081113"/>
            </a:xfrm>
            <a:prstGeom prst="rect">
              <a:avLst/>
            </a:prstGeom>
          </p:spPr>
          <p:txBody>
            <a:bodyPr lIns="0" tIns="0" rIns="0" bIns="0" rtlCol="0" anchor="t">
              <a:spAutoFit/>
            </a:bodyPr>
            <a:lstStyle/>
            <a:p>
              <a:pPr algn="ctr">
                <a:lnSpc>
                  <a:spcPts val="2493"/>
                </a:lnSpc>
              </a:pPr>
              <a:r>
                <a:rPr lang="en-US" sz="2055" b="1" spc="8">
                  <a:solidFill>
                    <a:srgbClr val="0075C9"/>
                  </a:solidFill>
                  <a:latin typeface="Century Gothic Paneuropean Bold"/>
                  <a:ea typeface="Century Gothic Paneuropean Bold"/>
                  <a:cs typeface="Century Gothic Paneuropean Bold"/>
                  <a:sym typeface="Century Gothic Paneuropean Bold"/>
                </a:rPr>
                <a:t>C.A.L.M.</a:t>
              </a:r>
            </a:p>
            <a:p>
              <a:pPr algn="ctr">
                <a:lnSpc>
                  <a:spcPts val="2493"/>
                </a:lnSpc>
              </a:pPr>
              <a:r>
                <a:rPr lang="en-US" sz="2055" spc="8">
                  <a:solidFill>
                    <a:srgbClr val="0075C9"/>
                  </a:solidFill>
                  <a:latin typeface="Century Gothic Paneuropean"/>
                  <a:ea typeface="Century Gothic Paneuropean"/>
                  <a:cs typeface="Century Gothic Paneuropean"/>
                  <a:sym typeface="Century Gothic Paneuropean"/>
                </a:rPr>
                <a:t> (CAMPAIGN AGAINST LIVING MISERABLY) </a:t>
              </a:r>
              <a:r>
                <a:rPr lang="en-US" sz="2055" spc="8">
                  <a:solidFill>
                    <a:srgbClr val="0075C9"/>
                  </a:solidFill>
                  <a:latin typeface="Century Gothic Paneuropean"/>
                  <a:ea typeface="Century Gothic Paneuropean"/>
                  <a:cs typeface="Century Gothic Paneuropean"/>
                  <a:sym typeface="Century Gothic Paneuropean"/>
                  <a:hlinkClick r:id="rId2" tooltip="http://www.thecalmzone.net/help/get-help/"/>
                </a:rPr>
                <a:t>www.thecalmzone.net/help/get-help/ </a:t>
              </a:r>
              <a:r>
                <a:rPr lang="en-US" sz="2055" spc="8">
                  <a:solidFill>
                    <a:srgbClr val="0075C9"/>
                  </a:solidFill>
                  <a:latin typeface="Century Gothic Paneuropean"/>
                  <a:ea typeface="Century Gothic Paneuropean"/>
                  <a:cs typeface="Century Gothic Paneuropean"/>
                  <a:sym typeface="Century Gothic Paneuropean"/>
                </a:rPr>
                <a:t>CALL: 0800 58 58 58 (5PM –MIDNIGHT, DAILY)</a:t>
              </a:r>
            </a:p>
          </p:txBody>
        </p:sp>
        <p:sp>
          <p:nvSpPr>
            <p:cNvPr id="23" name="TextBox 23"/>
            <p:cNvSpPr txBox="1"/>
            <p:nvPr/>
          </p:nvSpPr>
          <p:spPr>
            <a:xfrm>
              <a:off x="7370585" y="78581"/>
              <a:ext cx="7264294" cy="2921267"/>
            </a:xfrm>
            <a:prstGeom prst="rect">
              <a:avLst/>
            </a:prstGeom>
          </p:spPr>
          <p:txBody>
            <a:bodyPr lIns="0" tIns="0" rIns="0" bIns="0" rtlCol="0" anchor="t">
              <a:spAutoFit/>
            </a:bodyPr>
            <a:lstStyle/>
            <a:p>
              <a:pPr algn="ctr">
                <a:lnSpc>
                  <a:spcPts val="2481"/>
                </a:lnSpc>
              </a:pPr>
              <a:r>
                <a:rPr lang="en-US" sz="2055" b="1" spc="10" dirty="0">
                  <a:solidFill>
                    <a:srgbClr val="0075C9"/>
                  </a:solidFill>
                  <a:latin typeface="Century Gothic Paneuropean Bold"/>
                  <a:ea typeface="Century Gothic Paneuropean Bold"/>
                  <a:cs typeface="Century Gothic Paneuropean Bold"/>
                  <a:sym typeface="Century Gothic Paneuropean Bold"/>
                </a:rPr>
                <a:t>THE SILVER LINE</a:t>
              </a:r>
              <a:r>
                <a:rPr lang="en-US" sz="2055" spc="10" dirty="0">
                  <a:solidFill>
                    <a:srgbClr val="0075C9"/>
                  </a:solidFill>
                  <a:latin typeface="Century Gothic Paneuropean"/>
                  <a:ea typeface="Century Gothic Paneuropean"/>
                  <a:cs typeface="Century Gothic Paneuropean"/>
                  <a:sym typeface="Century Gothic Paneuropean"/>
                </a:rPr>
                <a:t> </a:t>
              </a:r>
            </a:p>
            <a:p>
              <a:pPr algn="ctr">
                <a:lnSpc>
                  <a:spcPts val="2481"/>
                </a:lnSpc>
              </a:pPr>
              <a:r>
                <a:rPr lang="en-US" sz="2055" spc="10" dirty="0">
                  <a:solidFill>
                    <a:srgbClr val="0075C9"/>
                  </a:solidFill>
                  <a:latin typeface="Century Gothic Paneuropean"/>
                  <a:ea typeface="Century Gothic Paneuropean"/>
                  <a:cs typeface="Century Gothic Paneuropean"/>
                  <a:sym typeface="Century Gothic Paneuropean"/>
                </a:rPr>
                <a:t>0800 470 80 90 </a:t>
              </a:r>
            </a:p>
            <a:p>
              <a:pPr algn="ctr">
                <a:lnSpc>
                  <a:spcPts val="2481"/>
                </a:lnSpc>
              </a:pPr>
              <a:r>
                <a:rPr lang="en-US" sz="2055" spc="10" dirty="0">
                  <a:solidFill>
                    <a:srgbClr val="6A205C"/>
                  </a:solidFill>
                  <a:latin typeface="Century Gothic Paneuropean"/>
                  <a:ea typeface="Century Gothic Paneuropean"/>
                  <a:cs typeface="Century Gothic Paneuropean"/>
                  <a:sym typeface="Century Gothic Paneuropean"/>
                </a:rPr>
                <a:t>This free helpline for older people across the UK is open every day and night. Staff offer information, friendship and advice as well as linking callers to local groups and services.</a:t>
              </a:r>
            </a:p>
          </p:txBody>
        </p:sp>
        <p:sp>
          <p:nvSpPr>
            <p:cNvPr id="24" name="TextBox 24"/>
            <p:cNvSpPr txBox="1"/>
            <p:nvPr/>
          </p:nvSpPr>
          <p:spPr>
            <a:xfrm>
              <a:off x="7493936" y="5998800"/>
              <a:ext cx="7037992" cy="402229"/>
            </a:xfrm>
            <a:prstGeom prst="rect">
              <a:avLst/>
            </a:prstGeom>
          </p:spPr>
          <p:txBody>
            <a:bodyPr lIns="0" tIns="0" rIns="0" bIns="0" rtlCol="0" anchor="t">
              <a:spAutoFit/>
            </a:bodyPr>
            <a:lstStyle/>
            <a:p>
              <a:pPr algn="l">
                <a:lnSpc>
                  <a:spcPts val="2468"/>
                </a:lnSpc>
              </a:pPr>
              <a:r>
                <a:rPr lang="en-US" sz="2034" spc="8">
                  <a:solidFill>
                    <a:srgbClr val="0075C9"/>
                  </a:solidFill>
                  <a:latin typeface="Century Gothic Paneuropean"/>
                  <a:ea typeface="Century Gothic Paneuropean"/>
                  <a:cs typeface="Century Gothic Paneuropean"/>
                  <a:sym typeface="Century Gothic Paneuropean"/>
                </a:rPr>
                <a:t>This campaign aims to help anyone who </a:t>
              </a:r>
            </a:p>
          </p:txBody>
        </p:sp>
        <p:sp>
          <p:nvSpPr>
            <p:cNvPr id="25" name="TextBox 25"/>
            <p:cNvSpPr txBox="1"/>
            <p:nvPr/>
          </p:nvSpPr>
          <p:spPr>
            <a:xfrm>
              <a:off x="7527642" y="6414657"/>
              <a:ext cx="6964185" cy="402229"/>
            </a:xfrm>
            <a:prstGeom prst="rect">
              <a:avLst/>
            </a:prstGeom>
          </p:spPr>
          <p:txBody>
            <a:bodyPr lIns="0" tIns="0" rIns="0" bIns="0" rtlCol="0" anchor="t">
              <a:spAutoFit/>
            </a:bodyPr>
            <a:lstStyle/>
            <a:p>
              <a:pPr algn="l">
                <a:lnSpc>
                  <a:spcPts val="2468"/>
                </a:lnSpc>
              </a:pPr>
              <a:r>
                <a:rPr lang="en-US" sz="2034" spc="8">
                  <a:solidFill>
                    <a:srgbClr val="0075C9"/>
                  </a:solidFill>
                  <a:latin typeface="Century Gothic Paneuropean"/>
                  <a:ea typeface="Century Gothic Paneuropean"/>
                  <a:cs typeface="Century Gothic Paneuropean"/>
                  <a:sym typeface="Century Gothic Paneuropean"/>
                </a:rPr>
                <a:t>may have hit a wall for any reason at all </a:t>
              </a:r>
            </a:p>
          </p:txBody>
        </p:sp>
        <p:sp>
          <p:nvSpPr>
            <p:cNvPr id="26" name="TextBox 26"/>
            <p:cNvSpPr txBox="1"/>
            <p:nvPr/>
          </p:nvSpPr>
          <p:spPr>
            <a:xfrm>
              <a:off x="7870866" y="6830360"/>
              <a:ext cx="6263731" cy="808937"/>
            </a:xfrm>
            <a:prstGeom prst="rect">
              <a:avLst/>
            </a:prstGeom>
          </p:spPr>
          <p:txBody>
            <a:bodyPr lIns="0" tIns="0" rIns="0" bIns="0" rtlCol="0" anchor="t">
              <a:spAutoFit/>
            </a:bodyPr>
            <a:lstStyle/>
            <a:p>
              <a:pPr algn="ctr">
                <a:lnSpc>
                  <a:spcPts val="2468"/>
                </a:lnSpc>
              </a:pPr>
              <a:r>
                <a:rPr lang="en-US" sz="2034" spc="8">
                  <a:solidFill>
                    <a:srgbClr val="0075C9"/>
                  </a:solidFill>
                  <a:latin typeface="Century Gothic Paneuropean"/>
                  <a:ea typeface="Century Gothic Paneuropean"/>
                  <a:cs typeface="Century Gothic Paneuropean"/>
                  <a:sym typeface="Century Gothic Paneuropean"/>
                </a:rPr>
                <a:t>and want to talk to someone or find information and support</a:t>
              </a:r>
            </a:p>
          </p:txBody>
        </p:sp>
      </p:grpSp>
      <p:sp>
        <p:nvSpPr>
          <p:cNvPr id="27" name="Freeform 27"/>
          <p:cNvSpPr/>
          <p:nvPr/>
        </p:nvSpPr>
        <p:spPr>
          <a:xfrm>
            <a:off x="13266306" y="3027871"/>
            <a:ext cx="4367105" cy="5664877"/>
          </a:xfrm>
          <a:custGeom>
            <a:avLst/>
            <a:gdLst/>
            <a:ahLst/>
            <a:cxnLst/>
            <a:rect l="l" t="t" r="r" b="b"/>
            <a:pathLst>
              <a:path w="4367105" h="5664877">
                <a:moveTo>
                  <a:pt x="0" y="0"/>
                </a:moveTo>
                <a:lnTo>
                  <a:pt x="4367105" y="0"/>
                </a:lnTo>
                <a:lnTo>
                  <a:pt x="4367105" y="5664878"/>
                </a:lnTo>
                <a:lnTo>
                  <a:pt x="0" y="566487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8" name="TextBox 28"/>
          <p:cNvSpPr txBox="1"/>
          <p:nvPr/>
        </p:nvSpPr>
        <p:spPr>
          <a:xfrm>
            <a:off x="1028700" y="2024859"/>
            <a:ext cx="15464652" cy="783428"/>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NEED TO TALK? SUPPORT RESOURCES</a:t>
            </a:r>
          </a:p>
        </p:txBody>
      </p:sp>
      <p:sp>
        <p:nvSpPr>
          <p:cNvPr id="30" name="AutoShape 30"/>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31" name="Freeform 31"/>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5"/>
            <a:stretch>
              <a:fillRect/>
            </a:stretch>
          </a:blipFill>
        </p:spPr>
        <p:txBody>
          <a:bodyPr/>
          <a:lstStyle/>
          <a:p>
            <a:endParaRPr lang="en-GB"/>
          </a:p>
        </p:txBody>
      </p:sp>
      <p:sp>
        <p:nvSpPr>
          <p:cNvPr id="32" name="Freeform 32"/>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6"/>
            <a:stretch>
              <a:fillRect/>
            </a:stretch>
          </a:blipFill>
        </p:spPr>
        <p:txBody>
          <a:bodyPr/>
          <a:lstStyle/>
          <a:p>
            <a:endParaRPr lang="en-GB"/>
          </a:p>
        </p:txBody>
      </p:sp>
      <p:sp>
        <p:nvSpPr>
          <p:cNvPr id="33" name="AutoShape 33"/>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grpSp>
        <p:nvGrpSpPr>
          <p:cNvPr id="34" name="Group 34"/>
          <p:cNvGrpSpPr/>
          <p:nvPr/>
        </p:nvGrpSpPr>
        <p:grpSpPr>
          <a:xfrm rot="7500439">
            <a:off x="15726810" y="8221815"/>
            <a:ext cx="2932598" cy="2431227"/>
            <a:chOff x="0" y="0"/>
            <a:chExt cx="3910131" cy="3241635"/>
          </a:xfrm>
        </p:grpSpPr>
        <p:sp>
          <p:nvSpPr>
            <p:cNvPr id="35" name="Freeform 35"/>
            <p:cNvSpPr/>
            <p:nvPr/>
          </p:nvSpPr>
          <p:spPr>
            <a:xfrm rot="-10800000">
              <a:off x="319279" y="509172"/>
              <a:ext cx="1184170" cy="2105191"/>
            </a:xfrm>
            <a:custGeom>
              <a:avLst/>
              <a:gdLst/>
              <a:ahLst/>
              <a:cxnLst/>
              <a:rect l="l" t="t" r="r" b="b"/>
              <a:pathLst>
                <a:path w="1184170" h="2105191">
                  <a:moveTo>
                    <a:pt x="0" y="0"/>
                  </a:moveTo>
                  <a:lnTo>
                    <a:pt x="1184170" y="0"/>
                  </a:lnTo>
                  <a:lnTo>
                    <a:pt x="1184170" y="2105190"/>
                  </a:lnTo>
                  <a:lnTo>
                    <a:pt x="0" y="210519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6" name="Freeform 36"/>
            <p:cNvSpPr/>
            <p:nvPr/>
          </p:nvSpPr>
          <p:spPr>
            <a:xfrm rot="-7412232">
              <a:off x="788945" y="553658"/>
              <a:ext cx="2114739" cy="1464457"/>
            </a:xfrm>
            <a:custGeom>
              <a:avLst/>
              <a:gdLst/>
              <a:ahLst/>
              <a:cxnLst/>
              <a:rect l="l" t="t" r="r" b="b"/>
              <a:pathLst>
                <a:path w="2114739" h="1464457">
                  <a:moveTo>
                    <a:pt x="0" y="0"/>
                  </a:moveTo>
                  <a:lnTo>
                    <a:pt x="2114739" y="0"/>
                  </a:lnTo>
                  <a:lnTo>
                    <a:pt x="2114739" y="1464457"/>
                  </a:lnTo>
                  <a:lnTo>
                    <a:pt x="0" y="14644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37" name="Freeform 37"/>
            <p:cNvSpPr/>
            <p:nvPr/>
          </p:nvSpPr>
          <p:spPr>
            <a:xfrm rot="-10734224">
              <a:off x="1900500" y="124436"/>
              <a:ext cx="1110702" cy="3106859"/>
            </a:xfrm>
            <a:custGeom>
              <a:avLst/>
              <a:gdLst/>
              <a:ahLst/>
              <a:cxnLst/>
              <a:rect l="l" t="t" r="r" b="b"/>
              <a:pathLst>
                <a:path w="1110702" h="3106859">
                  <a:moveTo>
                    <a:pt x="0" y="0"/>
                  </a:moveTo>
                  <a:lnTo>
                    <a:pt x="1110702" y="0"/>
                  </a:lnTo>
                  <a:lnTo>
                    <a:pt x="1110702" y="3106859"/>
                  </a:lnTo>
                  <a:lnTo>
                    <a:pt x="0" y="310685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38" name="Freeform 38"/>
            <p:cNvSpPr/>
            <p:nvPr/>
          </p:nvSpPr>
          <p:spPr>
            <a:xfrm rot="-9946350">
              <a:off x="2004237" y="305843"/>
              <a:ext cx="1747972" cy="1503256"/>
            </a:xfrm>
            <a:custGeom>
              <a:avLst/>
              <a:gdLst/>
              <a:ahLst/>
              <a:cxnLst/>
              <a:rect l="l" t="t" r="r" b="b"/>
              <a:pathLst>
                <a:path w="1747972" h="1503256">
                  <a:moveTo>
                    <a:pt x="0" y="0"/>
                  </a:moveTo>
                  <a:lnTo>
                    <a:pt x="1747972" y="0"/>
                  </a:lnTo>
                  <a:lnTo>
                    <a:pt x="1747972" y="1503255"/>
                  </a:lnTo>
                  <a:lnTo>
                    <a:pt x="0" y="1503255"/>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39" name="Freeform 39"/>
            <p:cNvSpPr/>
            <p:nvPr/>
          </p:nvSpPr>
          <p:spPr>
            <a:xfrm rot="-9798030">
              <a:off x="193356" y="45377"/>
              <a:ext cx="524651" cy="1422783"/>
            </a:xfrm>
            <a:custGeom>
              <a:avLst/>
              <a:gdLst/>
              <a:ahLst/>
              <a:cxnLst/>
              <a:rect l="l" t="t" r="r" b="b"/>
              <a:pathLst>
                <a:path w="524651" h="1422783">
                  <a:moveTo>
                    <a:pt x="0" y="0"/>
                  </a:moveTo>
                  <a:lnTo>
                    <a:pt x="524652" y="0"/>
                  </a:lnTo>
                  <a:lnTo>
                    <a:pt x="524652" y="1422783"/>
                  </a:lnTo>
                  <a:lnTo>
                    <a:pt x="0" y="1422783"/>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grpSp>
      <p:sp>
        <p:nvSpPr>
          <p:cNvPr id="40" name="Freeform 40"/>
          <p:cNvSpPr/>
          <p:nvPr/>
        </p:nvSpPr>
        <p:spPr>
          <a:xfrm rot="5778285">
            <a:off x="12536008" y="6686213"/>
            <a:ext cx="1092844" cy="1009970"/>
          </a:xfrm>
          <a:custGeom>
            <a:avLst/>
            <a:gdLst/>
            <a:ahLst/>
            <a:cxnLst/>
            <a:rect l="l" t="t" r="r" b="b"/>
            <a:pathLst>
              <a:path w="1092844" h="1009970">
                <a:moveTo>
                  <a:pt x="0" y="0"/>
                </a:moveTo>
                <a:lnTo>
                  <a:pt x="1092845" y="0"/>
                </a:lnTo>
                <a:lnTo>
                  <a:pt x="1092845" y="1009970"/>
                </a:lnTo>
                <a:lnTo>
                  <a:pt x="0" y="1009970"/>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45" name="TextBox 5">
            <a:extLst>
              <a:ext uri="{FF2B5EF4-FFF2-40B4-BE49-F238E27FC236}">
                <a16:creationId xmlns:a16="http://schemas.microsoft.com/office/drawing/2014/main" id="{8E5550A9-7A17-4489-C1A5-68FAA9CF00F1}"/>
              </a:ext>
            </a:extLst>
          </p:cNvPr>
          <p:cNvSpPr txBox="1"/>
          <p:nvPr/>
        </p:nvSpPr>
        <p:spPr>
          <a:xfrm>
            <a:off x="1265304" y="3585688"/>
            <a:ext cx="4750733" cy="1990854"/>
          </a:xfrm>
          <a:prstGeom prst="rect">
            <a:avLst/>
          </a:prstGeom>
        </p:spPr>
        <p:txBody>
          <a:bodyPr lIns="50800" tIns="50800" rIns="50800" bIns="50800" rtlCol="0" anchor="ctr"/>
          <a:lstStyle/>
          <a:p>
            <a:pPr algn="ctr">
              <a:lnSpc>
                <a:spcPts val="3036"/>
              </a:lnSpc>
            </a:pPr>
            <a:endParaRPr/>
          </a:p>
        </p:txBody>
      </p:sp>
      <p:sp>
        <p:nvSpPr>
          <p:cNvPr id="41" name="Freeform 41"/>
          <p:cNvSpPr/>
          <p:nvPr/>
        </p:nvSpPr>
        <p:spPr>
          <a:xfrm>
            <a:off x="12509437" y="3999421"/>
            <a:ext cx="326289" cy="569523"/>
          </a:xfrm>
          <a:custGeom>
            <a:avLst/>
            <a:gdLst/>
            <a:ahLst/>
            <a:cxnLst/>
            <a:rect l="l" t="t" r="r" b="b"/>
            <a:pathLst>
              <a:path w="326289" h="569523">
                <a:moveTo>
                  <a:pt x="0" y="0"/>
                </a:moveTo>
                <a:lnTo>
                  <a:pt x="326290" y="0"/>
                </a:lnTo>
                <a:lnTo>
                  <a:pt x="326290" y="569523"/>
                </a:lnTo>
                <a:lnTo>
                  <a:pt x="0" y="569523"/>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GB"/>
          </a:p>
        </p:txBody>
      </p:sp>
      <p:sp>
        <p:nvSpPr>
          <p:cNvPr id="46" name="TextBox 24">
            <a:extLst>
              <a:ext uri="{FF2B5EF4-FFF2-40B4-BE49-F238E27FC236}">
                <a16:creationId xmlns:a16="http://schemas.microsoft.com/office/drawing/2014/main" id="{B7F74F21-E6CF-7914-1718-E1066C55859D}"/>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a:off x="11377126" y="1483035"/>
            <a:ext cx="2068292" cy="524829"/>
          </a:xfrm>
          <a:custGeom>
            <a:avLst/>
            <a:gdLst/>
            <a:ahLst/>
            <a:cxnLst/>
            <a:rect l="l" t="t" r="r" b="b"/>
            <a:pathLst>
              <a:path w="2068292" h="524829">
                <a:moveTo>
                  <a:pt x="0" y="0"/>
                </a:moveTo>
                <a:lnTo>
                  <a:pt x="2068292" y="0"/>
                </a:lnTo>
                <a:lnTo>
                  <a:pt x="2068292" y="524829"/>
                </a:lnTo>
                <a:lnTo>
                  <a:pt x="0" y="52482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16729814" y="3237031"/>
            <a:ext cx="529486" cy="594094"/>
          </a:xfrm>
          <a:custGeom>
            <a:avLst/>
            <a:gdLst/>
            <a:ahLst/>
            <a:cxnLst/>
            <a:rect l="l" t="t" r="r" b="b"/>
            <a:pathLst>
              <a:path w="529486" h="594094">
                <a:moveTo>
                  <a:pt x="0" y="0"/>
                </a:moveTo>
                <a:lnTo>
                  <a:pt x="529486" y="0"/>
                </a:lnTo>
                <a:lnTo>
                  <a:pt x="529486" y="594095"/>
                </a:lnTo>
                <a:lnTo>
                  <a:pt x="0" y="594095"/>
                </a:lnTo>
                <a:lnTo>
                  <a:pt x="0" y="0"/>
                </a:lnTo>
                <a:close/>
              </a:path>
            </a:pathLst>
          </a:custGeom>
          <a:blipFill>
            <a:blip r:embed="rId4">
              <a:alphaModFix amt="82000"/>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10867757" y="4114152"/>
            <a:ext cx="743276" cy="964250"/>
          </a:xfrm>
          <a:custGeom>
            <a:avLst/>
            <a:gdLst/>
            <a:ahLst/>
            <a:cxnLst/>
            <a:rect l="l" t="t" r="r" b="b"/>
            <a:pathLst>
              <a:path w="743276" h="964250">
                <a:moveTo>
                  <a:pt x="0" y="0"/>
                </a:moveTo>
                <a:lnTo>
                  <a:pt x="743276" y="0"/>
                </a:lnTo>
                <a:lnTo>
                  <a:pt x="743276" y="964250"/>
                </a:lnTo>
                <a:lnTo>
                  <a:pt x="0" y="964250"/>
                </a:lnTo>
                <a:lnTo>
                  <a:pt x="0" y="0"/>
                </a:lnTo>
                <a:close/>
              </a:path>
            </a:pathLst>
          </a:custGeom>
          <a:blipFill>
            <a:blip r:embed="rId6">
              <a:alphaModFix amt="62000"/>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a:off x="8823267" y="2832274"/>
            <a:ext cx="891811" cy="891811"/>
          </a:xfrm>
          <a:custGeom>
            <a:avLst/>
            <a:gdLst/>
            <a:ahLst/>
            <a:cxnLst/>
            <a:rect l="l" t="t" r="r" b="b"/>
            <a:pathLst>
              <a:path w="891811" h="891811">
                <a:moveTo>
                  <a:pt x="0" y="0"/>
                </a:moveTo>
                <a:lnTo>
                  <a:pt x="891811" y="0"/>
                </a:lnTo>
                <a:lnTo>
                  <a:pt x="891811" y="891812"/>
                </a:lnTo>
                <a:lnTo>
                  <a:pt x="0" y="89181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6" name="Freeform 6"/>
          <p:cNvSpPr/>
          <p:nvPr/>
        </p:nvSpPr>
        <p:spPr>
          <a:xfrm>
            <a:off x="15072221" y="1407377"/>
            <a:ext cx="519739" cy="519739"/>
          </a:xfrm>
          <a:custGeom>
            <a:avLst/>
            <a:gdLst/>
            <a:ahLst/>
            <a:cxnLst/>
            <a:rect l="l" t="t" r="r" b="b"/>
            <a:pathLst>
              <a:path w="519739" h="519739">
                <a:moveTo>
                  <a:pt x="0" y="0"/>
                </a:moveTo>
                <a:lnTo>
                  <a:pt x="519740" y="0"/>
                </a:lnTo>
                <a:lnTo>
                  <a:pt x="519740" y="519739"/>
                </a:lnTo>
                <a:lnTo>
                  <a:pt x="0" y="51973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7" name="TextBox 7"/>
          <p:cNvSpPr txBox="1"/>
          <p:nvPr/>
        </p:nvSpPr>
        <p:spPr>
          <a:xfrm>
            <a:off x="1047750" y="2151079"/>
            <a:ext cx="8686378" cy="2326300"/>
          </a:xfrm>
          <a:prstGeom prst="rect">
            <a:avLst/>
          </a:prstGeom>
        </p:spPr>
        <p:txBody>
          <a:bodyPr lIns="0" tIns="0" rIns="0" bIns="0" rtlCol="0" anchor="t">
            <a:spAutoFit/>
          </a:bodyPr>
          <a:lstStyle/>
          <a:p>
            <a:pPr algn="l">
              <a:lnSpc>
                <a:spcPts val="6125"/>
              </a:lnSpc>
            </a:pPr>
            <a:r>
              <a:rPr lang="en-US" sz="5619" b="1">
                <a:solidFill>
                  <a:srgbClr val="0075C9"/>
                </a:solidFill>
                <a:latin typeface="Century Gothic Paneuropean Bold"/>
                <a:ea typeface="Century Gothic Paneuropean Bold"/>
                <a:cs typeface="Century Gothic Paneuropean Bold"/>
                <a:sym typeface="Century Gothic Paneuropean Bold"/>
              </a:rPr>
              <a:t>WHAT DO YOU NEED TO ASK BEFORE WE END THE SESSION?​</a:t>
            </a:r>
          </a:p>
        </p:txBody>
      </p:sp>
      <p:grpSp>
        <p:nvGrpSpPr>
          <p:cNvPr id="8" name="Group 8"/>
          <p:cNvGrpSpPr/>
          <p:nvPr/>
        </p:nvGrpSpPr>
        <p:grpSpPr>
          <a:xfrm>
            <a:off x="1028700" y="5707524"/>
            <a:ext cx="8007352" cy="1772684"/>
            <a:chOff x="0" y="0"/>
            <a:chExt cx="2108919" cy="466889"/>
          </a:xfrm>
        </p:grpSpPr>
        <p:sp>
          <p:nvSpPr>
            <p:cNvPr id="9" name="Freeform 9"/>
            <p:cNvSpPr/>
            <p:nvPr/>
          </p:nvSpPr>
          <p:spPr>
            <a:xfrm>
              <a:off x="0" y="0"/>
              <a:ext cx="2108919" cy="466889"/>
            </a:xfrm>
            <a:custGeom>
              <a:avLst/>
              <a:gdLst/>
              <a:ahLst/>
              <a:cxnLst/>
              <a:rect l="l" t="t" r="r" b="b"/>
              <a:pathLst>
                <a:path w="2108919" h="466889">
                  <a:moveTo>
                    <a:pt x="2108919" y="29972"/>
                  </a:moveTo>
                  <a:lnTo>
                    <a:pt x="2108919" y="436917"/>
                  </a:lnTo>
                  <a:cubicBezTo>
                    <a:pt x="2108919" y="453470"/>
                    <a:pt x="2095500" y="466889"/>
                    <a:pt x="2078946" y="466889"/>
                  </a:cubicBezTo>
                  <a:lnTo>
                    <a:pt x="29972" y="466889"/>
                  </a:lnTo>
                  <a:cubicBezTo>
                    <a:pt x="22023" y="466889"/>
                    <a:pt x="14400" y="463731"/>
                    <a:pt x="8779" y="458111"/>
                  </a:cubicBezTo>
                  <a:cubicBezTo>
                    <a:pt x="3158" y="452490"/>
                    <a:pt x="0" y="444866"/>
                    <a:pt x="0" y="436917"/>
                  </a:cubicBezTo>
                  <a:lnTo>
                    <a:pt x="0" y="29972"/>
                  </a:lnTo>
                  <a:cubicBezTo>
                    <a:pt x="0" y="22023"/>
                    <a:pt x="3158" y="14400"/>
                    <a:pt x="8779" y="8779"/>
                  </a:cubicBezTo>
                  <a:cubicBezTo>
                    <a:pt x="14400" y="3158"/>
                    <a:pt x="22023" y="0"/>
                    <a:pt x="29972" y="0"/>
                  </a:cubicBezTo>
                  <a:lnTo>
                    <a:pt x="2078946" y="0"/>
                  </a:lnTo>
                  <a:cubicBezTo>
                    <a:pt x="2086895" y="0"/>
                    <a:pt x="2094519" y="3158"/>
                    <a:pt x="2100140" y="8779"/>
                  </a:cubicBezTo>
                  <a:cubicBezTo>
                    <a:pt x="2105761" y="14400"/>
                    <a:pt x="2108919" y="22023"/>
                    <a:pt x="2108919" y="29972"/>
                  </a:cubicBezTo>
                  <a:close/>
                </a:path>
              </a:pathLst>
            </a:custGeom>
            <a:solidFill>
              <a:srgbClr val="DCB1D3">
                <a:alpha val="33725"/>
              </a:srgbClr>
            </a:solidFill>
          </p:spPr>
          <p:txBody>
            <a:bodyPr/>
            <a:lstStyle/>
            <a:p>
              <a:endParaRPr lang="en-GB"/>
            </a:p>
          </p:txBody>
        </p:sp>
        <p:sp>
          <p:nvSpPr>
            <p:cNvPr id="10" name="TextBox 10"/>
            <p:cNvSpPr txBox="1"/>
            <p:nvPr/>
          </p:nvSpPr>
          <p:spPr>
            <a:xfrm>
              <a:off x="0" y="0"/>
              <a:ext cx="2108919" cy="466889"/>
            </a:xfrm>
            <a:prstGeom prst="rect">
              <a:avLst/>
            </a:prstGeom>
          </p:spPr>
          <p:txBody>
            <a:bodyPr lIns="50800" tIns="50800" rIns="50800" bIns="50800" rtlCol="0" anchor="ctr"/>
            <a:lstStyle/>
            <a:p>
              <a:pPr algn="ctr">
                <a:lnSpc>
                  <a:spcPts val="3036"/>
                </a:lnSpc>
              </a:pPr>
              <a:endParaRPr/>
            </a:p>
          </p:txBody>
        </p:sp>
      </p:grpSp>
      <p:sp>
        <p:nvSpPr>
          <p:cNvPr id="11" name="TextBox 11"/>
          <p:cNvSpPr txBox="1"/>
          <p:nvPr/>
        </p:nvSpPr>
        <p:spPr>
          <a:xfrm>
            <a:off x="1397636" y="6150121"/>
            <a:ext cx="7269479" cy="1376334"/>
          </a:xfrm>
          <a:prstGeom prst="rect">
            <a:avLst/>
          </a:prstGeom>
        </p:spPr>
        <p:txBody>
          <a:bodyPr lIns="0" tIns="0" rIns="0" bIns="0" rtlCol="0" anchor="t">
            <a:spAutoFit/>
          </a:bodyPr>
          <a:lstStyle/>
          <a:p>
            <a:pPr algn="ctr">
              <a:lnSpc>
                <a:spcPts val="3744"/>
              </a:lnSpc>
            </a:pPr>
            <a:r>
              <a:rPr lang="en-US" sz="2400" spc="24">
                <a:solidFill>
                  <a:srgbClr val="752E6B"/>
                </a:solidFill>
                <a:latin typeface="Century Gothic Paneuropean"/>
                <a:ea typeface="Century Gothic Paneuropean"/>
                <a:cs typeface="Century Gothic Paneuropean"/>
                <a:sym typeface="Century Gothic Paneuropean"/>
              </a:rPr>
              <a:t>This is an opportunity to ask us any questions or reflections from todays session. </a:t>
            </a:r>
          </a:p>
          <a:p>
            <a:pPr algn="ctr">
              <a:lnSpc>
                <a:spcPts val="3744"/>
              </a:lnSpc>
            </a:pPr>
            <a:endParaRPr lang="en-US" sz="2400" spc="24">
              <a:solidFill>
                <a:srgbClr val="752E6B"/>
              </a:solidFill>
              <a:latin typeface="Century Gothic Paneuropean"/>
              <a:ea typeface="Century Gothic Paneuropean"/>
              <a:cs typeface="Century Gothic Paneuropean"/>
              <a:sym typeface="Century Gothic Paneuropean"/>
            </a:endParaRPr>
          </a:p>
        </p:txBody>
      </p:sp>
      <p:sp>
        <p:nvSpPr>
          <p:cNvPr id="12" name="Freeform 12"/>
          <p:cNvSpPr/>
          <p:nvPr/>
        </p:nvSpPr>
        <p:spPr>
          <a:xfrm rot="-811033" flipH="1">
            <a:off x="9928065" y="6798230"/>
            <a:ext cx="1098343" cy="1952610"/>
          </a:xfrm>
          <a:custGeom>
            <a:avLst/>
            <a:gdLst/>
            <a:ahLst/>
            <a:cxnLst/>
            <a:rect l="l" t="t" r="r" b="b"/>
            <a:pathLst>
              <a:path w="1098343" h="1952610">
                <a:moveTo>
                  <a:pt x="1098343" y="0"/>
                </a:moveTo>
                <a:lnTo>
                  <a:pt x="0" y="0"/>
                </a:lnTo>
                <a:lnTo>
                  <a:pt x="0" y="1952611"/>
                </a:lnTo>
                <a:lnTo>
                  <a:pt x="1098343" y="1952611"/>
                </a:lnTo>
                <a:lnTo>
                  <a:pt x="1098343" y="0"/>
                </a:lnTo>
                <a:close/>
              </a:path>
            </a:pathLst>
          </a:custGeom>
          <a:blipFill>
            <a:blip r:embed="rId12">
              <a:alphaModFix amt="61000"/>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3" name="Freeform 13"/>
          <p:cNvSpPr/>
          <p:nvPr/>
        </p:nvSpPr>
        <p:spPr>
          <a:xfrm>
            <a:off x="11611033" y="2565213"/>
            <a:ext cx="4905967" cy="5729596"/>
          </a:xfrm>
          <a:custGeom>
            <a:avLst/>
            <a:gdLst/>
            <a:ahLst/>
            <a:cxnLst/>
            <a:rect l="l" t="t" r="r" b="b"/>
            <a:pathLst>
              <a:path w="4905967" h="5729596">
                <a:moveTo>
                  <a:pt x="0" y="0"/>
                </a:moveTo>
                <a:lnTo>
                  <a:pt x="4905967" y="0"/>
                </a:lnTo>
                <a:lnTo>
                  <a:pt x="4905967" y="5729596"/>
                </a:lnTo>
                <a:lnTo>
                  <a:pt x="0" y="5729596"/>
                </a:lnTo>
                <a:lnTo>
                  <a:pt x="0" y="0"/>
                </a:lnTo>
                <a:close/>
              </a:path>
            </a:pathLst>
          </a:custGeom>
          <a:blipFill>
            <a:blip r:embed="rId14"/>
            <a:stretch>
              <a:fillRect/>
            </a:stretch>
          </a:blipFill>
        </p:spPr>
        <p:txBody>
          <a:bodyPr/>
          <a:lstStyle/>
          <a:p>
            <a:endParaRPr lang="en-GB"/>
          </a:p>
        </p:txBody>
      </p:sp>
      <p:sp>
        <p:nvSpPr>
          <p:cNvPr id="14" name="AutoShape 14"/>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15" name="Freeform 15"/>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5"/>
            <a:stretch>
              <a:fillRect/>
            </a:stretch>
          </a:blipFill>
        </p:spPr>
        <p:txBody>
          <a:bodyPr/>
          <a:lstStyle/>
          <a:p>
            <a:endParaRPr lang="en-GB"/>
          </a:p>
        </p:txBody>
      </p:sp>
      <p:sp>
        <p:nvSpPr>
          <p:cNvPr id="16" name="Freeform 16"/>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6"/>
            <a:stretch>
              <a:fillRect/>
            </a:stretch>
          </a:blipFill>
        </p:spPr>
        <p:txBody>
          <a:bodyPr/>
          <a:lstStyle/>
          <a:p>
            <a:endParaRPr lang="en-GB"/>
          </a:p>
        </p:txBody>
      </p:sp>
      <p:sp>
        <p:nvSpPr>
          <p:cNvPr id="17" name="AutoShape 17"/>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18" name="Freeform 18"/>
          <p:cNvSpPr/>
          <p:nvPr/>
        </p:nvSpPr>
        <p:spPr>
          <a:xfrm>
            <a:off x="16303840" y="6029204"/>
            <a:ext cx="851947" cy="851947"/>
          </a:xfrm>
          <a:custGeom>
            <a:avLst/>
            <a:gdLst/>
            <a:ahLst/>
            <a:cxnLst/>
            <a:rect l="l" t="t" r="r" b="b"/>
            <a:pathLst>
              <a:path w="851947" h="851947">
                <a:moveTo>
                  <a:pt x="0" y="0"/>
                </a:moveTo>
                <a:lnTo>
                  <a:pt x="851947" y="0"/>
                </a:lnTo>
                <a:lnTo>
                  <a:pt x="851947" y="851947"/>
                </a:lnTo>
                <a:lnTo>
                  <a:pt x="0" y="851947"/>
                </a:lnTo>
                <a:lnTo>
                  <a:pt x="0" y="0"/>
                </a:lnTo>
                <a:close/>
              </a:path>
            </a:pathLst>
          </a:custGeom>
          <a:blipFill>
            <a:blip r:embed="rId17">
              <a:alphaModFix amt="47000"/>
              <a:extLst>
                <a:ext uri="{96DAC541-7B7A-43D3-8B79-37D633B846F1}">
                  <asvg:svgBlip xmlns:asvg="http://schemas.microsoft.com/office/drawing/2016/SVG/main" r:embed="rId18"/>
                </a:ext>
              </a:extLst>
            </a:blip>
            <a:stretch>
              <a:fillRect/>
            </a:stretch>
          </a:blipFill>
        </p:spPr>
        <p:txBody>
          <a:bodyPr/>
          <a:lstStyle/>
          <a:p>
            <a:endParaRPr lang="en-GB"/>
          </a:p>
        </p:txBody>
      </p:sp>
      <p:sp>
        <p:nvSpPr>
          <p:cNvPr id="20" name="TextBox 24">
            <a:extLst>
              <a:ext uri="{FF2B5EF4-FFF2-40B4-BE49-F238E27FC236}">
                <a16:creationId xmlns:a16="http://schemas.microsoft.com/office/drawing/2014/main" id="{0F0DBE95-E248-4EE3-AB19-ACA2E438579A}"/>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4ECF3"/>
        </a:solidFill>
        <a:effectLst/>
      </p:bgPr>
    </p:bg>
    <p:spTree>
      <p:nvGrpSpPr>
        <p:cNvPr id="1" name=""/>
        <p:cNvGrpSpPr/>
        <p:nvPr/>
      </p:nvGrpSpPr>
      <p:grpSpPr>
        <a:xfrm>
          <a:off x="0" y="0"/>
          <a:ext cx="0" cy="0"/>
          <a:chOff x="0" y="0"/>
          <a:chExt cx="0" cy="0"/>
        </a:xfrm>
      </p:grpSpPr>
      <p:sp>
        <p:nvSpPr>
          <p:cNvPr id="2" name="Freeform 2"/>
          <p:cNvSpPr/>
          <p:nvPr/>
        </p:nvSpPr>
        <p:spPr>
          <a:xfrm>
            <a:off x="2162175" y="1028700"/>
            <a:ext cx="13963650" cy="8597498"/>
          </a:xfrm>
          <a:custGeom>
            <a:avLst/>
            <a:gdLst/>
            <a:ahLst/>
            <a:cxnLst/>
            <a:rect l="l" t="t" r="r" b="b"/>
            <a:pathLst>
              <a:path w="13963650" h="8597498">
                <a:moveTo>
                  <a:pt x="0" y="0"/>
                </a:moveTo>
                <a:lnTo>
                  <a:pt x="13963650" y="0"/>
                </a:lnTo>
                <a:lnTo>
                  <a:pt x="13963650" y="8597499"/>
                </a:lnTo>
                <a:lnTo>
                  <a:pt x="0" y="8597499"/>
                </a:lnTo>
                <a:lnTo>
                  <a:pt x="0" y="0"/>
                </a:lnTo>
                <a:close/>
              </a:path>
            </a:pathLst>
          </a:custGeom>
          <a:blipFill>
            <a:blip r:embed="rId2"/>
            <a:stretch>
              <a:fillRect t="-25733" b="-36682"/>
            </a:stretch>
          </a:blipFill>
        </p:spPr>
        <p:txBody>
          <a:bodyPr/>
          <a:lstStyle/>
          <a:p>
            <a:endParaRPr lang="en-GB"/>
          </a:p>
        </p:txBody>
      </p:sp>
      <p:sp>
        <p:nvSpPr>
          <p:cNvPr id="3" name="Freeform 3"/>
          <p:cNvSpPr/>
          <p:nvPr/>
        </p:nvSpPr>
        <p:spPr>
          <a:xfrm>
            <a:off x="4340104" y="4738611"/>
            <a:ext cx="8986904" cy="1081088"/>
          </a:xfrm>
          <a:custGeom>
            <a:avLst/>
            <a:gdLst/>
            <a:ahLst/>
            <a:cxnLst/>
            <a:rect l="l" t="t" r="r" b="b"/>
            <a:pathLst>
              <a:path w="8986904" h="1081088">
                <a:moveTo>
                  <a:pt x="0" y="0"/>
                </a:moveTo>
                <a:lnTo>
                  <a:pt x="8986905" y="0"/>
                </a:lnTo>
                <a:lnTo>
                  <a:pt x="8986905" y="1081088"/>
                </a:lnTo>
                <a:lnTo>
                  <a:pt x="0" y="1081088"/>
                </a:lnTo>
                <a:lnTo>
                  <a:pt x="0" y="0"/>
                </a:lnTo>
                <a:close/>
              </a:path>
            </a:pathLst>
          </a:custGeom>
          <a:blipFill>
            <a:blip r:embed="rId3"/>
            <a:stretch>
              <a:fillRect/>
            </a:stretch>
          </a:blipFill>
        </p:spPr>
        <p:txBody>
          <a:bodyPr/>
          <a:lstStyle/>
          <a:p>
            <a:endParaRPr lang="en-GB"/>
          </a:p>
        </p:txBody>
      </p:sp>
      <p:sp>
        <p:nvSpPr>
          <p:cNvPr id="4" name="Freeform 4"/>
          <p:cNvSpPr/>
          <p:nvPr/>
        </p:nvSpPr>
        <p:spPr>
          <a:xfrm>
            <a:off x="6597529" y="4938636"/>
            <a:ext cx="4472054" cy="776288"/>
          </a:xfrm>
          <a:custGeom>
            <a:avLst/>
            <a:gdLst/>
            <a:ahLst/>
            <a:cxnLst/>
            <a:rect l="l" t="t" r="r" b="b"/>
            <a:pathLst>
              <a:path w="4472054" h="776288">
                <a:moveTo>
                  <a:pt x="0" y="0"/>
                </a:moveTo>
                <a:lnTo>
                  <a:pt x="4472055" y="0"/>
                </a:lnTo>
                <a:lnTo>
                  <a:pt x="4472055" y="776288"/>
                </a:lnTo>
                <a:lnTo>
                  <a:pt x="0" y="776288"/>
                </a:lnTo>
                <a:lnTo>
                  <a:pt x="0" y="0"/>
                </a:lnTo>
                <a:close/>
              </a:path>
            </a:pathLst>
          </a:custGeom>
          <a:blipFill>
            <a:blip r:embed="rId4"/>
            <a:stretch>
              <a:fillRect/>
            </a:stretch>
          </a:blipFill>
        </p:spPr>
        <p:txBody>
          <a:bodyPr/>
          <a:lstStyle/>
          <a:p>
            <a:endParaRPr lang="en-GB"/>
          </a:p>
        </p:txBody>
      </p:sp>
      <p:sp>
        <p:nvSpPr>
          <p:cNvPr id="5" name="Freeform 5"/>
          <p:cNvSpPr/>
          <p:nvPr/>
        </p:nvSpPr>
        <p:spPr>
          <a:xfrm>
            <a:off x="4378204" y="4776778"/>
            <a:ext cx="8858250" cy="952500"/>
          </a:xfrm>
          <a:custGeom>
            <a:avLst/>
            <a:gdLst/>
            <a:ahLst/>
            <a:cxnLst/>
            <a:rect l="l" t="t" r="r" b="b"/>
            <a:pathLst>
              <a:path w="8858250" h="952500">
                <a:moveTo>
                  <a:pt x="0" y="0"/>
                </a:moveTo>
                <a:lnTo>
                  <a:pt x="8858250" y="0"/>
                </a:lnTo>
                <a:lnTo>
                  <a:pt x="8858250" y="952500"/>
                </a:lnTo>
                <a:lnTo>
                  <a:pt x="0" y="9525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6"/>
          <p:cNvSpPr/>
          <p:nvPr/>
        </p:nvSpPr>
        <p:spPr>
          <a:xfrm>
            <a:off x="4340104" y="5919711"/>
            <a:ext cx="8986904" cy="2738504"/>
          </a:xfrm>
          <a:custGeom>
            <a:avLst/>
            <a:gdLst/>
            <a:ahLst/>
            <a:cxnLst/>
            <a:rect l="l" t="t" r="r" b="b"/>
            <a:pathLst>
              <a:path w="8986904" h="2738504">
                <a:moveTo>
                  <a:pt x="0" y="0"/>
                </a:moveTo>
                <a:lnTo>
                  <a:pt x="8986905" y="0"/>
                </a:lnTo>
                <a:lnTo>
                  <a:pt x="8986905" y="2738504"/>
                </a:lnTo>
                <a:lnTo>
                  <a:pt x="0" y="2738504"/>
                </a:lnTo>
                <a:lnTo>
                  <a:pt x="0" y="0"/>
                </a:lnTo>
                <a:close/>
              </a:path>
            </a:pathLst>
          </a:custGeom>
          <a:blipFill>
            <a:blip r:embed="rId7"/>
            <a:stretch>
              <a:fillRect/>
            </a:stretch>
          </a:blipFill>
        </p:spPr>
        <p:txBody>
          <a:bodyPr/>
          <a:lstStyle/>
          <a:p>
            <a:endParaRPr lang="en-GB"/>
          </a:p>
        </p:txBody>
      </p:sp>
      <p:sp>
        <p:nvSpPr>
          <p:cNvPr id="7" name="Freeform 7"/>
          <p:cNvSpPr/>
          <p:nvPr/>
        </p:nvSpPr>
        <p:spPr>
          <a:xfrm>
            <a:off x="4314701" y="5894375"/>
            <a:ext cx="8985247" cy="2736847"/>
          </a:xfrm>
          <a:custGeom>
            <a:avLst/>
            <a:gdLst/>
            <a:ahLst/>
            <a:cxnLst/>
            <a:rect l="l" t="t" r="r" b="b"/>
            <a:pathLst>
              <a:path w="8985247" h="2736847">
                <a:moveTo>
                  <a:pt x="0" y="0"/>
                </a:moveTo>
                <a:lnTo>
                  <a:pt x="8985247" y="0"/>
                </a:lnTo>
                <a:lnTo>
                  <a:pt x="8985247" y="2736847"/>
                </a:lnTo>
                <a:lnTo>
                  <a:pt x="0" y="273684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8" name="Freeform 8"/>
          <p:cNvSpPr/>
          <p:nvPr/>
        </p:nvSpPr>
        <p:spPr>
          <a:xfrm>
            <a:off x="4340104" y="2357361"/>
            <a:ext cx="8986904" cy="1081088"/>
          </a:xfrm>
          <a:custGeom>
            <a:avLst/>
            <a:gdLst/>
            <a:ahLst/>
            <a:cxnLst/>
            <a:rect l="l" t="t" r="r" b="b"/>
            <a:pathLst>
              <a:path w="8986904" h="1081088">
                <a:moveTo>
                  <a:pt x="0" y="0"/>
                </a:moveTo>
                <a:lnTo>
                  <a:pt x="8986905" y="0"/>
                </a:lnTo>
                <a:lnTo>
                  <a:pt x="8986905" y="1081088"/>
                </a:lnTo>
                <a:lnTo>
                  <a:pt x="0" y="1081088"/>
                </a:lnTo>
                <a:lnTo>
                  <a:pt x="0" y="0"/>
                </a:lnTo>
                <a:close/>
              </a:path>
            </a:pathLst>
          </a:custGeom>
          <a:blipFill>
            <a:blip r:embed="rId3"/>
            <a:stretch>
              <a:fillRect/>
            </a:stretch>
          </a:blipFill>
        </p:spPr>
        <p:txBody>
          <a:bodyPr/>
          <a:lstStyle/>
          <a:p>
            <a:endParaRPr lang="en-GB"/>
          </a:p>
        </p:txBody>
      </p:sp>
      <p:sp>
        <p:nvSpPr>
          <p:cNvPr id="9" name="Freeform 9"/>
          <p:cNvSpPr/>
          <p:nvPr/>
        </p:nvSpPr>
        <p:spPr>
          <a:xfrm>
            <a:off x="4378204" y="2395528"/>
            <a:ext cx="8858250" cy="952500"/>
          </a:xfrm>
          <a:custGeom>
            <a:avLst/>
            <a:gdLst/>
            <a:ahLst/>
            <a:cxnLst/>
            <a:rect l="l" t="t" r="r" b="b"/>
            <a:pathLst>
              <a:path w="8858250" h="952500">
                <a:moveTo>
                  <a:pt x="0" y="0"/>
                </a:moveTo>
                <a:lnTo>
                  <a:pt x="8858250" y="0"/>
                </a:lnTo>
                <a:lnTo>
                  <a:pt x="8858250" y="952500"/>
                </a:lnTo>
                <a:lnTo>
                  <a:pt x="0" y="952500"/>
                </a:lnTo>
                <a:lnTo>
                  <a:pt x="0" y="0"/>
                </a:lnTo>
                <a:close/>
              </a:path>
            </a:pathLst>
          </a:custGeom>
          <a:blipFill>
            <a:blip r:embed="rId5">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 name="Freeform 10"/>
          <p:cNvSpPr/>
          <p:nvPr/>
        </p:nvSpPr>
        <p:spPr>
          <a:xfrm>
            <a:off x="4340104" y="3547986"/>
            <a:ext cx="8986904" cy="1081088"/>
          </a:xfrm>
          <a:custGeom>
            <a:avLst/>
            <a:gdLst/>
            <a:ahLst/>
            <a:cxnLst/>
            <a:rect l="l" t="t" r="r" b="b"/>
            <a:pathLst>
              <a:path w="8986904" h="1081088">
                <a:moveTo>
                  <a:pt x="0" y="0"/>
                </a:moveTo>
                <a:lnTo>
                  <a:pt x="8986905" y="0"/>
                </a:lnTo>
                <a:lnTo>
                  <a:pt x="8986905" y="1081088"/>
                </a:lnTo>
                <a:lnTo>
                  <a:pt x="0" y="1081088"/>
                </a:lnTo>
                <a:lnTo>
                  <a:pt x="0" y="0"/>
                </a:lnTo>
                <a:close/>
              </a:path>
            </a:pathLst>
          </a:custGeom>
          <a:blipFill>
            <a:blip r:embed="rId3"/>
            <a:stretch>
              <a:fillRect/>
            </a:stretch>
          </a:blipFill>
        </p:spPr>
        <p:txBody>
          <a:bodyPr/>
          <a:lstStyle/>
          <a:p>
            <a:endParaRPr lang="en-GB"/>
          </a:p>
        </p:txBody>
      </p:sp>
      <p:sp>
        <p:nvSpPr>
          <p:cNvPr id="11" name="Freeform 11"/>
          <p:cNvSpPr/>
          <p:nvPr/>
        </p:nvSpPr>
        <p:spPr>
          <a:xfrm>
            <a:off x="4378204" y="3586153"/>
            <a:ext cx="8858250" cy="952500"/>
          </a:xfrm>
          <a:custGeom>
            <a:avLst/>
            <a:gdLst/>
            <a:ahLst/>
            <a:cxnLst/>
            <a:rect l="l" t="t" r="r" b="b"/>
            <a:pathLst>
              <a:path w="8858250" h="952500">
                <a:moveTo>
                  <a:pt x="0" y="0"/>
                </a:moveTo>
                <a:lnTo>
                  <a:pt x="8858250" y="0"/>
                </a:lnTo>
                <a:lnTo>
                  <a:pt x="8858250" y="952500"/>
                </a:lnTo>
                <a:lnTo>
                  <a:pt x="0" y="952500"/>
                </a:lnTo>
                <a:lnTo>
                  <a:pt x="0" y="0"/>
                </a:lnTo>
                <a:close/>
              </a:path>
            </a:pathLst>
          </a:custGeom>
          <a:blipFill>
            <a:blip r:embed="rId5">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2" name="TextBox 12"/>
          <p:cNvSpPr txBox="1"/>
          <p:nvPr/>
        </p:nvSpPr>
        <p:spPr>
          <a:xfrm>
            <a:off x="5765825" y="3733724"/>
            <a:ext cx="1514818" cy="424520"/>
          </a:xfrm>
          <a:prstGeom prst="rect">
            <a:avLst/>
          </a:prstGeom>
        </p:spPr>
        <p:txBody>
          <a:bodyPr lIns="0" tIns="0" rIns="0" bIns="0" rtlCol="0" anchor="t">
            <a:spAutoFit/>
          </a:bodyPr>
          <a:lstStyle/>
          <a:p>
            <a:pPr algn="l">
              <a:lnSpc>
                <a:spcPts val="3468"/>
              </a:lnSpc>
            </a:pPr>
            <a:r>
              <a:rPr lang="en-US" sz="2477" spc="592">
                <a:solidFill>
                  <a:srgbClr val="FFFFFF"/>
                </a:solidFill>
                <a:latin typeface="Century Gothic Paneuropean"/>
                <a:ea typeface="Century Gothic Paneuropean"/>
                <a:cs typeface="Century Gothic Paneuropean"/>
                <a:sym typeface="Century Gothic Paneuropean"/>
              </a:rPr>
              <a:t>+44(0) </a:t>
            </a:r>
          </a:p>
        </p:txBody>
      </p:sp>
      <p:sp>
        <p:nvSpPr>
          <p:cNvPr id="13" name="TextBox 13"/>
          <p:cNvSpPr txBox="1"/>
          <p:nvPr/>
        </p:nvSpPr>
        <p:spPr>
          <a:xfrm>
            <a:off x="6832225" y="5024504"/>
            <a:ext cx="3965477" cy="424520"/>
          </a:xfrm>
          <a:prstGeom prst="rect">
            <a:avLst/>
          </a:prstGeom>
        </p:spPr>
        <p:txBody>
          <a:bodyPr lIns="0" tIns="0" rIns="0" bIns="0" rtlCol="0" anchor="t">
            <a:spAutoFit/>
          </a:bodyPr>
          <a:lstStyle/>
          <a:p>
            <a:pPr algn="l">
              <a:lnSpc>
                <a:spcPts val="3468"/>
              </a:lnSpc>
            </a:pPr>
            <a:r>
              <a:rPr lang="en-US" sz="2477" spc="594">
                <a:solidFill>
                  <a:srgbClr val="FFFFFF"/>
                </a:solidFill>
                <a:latin typeface="Century Gothic Paneuropean"/>
                <a:ea typeface="Century Gothic Paneuropean"/>
                <a:cs typeface="Century Gothic Paneuropean"/>
                <a:sym typeface="Century Gothic Paneuropean"/>
              </a:rPr>
              <a:t>www.stress.org.uk</a:t>
            </a:r>
          </a:p>
        </p:txBody>
      </p:sp>
      <p:sp>
        <p:nvSpPr>
          <p:cNvPr id="14" name="TextBox 14"/>
          <p:cNvSpPr txBox="1"/>
          <p:nvPr/>
        </p:nvSpPr>
        <p:spPr>
          <a:xfrm>
            <a:off x="6523234" y="6177410"/>
            <a:ext cx="4587773" cy="2150069"/>
          </a:xfrm>
          <a:prstGeom prst="rect">
            <a:avLst/>
          </a:prstGeom>
        </p:spPr>
        <p:txBody>
          <a:bodyPr lIns="0" tIns="0" rIns="0" bIns="0" rtlCol="0" anchor="t">
            <a:spAutoFit/>
          </a:bodyPr>
          <a:lstStyle/>
          <a:p>
            <a:pPr algn="ctr">
              <a:lnSpc>
                <a:spcPts val="3409"/>
              </a:lnSpc>
            </a:pPr>
            <a:r>
              <a:rPr lang="en-US" sz="2477" spc="592">
                <a:solidFill>
                  <a:srgbClr val="FFFFFF"/>
                </a:solidFill>
                <a:latin typeface="Century Gothic Paneuropean"/>
                <a:ea typeface="Century Gothic Paneuropean"/>
                <a:cs typeface="Century Gothic Paneuropean"/>
                <a:sym typeface="Century Gothic Paneuropean"/>
              </a:rPr>
              <a:t>The Lighthouse Suite S, Quay West Salamander Quay Harefield, Middlesex UB9 6NZ</a:t>
            </a:r>
          </a:p>
        </p:txBody>
      </p:sp>
      <p:sp>
        <p:nvSpPr>
          <p:cNvPr id="15" name="TextBox 15"/>
          <p:cNvSpPr txBox="1"/>
          <p:nvPr/>
        </p:nvSpPr>
        <p:spPr>
          <a:xfrm>
            <a:off x="6814699" y="2645473"/>
            <a:ext cx="4001872" cy="424139"/>
          </a:xfrm>
          <a:prstGeom prst="rect">
            <a:avLst/>
          </a:prstGeom>
        </p:spPr>
        <p:txBody>
          <a:bodyPr lIns="0" tIns="0" rIns="0" bIns="0" rtlCol="0" anchor="t">
            <a:spAutoFit/>
          </a:bodyPr>
          <a:lstStyle/>
          <a:p>
            <a:pPr algn="l">
              <a:lnSpc>
                <a:spcPts val="3465"/>
              </a:lnSpc>
            </a:pPr>
            <a:r>
              <a:rPr lang="en-US" sz="2475" spc="596">
                <a:solidFill>
                  <a:srgbClr val="FFFFFF"/>
                </a:solidFill>
                <a:latin typeface="Century Gothic Paneuropean"/>
                <a:ea typeface="Century Gothic Paneuropean"/>
                <a:cs typeface="Century Gothic Paneuropean"/>
                <a:sym typeface="Century Gothic Paneuropean"/>
              </a:rPr>
              <a:t>info@stress.org.uk</a:t>
            </a:r>
          </a:p>
        </p:txBody>
      </p:sp>
      <p:sp>
        <p:nvSpPr>
          <p:cNvPr id="16" name="TextBox 16"/>
          <p:cNvSpPr txBox="1"/>
          <p:nvPr/>
        </p:nvSpPr>
        <p:spPr>
          <a:xfrm>
            <a:off x="4278506" y="1581160"/>
            <a:ext cx="9730988" cy="462852"/>
          </a:xfrm>
          <a:prstGeom prst="rect">
            <a:avLst/>
          </a:prstGeom>
        </p:spPr>
        <p:txBody>
          <a:bodyPr lIns="0" tIns="0" rIns="0" bIns="0" rtlCol="0" anchor="t">
            <a:spAutoFit/>
          </a:bodyPr>
          <a:lstStyle/>
          <a:p>
            <a:pPr algn="l">
              <a:lnSpc>
                <a:spcPts val="3888"/>
              </a:lnSpc>
            </a:pPr>
            <a:r>
              <a:rPr lang="en-US" sz="2777" spc="8">
                <a:solidFill>
                  <a:srgbClr val="863375"/>
                </a:solidFill>
                <a:latin typeface="Century Gothic Paneuropean"/>
                <a:ea typeface="Century Gothic Paneuropean"/>
                <a:cs typeface="Century Gothic Paneuropean"/>
                <a:sym typeface="Century Gothic Paneuropean"/>
              </a:rPr>
              <a:t>We look forward to supporting your wellbeing journey…</a:t>
            </a:r>
          </a:p>
        </p:txBody>
      </p:sp>
      <p:sp>
        <p:nvSpPr>
          <p:cNvPr id="17" name="TextBox 17"/>
          <p:cNvSpPr txBox="1"/>
          <p:nvPr/>
        </p:nvSpPr>
        <p:spPr>
          <a:xfrm>
            <a:off x="7403873" y="3733724"/>
            <a:ext cx="2806903" cy="424520"/>
          </a:xfrm>
          <a:prstGeom prst="rect">
            <a:avLst/>
          </a:prstGeom>
        </p:spPr>
        <p:txBody>
          <a:bodyPr lIns="0" tIns="0" rIns="0" bIns="0" rtlCol="0" anchor="t">
            <a:spAutoFit/>
          </a:bodyPr>
          <a:lstStyle/>
          <a:p>
            <a:pPr algn="l">
              <a:lnSpc>
                <a:spcPts val="3468"/>
              </a:lnSpc>
            </a:pPr>
            <a:r>
              <a:rPr lang="en-US" sz="2477" spc="597">
                <a:solidFill>
                  <a:srgbClr val="FFFFFF"/>
                </a:solidFill>
                <a:latin typeface="Century Gothic Paneuropean"/>
                <a:ea typeface="Century Gothic Paneuropean"/>
                <a:cs typeface="Century Gothic Paneuropean"/>
                <a:sym typeface="Century Gothic Paneuropean"/>
              </a:rPr>
              <a:t>203 142 8650</a:t>
            </a:r>
          </a:p>
        </p:txBody>
      </p:sp>
      <p:grpSp>
        <p:nvGrpSpPr>
          <p:cNvPr id="18" name="Group 18"/>
          <p:cNvGrpSpPr>
            <a:grpSpLocks noChangeAspect="1"/>
          </p:cNvGrpSpPr>
          <p:nvPr/>
        </p:nvGrpSpPr>
        <p:grpSpPr>
          <a:xfrm>
            <a:off x="3321472" y="5031829"/>
            <a:ext cx="697487" cy="697449"/>
            <a:chOff x="0" y="0"/>
            <a:chExt cx="697484" cy="697446"/>
          </a:xfrm>
        </p:grpSpPr>
        <p:sp>
          <p:nvSpPr>
            <p:cNvPr id="19" name="Freeform 19"/>
            <p:cNvSpPr/>
            <p:nvPr/>
          </p:nvSpPr>
          <p:spPr>
            <a:xfrm>
              <a:off x="0" y="0"/>
              <a:ext cx="697484" cy="697484"/>
            </a:xfrm>
            <a:custGeom>
              <a:avLst/>
              <a:gdLst/>
              <a:ahLst/>
              <a:cxnLst/>
              <a:rect l="l" t="t" r="r" b="b"/>
              <a:pathLst>
                <a:path w="697484" h="697484">
                  <a:moveTo>
                    <a:pt x="348742" y="0"/>
                  </a:moveTo>
                  <a:cubicBezTo>
                    <a:pt x="156464" y="0"/>
                    <a:pt x="0" y="156464"/>
                    <a:pt x="0" y="348742"/>
                  </a:cubicBezTo>
                  <a:cubicBezTo>
                    <a:pt x="0" y="541020"/>
                    <a:pt x="156464" y="697484"/>
                    <a:pt x="348742" y="697484"/>
                  </a:cubicBezTo>
                  <a:cubicBezTo>
                    <a:pt x="541020" y="697484"/>
                    <a:pt x="697484" y="541020"/>
                    <a:pt x="697484" y="348742"/>
                  </a:cubicBezTo>
                  <a:cubicBezTo>
                    <a:pt x="697484" y="156464"/>
                    <a:pt x="541020" y="0"/>
                    <a:pt x="348742" y="0"/>
                  </a:cubicBezTo>
                  <a:close/>
                  <a:moveTo>
                    <a:pt x="678688" y="339344"/>
                  </a:moveTo>
                  <a:lnTo>
                    <a:pt x="527939" y="339344"/>
                  </a:lnTo>
                  <a:cubicBezTo>
                    <a:pt x="525018" y="212090"/>
                    <a:pt x="469392" y="93345"/>
                    <a:pt x="378968" y="20701"/>
                  </a:cubicBezTo>
                  <a:cubicBezTo>
                    <a:pt x="544830" y="35814"/>
                    <a:pt x="672973" y="172466"/>
                    <a:pt x="678688" y="339344"/>
                  </a:cubicBezTo>
                  <a:close/>
                  <a:moveTo>
                    <a:pt x="339344" y="339344"/>
                  </a:moveTo>
                  <a:lnTo>
                    <a:pt x="188468" y="339344"/>
                  </a:lnTo>
                  <a:cubicBezTo>
                    <a:pt x="191262" y="213106"/>
                    <a:pt x="247904" y="96139"/>
                    <a:pt x="339217" y="28321"/>
                  </a:cubicBezTo>
                  <a:lnTo>
                    <a:pt x="339217" y="339344"/>
                  </a:lnTo>
                  <a:close/>
                  <a:moveTo>
                    <a:pt x="339344" y="358140"/>
                  </a:moveTo>
                  <a:lnTo>
                    <a:pt x="339344" y="669163"/>
                  </a:lnTo>
                  <a:cubicBezTo>
                    <a:pt x="247904" y="600329"/>
                    <a:pt x="191389" y="483489"/>
                    <a:pt x="188595" y="358140"/>
                  </a:cubicBezTo>
                  <a:lnTo>
                    <a:pt x="339344" y="358140"/>
                  </a:lnTo>
                  <a:close/>
                  <a:moveTo>
                    <a:pt x="358140" y="358140"/>
                  </a:moveTo>
                  <a:lnTo>
                    <a:pt x="509016" y="358140"/>
                  </a:lnTo>
                  <a:cubicBezTo>
                    <a:pt x="506222" y="484378"/>
                    <a:pt x="449580" y="601345"/>
                    <a:pt x="358267" y="669163"/>
                  </a:cubicBezTo>
                  <a:lnTo>
                    <a:pt x="358267" y="358140"/>
                  </a:lnTo>
                  <a:close/>
                  <a:moveTo>
                    <a:pt x="358140" y="339344"/>
                  </a:moveTo>
                  <a:lnTo>
                    <a:pt x="358140" y="28321"/>
                  </a:lnTo>
                  <a:cubicBezTo>
                    <a:pt x="449580" y="97155"/>
                    <a:pt x="506095" y="213995"/>
                    <a:pt x="508889" y="339344"/>
                  </a:cubicBezTo>
                  <a:lnTo>
                    <a:pt x="358140" y="339344"/>
                  </a:lnTo>
                  <a:close/>
                  <a:moveTo>
                    <a:pt x="318643" y="20701"/>
                  </a:moveTo>
                  <a:cubicBezTo>
                    <a:pt x="228092" y="93345"/>
                    <a:pt x="172466" y="212090"/>
                    <a:pt x="169672" y="339344"/>
                  </a:cubicBezTo>
                  <a:lnTo>
                    <a:pt x="18796" y="339344"/>
                  </a:lnTo>
                  <a:cubicBezTo>
                    <a:pt x="24511" y="172466"/>
                    <a:pt x="152654" y="35814"/>
                    <a:pt x="318516" y="20828"/>
                  </a:cubicBezTo>
                  <a:close/>
                  <a:moveTo>
                    <a:pt x="18796" y="358140"/>
                  </a:moveTo>
                  <a:lnTo>
                    <a:pt x="169672" y="358140"/>
                  </a:lnTo>
                  <a:cubicBezTo>
                    <a:pt x="172466" y="485394"/>
                    <a:pt x="228092" y="604139"/>
                    <a:pt x="318643" y="676656"/>
                  </a:cubicBezTo>
                  <a:cubicBezTo>
                    <a:pt x="152654" y="661670"/>
                    <a:pt x="24511" y="525018"/>
                    <a:pt x="18796" y="358140"/>
                  </a:cubicBezTo>
                  <a:close/>
                  <a:moveTo>
                    <a:pt x="378968" y="676656"/>
                  </a:moveTo>
                  <a:cubicBezTo>
                    <a:pt x="469392" y="604139"/>
                    <a:pt x="525018" y="485267"/>
                    <a:pt x="527939" y="358140"/>
                  </a:cubicBezTo>
                  <a:lnTo>
                    <a:pt x="678688" y="358140"/>
                  </a:lnTo>
                  <a:cubicBezTo>
                    <a:pt x="673989" y="523113"/>
                    <a:pt x="548640" y="658749"/>
                    <a:pt x="385572" y="676656"/>
                  </a:cubicBezTo>
                  <a:cubicBezTo>
                    <a:pt x="382778" y="676656"/>
                    <a:pt x="378968" y="676656"/>
                    <a:pt x="378968" y="676656"/>
                  </a:cubicBezTo>
                  <a:close/>
                </a:path>
              </a:pathLst>
            </a:custGeom>
            <a:solidFill>
              <a:srgbClr val="863375"/>
            </a:solidFill>
          </p:spPr>
          <p:txBody>
            <a:bodyPr/>
            <a:lstStyle/>
            <a:p>
              <a:endParaRPr lang="en-GB"/>
            </a:p>
          </p:txBody>
        </p:sp>
      </p:grpSp>
      <p:grpSp>
        <p:nvGrpSpPr>
          <p:cNvPr id="20" name="Group 20"/>
          <p:cNvGrpSpPr>
            <a:grpSpLocks noChangeAspect="1"/>
          </p:cNvGrpSpPr>
          <p:nvPr/>
        </p:nvGrpSpPr>
        <p:grpSpPr>
          <a:xfrm>
            <a:off x="3284630" y="3784082"/>
            <a:ext cx="752323" cy="754570"/>
            <a:chOff x="0" y="0"/>
            <a:chExt cx="752323" cy="754570"/>
          </a:xfrm>
        </p:grpSpPr>
        <p:sp>
          <p:nvSpPr>
            <p:cNvPr id="21" name="Freeform 21"/>
            <p:cNvSpPr/>
            <p:nvPr/>
          </p:nvSpPr>
          <p:spPr>
            <a:xfrm>
              <a:off x="-1143" y="0"/>
              <a:ext cx="753618" cy="754634"/>
            </a:xfrm>
            <a:custGeom>
              <a:avLst/>
              <a:gdLst/>
              <a:ahLst/>
              <a:cxnLst/>
              <a:rect l="l" t="t" r="r" b="b"/>
              <a:pathLst>
                <a:path w="753618" h="754634">
                  <a:moveTo>
                    <a:pt x="742188" y="590169"/>
                  </a:moveTo>
                  <a:lnTo>
                    <a:pt x="612013" y="460121"/>
                  </a:lnTo>
                  <a:cubicBezTo>
                    <a:pt x="596138" y="443992"/>
                    <a:pt x="570230" y="443738"/>
                    <a:pt x="554101" y="459613"/>
                  </a:cubicBezTo>
                  <a:cubicBezTo>
                    <a:pt x="553974" y="459740"/>
                    <a:pt x="553720" y="459994"/>
                    <a:pt x="553593" y="460121"/>
                  </a:cubicBezTo>
                  <a:lnTo>
                    <a:pt x="483870" y="532638"/>
                  </a:lnTo>
                  <a:cubicBezTo>
                    <a:pt x="475996" y="540131"/>
                    <a:pt x="463550" y="540131"/>
                    <a:pt x="455549" y="532638"/>
                  </a:cubicBezTo>
                  <a:lnTo>
                    <a:pt x="221869" y="299847"/>
                  </a:lnTo>
                  <a:cubicBezTo>
                    <a:pt x="214376" y="291973"/>
                    <a:pt x="214376" y="279527"/>
                    <a:pt x="221869" y="271526"/>
                  </a:cubicBezTo>
                  <a:lnTo>
                    <a:pt x="294386" y="199898"/>
                  </a:lnTo>
                  <a:cubicBezTo>
                    <a:pt x="310515" y="184023"/>
                    <a:pt x="310769" y="158115"/>
                    <a:pt x="294894" y="141986"/>
                  </a:cubicBezTo>
                  <a:cubicBezTo>
                    <a:pt x="294767" y="141859"/>
                    <a:pt x="294640" y="141732"/>
                    <a:pt x="294386" y="141478"/>
                  </a:cubicBezTo>
                  <a:lnTo>
                    <a:pt x="164338" y="12192"/>
                  </a:lnTo>
                  <a:cubicBezTo>
                    <a:pt x="156845" y="4699"/>
                    <a:pt x="146685" y="254"/>
                    <a:pt x="136017" y="0"/>
                  </a:cubicBezTo>
                  <a:cubicBezTo>
                    <a:pt x="125095" y="254"/>
                    <a:pt x="114681" y="4572"/>
                    <a:pt x="106807" y="12192"/>
                  </a:cubicBezTo>
                  <a:lnTo>
                    <a:pt x="32385" y="86741"/>
                  </a:lnTo>
                  <a:cubicBezTo>
                    <a:pt x="13589" y="104013"/>
                    <a:pt x="2413" y="128143"/>
                    <a:pt x="1270" y="153670"/>
                  </a:cubicBezTo>
                  <a:cubicBezTo>
                    <a:pt x="0" y="195580"/>
                    <a:pt x="7366" y="237236"/>
                    <a:pt x="22987" y="276225"/>
                  </a:cubicBezTo>
                  <a:cubicBezTo>
                    <a:pt x="38481" y="311023"/>
                    <a:pt x="57404" y="344170"/>
                    <a:pt x="79502" y="375158"/>
                  </a:cubicBezTo>
                  <a:cubicBezTo>
                    <a:pt x="156337" y="490982"/>
                    <a:pt x="253746" y="591693"/>
                    <a:pt x="367030" y="672211"/>
                  </a:cubicBezTo>
                  <a:cubicBezTo>
                    <a:pt x="385826" y="686181"/>
                    <a:pt x="405765" y="698754"/>
                    <a:pt x="426466" y="709930"/>
                  </a:cubicBezTo>
                  <a:cubicBezTo>
                    <a:pt x="473329" y="734568"/>
                    <a:pt x="524510" y="749554"/>
                    <a:pt x="577215" y="754253"/>
                  </a:cubicBezTo>
                  <a:cubicBezTo>
                    <a:pt x="580263" y="754507"/>
                    <a:pt x="583184" y="754634"/>
                    <a:pt x="586232" y="754634"/>
                  </a:cubicBezTo>
                  <a:cubicBezTo>
                    <a:pt x="619252" y="754507"/>
                    <a:pt x="650875" y="740791"/>
                    <a:pt x="673354" y="716534"/>
                  </a:cubicBezTo>
                  <a:lnTo>
                    <a:pt x="741172" y="648716"/>
                  </a:lnTo>
                  <a:cubicBezTo>
                    <a:pt x="748919" y="640969"/>
                    <a:pt x="753364" y="630428"/>
                    <a:pt x="753364" y="619506"/>
                  </a:cubicBezTo>
                  <a:cubicBezTo>
                    <a:pt x="753618" y="608711"/>
                    <a:pt x="749554" y="598170"/>
                    <a:pt x="742061" y="590296"/>
                  </a:cubicBezTo>
                  <a:close/>
                  <a:moveTo>
                    <a:pt x="120142" y="25654"/>
                  </a:moveTo>
                  <a:cubicBezTo>
                    <a:pt x="124460" y="21463"/>
                    <a:pt x="130048" y="19050"/>
                    <a:pt x="136017" y="18923"/>
                  </a:cubicBezTo>
                  <a:cubicBezTo>
                    <a:pt x="141732" y="19177"/>
                    <a:pt x="147066" y="21590"/>
                    <a:pt x="151003" y="25654"/>
                  </a:cubicBezTo>
                  <a:lnTo>
                    <a:pt x="281178" y="154813"/>
                  </a:lnTo>
                  <a:cubicBezTo>
                    <a:pt x="289941" y="163322"/>
                    <a:pt x="290195" y="177292"/>
                    <a:pt x="281686" y="186055"/>
                  </a:cubicBezTo>
                  <a:cubicBezTo>
                    <a:pt x="281559" y="186182"/>
                    <a:pt x="281432" y="186309"/>
                    <a:pt x="281305" y="186436"/>
                  </a:cubicBezTo>
                  <a:lnTo>
                    <a:pt x="254762" y="212725"/>
                  </a:lnTo>
                  <a:lnTo>
                    <a:pt x="93853" y="51943"/>
                  </a:lnTo>
                  <a:close/>
                  <a:moveTo>
                    <a:pt x="660019" y="703199"/>
                  </a:moveTo>
                  <a:lnTo>
                    <a:pt x="659765" y="703453"/>
                  </a:lnTo>
                  <a:lnTo>
                    <a:pt x="659511" y="703707"/>
                  </a:lnTo>
                  <a:cubicBezTo>
                    <a:pt x="640588" y="724027"/>
                    <a:pt x="614045" y="735711"/>
                    <a:pt x="586232" y="735711"/>
                  </a:cubicBezTo>
                  <a:cubicBezTo>
                    <a:pt x="583692" y="735711"/>
                    <a:pt x="581152" y="735584"/>
                    <a:pt x="578485" y="735457"/>
                  </a:cubicBezTo>
                  <a:cubicBezTo>
                    <a:pt x="528320" y="731012"/>
                    <a:pt x="479552" y="716661"/>
                    <a:pt x="435102" y="693293"/>
                  </a:cubicBezTo>
                  <a:cubicBezTo>
                    <a:pt x="415290" y="682625"/>
                    <a:pt x="396367" y="670560"/>
                    <a:pt x="378333" y="657225"/>
                  </a:cubicBezTo>
                  <a:lnTo>
                    <a:pt x="378079" y="657098"/>
                  </a:lnTo>
                  <a:lnTo>
                    <a:pt x="377825" y="656971"/>
                  </a:lnTo>
                  <a:cubicBezTo>
                    <a:pt x="266446" y="577596"/>
                    <a:pt x="170561" y="478536"/>
                    <a:pt x="94996" y="364490"/>
                  </a:cubicBezTo>
                  <a:cubicBezTo>
                    <a:pt x="73660" y="334645"/>
                    <a:pt x="55499" y="302768"/>
                    <a:pt x="40513" y="269367"/>
                  </a:cubicBezTo>
                  <a:cubicBezTo>
                    <a:pt x="29464" y="238379"/>
                    <a:pt x="17272" y="197485"/>
                    <a:pt x="20193" y="154940"/>
                  </a:cubicBezTo>
                  <a:lnTo>
                    <a:pt x="20193" y="154686"/>
                  </a:lnTo>
                  <a:lnTo>
                    <a:pt x="20193" y="154432"/>
                  </a:lnTo>
                  <a:cubicBezTo>
                    <a:pt x="21209" y="133858"/>
                    <a:pt x="30226" y="114427"/>
                    <a:pt x="45466" y="100457"/>
                  </a:cubicBezTo>
                  <a:lnTo>
                    <a:pt x="45593" y="100330"/>
                  </a:lnTo>
                  <a:lnTo>
                    <a:pt x="45720" y="100203"/>
                  </a:lnTo>
                  <a:lnTo>
                    <a:pt x="80518" y="65278"/>
                  </a:lnTo>
                  <a:lnTo>
                    <a:pt x="241300" y="225933"/>
                  </a:lnTo>
                  <a:lnTo>
                    <a:pt x="208534" y="258318"/>
                  </a:lnTo>
                  <a:cubicBezTo>
                    <a:pt x="193675" y="273558"/>
                    <a:pt x="193675" y="297942"/>
                    <a:pt x="208534" y="313309"/>
                  </a:cubicBezTo>
                  <a:lnTo>
                    <a:pt x="442341" y="545973"/>
                  </a:lnTo>
                  <a:cubicBezTo>
                    <a:pt x="457708" y="560959"/>
                    <a:pt x="482346" y="560832"/>
                    <a:pt x="497586" y="545719"/>
                  </a:cubicBezTo>
                  <a:lnTo>
                    <a:pt x="528701" y="513334"/>
                  </a:lnTo>
                  <a:lnTo>
                    <a:pt x="689229" y="673989"/>
                  </a:lnTo>
                  <a:close/>
                  <a:moveTo>
                    <a:pt x="727837" y="635381"/>
                  </a:moveTo>
                  <a:lnTo>
                    <a:pt x="702564" y="660654"/>
                  </a:lnTo>
                  <a:lnTo>
                    <a:pt x="541655" y="499745"/>
                  </a:lnTo>
                  <a:lnTo>
                    <a:pt x="566928" y="473456"/>
                  </a:lnTo>
                  <a:cubicBezTo>
                    <a:pt x="575437" y="464693"/>
                    <a:pt x="589407" y="464439"/>
                    <a:pt x="598170" y="472948"/>
                  </a:cubicBezTo>
                  <a:cubicBezTo>
                    <a:pt x="598297" y="473075"/>
                    <a:pt x="598551" y="473329"/>
                    <a:pt x="598678" y="473456"/>
                  </a:cubicBezTo>
                  <a:lnTo>
                    <a:pt x="728853" y="603504"/>
                  </a:lnTo>
                  <a:cubicBezTo>
                    <a:pt x="736981" y="612648"/>
                    <a:pt x="736473" y="626618"/>
                    <a:pt x="727964" y="635254"/>
                  </a:cubicBezTo>
                  <a:close/>
                </a:path>
              </a:pathLst>
            </a:custGeom>
            <a:solidFill>
              <a:srgbClr val="863375"/>
            </a:solidFill>
          </p:spPr>
          <p:txBody>
            <a:bodyPr/>
            <a:lstStyle/>
            <a:p>
              <a:endParaRPr lang="en-GB"/>
            </a:p>
          </p:txBody>
        </p:sp>
      </p:grpSp>
      <p:grpSp>
        <p:nvGrpSpPr>
          <p:cNvPr id="22" name="Group 22"/>
          <p:cNvGrpSpPr>
            <a:grpSpLocks noChangeAspect="1"/>
          </p:cNvGrpSpPr>
          <p:nvPr/>
        </p:nvGrpSpPr>
        <p:grpSpPr>
          <a:xfrm>
            <a:off x="3302622" y="2626881"/>
            <a:ext cx="716337" cy="508949"/>
            <a:chOff x="0" y="0"/>
            <a:chExt cx="716344" cy="508953"/>
          </a:xfrm>
        </p:grpSpPr>
        <p:sp>
          <p:nvSpPr>
            <p:cNvPr id="23" name="Freeform 23"/>
            <p:cNvSpPr/>
            <p:nvPr/>
          </p:nvSpPr>
          <p:spPr>
            <a:xfrm>
              <a:off x="0" y="0"/>
              <a:ext cx="716280" cy="508889"/>
            </a:xfrm>
            <a:custGeom>
              <a:avLst/>
              <a:gdLst/>
              <a:ahLst/>
              <a:cxnLst/>
              <a:rect l="l" t="t" r="r" b="b"/>
              <a:pathLst>
                <a:path w="716280" h="508889">
                  <a:moveTo>
                    <a:pt x="0" y="0"/>
                  </a:moveTo>
                  <a:lnTo>
                    <a:pt x="0" y="508889"/>
                  </a:lnTo>
                  <a:lnTo>
                    <a:pt x="716280" y="508889"/>
                  </a:lnTo>
                  <a:lnTo>
                    <a:pt x="716280" y="0"/>
                  </a:lnTo>
                  <a:close/>
                  <a:moveTo>
                    <a:pt x="378206" y="324866"/>
                  </a:moveTo>
                  <a:cubicBezTo>
                    <a:pt x="367157" y="335915"/>
                    <a:pt x="349250" y="335915"/>
                    <a:pt x="338201" y="324866"/>
                  </a:cubicBezTo>
                  <a:lnTo>
                    <a:pt x="32385" y="19050"/>
                  </a:lnTo>
                  <a:cubicBezTo>
                    <a:pt x="32385" y="19050"/>
                    <a:pt x="32385" y="18923"/>
                    <a:pt x="32385" y="18923"/>
                  </a:cubicBezTo>
                  <a:cubicBezTo>
                    <a:pt x="32385" y="18923"/>
                    <a:pt x="32385" y="18923"/>
                    <a:pt x="32385" y="18923"/>
                  </a:cubicBezTo>
                  <a:lnTo>
                    <a:pt x="683895" y="18923"/>
                  </a:lnTo>
                  <a:cubicBezTo>
                    <a:pt x="683895" y="18923"/>
                    <a:pt x="684022" y="18923"/>
                    <a:pt x="684022" y="19050"/>
                  </a:cubicBezTo>
                  <a:cubicBezTo>
                    <a:pt x="684022" y="19177"/>
                    <a:pt x="684022" y="19050"/>
                    <a:pt x="684022" y="19050"/>
                  </a:cubicBezTo>
                  <a:close/>
                  <a:moveTo>
                    <a:pt x="241173" y="254508"/>
                  </a:moveTo>
                  <a:lnTo>
                    <a:pt x="19050" y="476631"/>
                  </a:lnTo>
                  <a:cubicBezTo>
                    <a:pt x="19050" y="476631"/>
                    <a:pt x="18923" y="476631"/>
                    <a:pt x="18923" y="476631"/>
                  </a:cubicBezTo>
                  <a:cubicBezTo>
                    <a:pt x="18923" y="476631"/>
                    <a:pt x="18923" y="476631"/>
                    <a:pt x="18923" y="476631"/>
                  </a:cubicBezTo>
                  <a:lnTo>
                    <a:pt x="18923" y="32385"/>
                  </a:lnTo>
                  <a:cubicBezTo>
                    <a:pt x="18923" y="32385"/>
                    <a:pt x="18923" y="32258"/>
                    <a:pt x="19050" y="32258"/>
                  </a:cubicBezTo>
                  <a:cubicBezTo>
                    <a:pt x="19177" y="32258"/>
                    <a:pt x="19050" y="32258"/>
                    <a:pt x="19177" y="32258"/>
                  </a:cubicBezTo>
                  <a:close/>
                  <a:moveTo>
                    <a:pt x="254508" y="267843"/>
                  </a:moveTo>
                  <a:lnTo>
                    <a:pt x="324866" y="338201"/>
                  </a:lnTo>
                  <a:cubicBezTo>
                    <a:pt x="343281" y="356616"/>
                    <a:pt x="373126" y="356616"/>
                    <a:pt x="391541" y="338201"/>
                  </a:cubicBezTo>
                  <a:cubicBezTo>
                    <a:pt x="391541" y="338201"/>
                    <a:pt x="391541" y="338201"/>
                    <a:pt x="391541" y="338201"/>
                  </a:cubicBezTo>
                  <a:lnTo>
                    <a:pt x="461899" y="267843"/>
                  </a:lnTo>
                  <a:lnTo>
                    <a:pt x="684022" y="489966"/>
                  </a:lnTo>
                  <a:cubicBezTo>
                    <a:pt x="684022" y="489966"/>
                    <a:pt x="684022" y="490093"/>
                    <a:pt x="684022" y="490093"/>
                  </a:cubicBezTo>
                  <a:cubicBezTo>
                    <a:pt x="684022" y="490093"/>
                    <a:pt x="684022" y="490093"/>
                    <a:pt x="684022" y="490093"/>
                  </a:cubicBezTo>
                  <a:lnTo>
                    <a:pt x="32512" y="490093"/>
                  </a:lnTo>
                  <a:cubicBezTo>
                    <a:pt x="32512" y="490093"/>
                    <a:pt x="32385" y="490093"/>
                    <a:pt x="32385" y="489966"/>
                  </a:cubicBezTo>
                  <a:cubicBezTo>
                    <a:pt x="32385" y="489839"/>
                    <a:pt x="32385" y="489966"/>
                    <a:pt x="32385" y="489966"/>
                  </a:cubicBezTo>
                  <a:close/>
                  <a:moveTo>
                    <a:pt x="475234" y="254508"/>
                  </a:moveTo>
                  <a:lnTo>
                    <a:pt x="697357" y="32385"/>
                  </a:lnTo>
                  <a:cubicBezTo>
                    <a:pt x="697357" y="32385"/>
                    <a:pt x="697484" y="32385"/>
                    <a:pt x="697484" y="32385"/>
                  </a:cubicBezTo>
                  <a:cubicBezTo>
                    <a:pt x="697484" y="32385"/>
                    <a:pt x="697484" y="32385"/>
                    <a:pt x="697484" y="32512"/>
                  </a:cubicBezTo>
                  <a:lnTo>
                    <a:pt x="697484" y="476631"/>
                  </a:lnTo>
                  <a:cubicBezTo>
                    <a:pt x="697484" y="476631"/>
                    <a:pt x="697484" y="476758"/>
                    <a:pt x="697357" y="476758"/>
                  </a:cubicBezTo>
                  <a:cubicBezTo>
                    <a:pt x="697230" y="476758"/>
                    <a:pt x="697357" y="476758"/>
                    <a:pt x="697357" y="476758"/>
                  </a:cubicBezTo>
                  <a:close/>
                </a:path>
              </a:pathLst>
            </a:custGeom>
            <a:solidFill>
              <a:srgbClr val="863375"/>
            </a:solidFill>
          </p:spPr>
          <p:txBody>
            <a:bodyPr/>
            <a:lstStyle/>
            <a:p>
              <a:endParaRPr lang="en-GB"/>
            </a:p>
          </p:txBody>
        </p:sp>
      </p:grpSp>
      <p:grpSp>
        <p:nvGrpSpPr>
          <p:cNvPr id="24" name="Group 24"/>
          <p:cNvGrpSpPr>
            <a:grpSpLocks noChangeAspect="1"/>
          </p:cNvGrpSpPr>
          <p:nvPr/>
        </p:nvGrpSpPr>
        <p:grpSpPr>
          <a:xfrm>
            <a:off x="3409379" y="6904968"/>
            <a:ext cx="521675" cy="767991"/>
            <a:chOff x="0" y="0"/>
            <a:chExt cx="521678" cy="767994"/>
          </a:xfrm>
        </p:grpSpPr>
        <p:sp>
          <p:nvSpPr>
            <p:cNvPr id="25" name="Freeform 25"/>
            <p:cNvSpPr/>
            <p:nvPr/>
          </p:nvSpPr>
          <p:spPr>
            <a:xfrm>
              <a:off x="53340" y="57785"/>
              <a:ext cx="415036" cy="649478"/>
            </a:xfrm>
            <a:custGeom>
              <a:avLst/>
              <a:gdLst/>
              <a:ahLst/>
              <a:cxnLst/>
              <a:rect l="l" t="t" r="r" b="b"/>
              <a:pathLst>
                <a:path w="415036" h="649478">
                  <a:moveTo>
                    <a:pt x="207518" y="5715"/>
                  </a:moveTo>
                  <a:cubicBezTo>
                    <a:pt x="142113" y="5588"/>
                    <a:pt x="81026" y="38100"/>
                    <a:pt x="44450" y="92456"/>
                  </a:cubicBezTo>
                  <a:cubicBezTo>
                    <a:pt x="7747" y="146558"/>
                    <a:pt x="0" y="215265"/>
                    <a:pt x="23749" y="276225"/>
                  </a:cubicBezTo>
                  <a:lnTo>
                    <a:pt x="113284" y="474218"/>
                  </a:lnTo>
                  <a:lnTo>
                    <a:pt x="190500" y="636397"/>
                  </a:lnTo>
                  <a:cubicBezTo>
                    <a:pt x="195326" y="645795"/>
                    <a:pt x="206883" y="649478"/>
                    <a:pt x="216154" y="644652"/>
                  </a:cubicBezTo>
                  <a:cubicBezTo>
                    <a:pt x="219710" y="642874"/>
                    <a:pt x="222631" y="639953"/>
                    <a:pt x="224409" y="636397"/>
                  </a:cubicBezTo>
                  <a:lnTo>
                    <a:pt x="301752" y="474345"/>
                  </a:lnTo>
                  <a:lnTo>
                    <a:pt x="391287" y="276225"/>
                  </a:lnTo>
                  <a:cubicBezTo>
                    <a:pt x="415036" y="215265"/>
                    <a:pt x="407289" y="146558"/>
                    <a:pt x="370586" y="92456"/>
                  </a:cubicBezTo>
                  <a:cubicBezTo>
                    <a:pt x="334010" y="38227"/>
                    <a:pt x="272923" y="5715"/>
                    <a:pt x="207518" y="5715"/>
                  </a:cubicBezTo>
                  <a:close/>
                  <a:moveTo>
                    <a:pt x="373888" y="268986"/>
                  </a:moveTo>
                  <a:lnTo>
                    <a:pt x="284734" y="466217"/>
                  </a:lnTo>
                  <a:lnTo>
                    <a:pt x="207645" y="627888"/>
                  </a:lnTo>
                  <a:lnTo>
                    <a:pt x="207391" y="627888"/>
                  </a:lnTo>
                  <a:lnTo>
                    <a:pt x="130429" y="466471"/>
                  </a:lnTo>
                  <a:lnTo>
                    <a:pt x="41148" y="268986"/>
                  </a:lnTo>
                  <a:cubicBezTo>
                    <a:pt x="19812" y="213868"/>
                    <a:pt x="26924" y="151765"/>
                    <a:pt x="60198" y="102870"/>
                  </a:cubicBezTo>
                  <a:cubicBezTo>
                    <a:pt x="115062" y="21463"/>
                    <a:pt x="225552" y="0"/>
                    <a:pt x="306959" y="54864"/>
                  </a:cubicBezTo>
                  <a:cubicBezTo>
                    <a:pt x="326009" y="67691"/>
                    <a:pt x="342265" y="84074"/>
                    <a:pt x="355092" y="102997"/>
                  </a:cubicBezTo>
                  <a:cubicBezTo>
                    <a:pt x="388239" y="151892"/>
                    <a:pt x="395224" y="213868"/>
                    <a:pt x="374015" y="268986"/>
                  </a:cubicBezTo>
                  <a:close/>
                </a:path>
              </a:pathLst>
            </a:custGeom>
            <a:solidFill>
              <a:srgbClr val="863375"/>
            </a:solidFill>
          </p:spPr>
          <p:txBody>
            <a:bodyPr/>
            <a:lstStyle/>
            <a:p>
              <a:endParaRPr lang="en-GB"/>
            </a:p>
          </p:txBody>
        </p:sp>
        <p:sp>
          <p:nvSpPr>
            <p:cNvPr id="26" name="Freeform 26"/>
            <p:cNvSpPr/>
            <p:nvPr/>
          </p:nvSpPr>
          <p:spPr>
            <a:xfrm>
              <a:off x="176022" y="176657"/>
              <a:ext cx="169799" cy="169672"/>
            </a:xfrm>
            <a:custGeom>
              <a:avLst/>
              <a:gdLst/>
              <a:ahLst/>
              <a:cxnLst/>
              <a:rect l="l" t="t" r="r" b="b"/>
              <a:pathLst>
                <a:path w="169799" h="169672">
                  <a:moveTo>
                    <a:pt x="84836" y="0"/>
                  </a:moveTo>
                  <a:cubicBezTo>
                    <a:pt x="37973" y="0"/>
                    <a:pt x="0" y="37973"/>
                    <a:pt x="0" y="84836"/>
                  </a:cubicBezTo>
                  <a:cubicBezTo>
                    <a:pt x="0" y="131699"/>
                    <a:pt x="37973" y="169672"/>
                    <a:pt x="84836" y="169672"/>
                  </a:cubicBezTo>
                  <a:cubicBezTo>
                    <a:pt x="131699" y="169672"/>
                    <a:pt x="169672" y="131699"/>
                    <a:pt x="169672" y="84836"/>
                  </a:cubicBezTo>
                  <a:cubicBezTo>
                    <a:pt x="169799" y="38227"/>
                    <a:pt x="132207" y="254"/>
                    <a:pt x="85471" y="0"/>
                  </a:cubicBezTo>
                  <a:cubicBezTo>
                    <a:pt x="85217" y="0"/>
                    <a:pt x="84963" y="0"/>
                    <a:pt x="84836" y="0"/>
                  </a:cubicBezTo>
                  <a:close/>
                  <a:moveTo>
                    <a:pt x="84836" y="150876"/>
                  </a:moveTo>
                  <a:cubicBezTo>
                    <a:pt x="48387" y="150876"/>
                    <a:pt x="18923" y="121285"/>
                    <a:pt x="18923" y="84963"/>
                  </a:cubicBezTo>
                  <a:cubicBezTo>
                    <a:pt x="18923" y="48641"/>
                    <a:pt x="48514" y="19050"/>
                    <a:pt x="84836" y="19050"/>
                  </a:cubicBezTo>
                  <a:cubicBezTo>
                    <a:pt x="121158" y="19050"/>
                    <a:pt x="150876" y="48641"/>
                    <a:pt x="150876" y="84963"/>
                  </a:cubicBezTo>
                  <a:cubicBezTo>
                    <a:pt x="151257" y="121031"/>
                    <a:pt x="122428" y="150622"/>
                    <a:pt x="86360" y="151003"/>
                  </a:cubicBezTo>
                  <a:cubicBezTo>
                    <a:pt x="85852" y="151003"/>
                    <a:pt x="85471" y="151003"/>
                    <a:pt x="84963" y="151003"/>
                  </a:cubicBezTo>
                  <a:close/>
                </a:path>
              </a:pathLst>
            </a:custGeom>
            <a:solidFill>
              <a:srgbClr val="863375"/>
            </a:solidFill>
          </p:spPr>
          <p:txBody>
            <a:bodyPr/>
            <a:lstStyle/>
            <a:p>
              <a:endParaRPr lang="en-GB"/>
            </a:p>
          </p:txBody>
        </p:sp>
      </p:grpSp>
      <p:sp>
        <p:nvSpPr>
          <p:cNvPr id="27" name="AutoShape 27"/>
          <p:cNvSpPr/>
          <p:nvPr/>
        </p:nvSpPr>
        <p:spPr>
          <a:xfrm>
            <a:off x="-216422" y="978232"/>
            <a:ext cx="18720845" cy="0"/>
          </a:xfrm>
          <a:prstGeom prst="line">
            <a:avLst/>
          </a:prstGeom>
          <a:ln w="19050" cap="flat">
            <a:solidFill>
              <a:srgbClr val="782A65"/>
            </a:solidFill>
            <a:prstDash val="solid"/>
            <a:headEnd type="none" w="sm" len="sm"/>
            <a:tailEnd type="none" w="sm" len="sm"/>
          </a:ln>
        </p:spPr>
        <p:txBody>
          <a:bodyPr/>
          <a:lstStyle/>
          <a:p>
            <a:endParaRPr lang="en-GB"/>
          </a:p>
        </p:txBody>
      </p:sp>
      <p:sp>
        <p:nvSpPr>
          <p:cNvPr id="28" name="Freeform 28"/>
          <p:cNvSpPr/>
          <p:nvPr/>
        </p:nvSpPr>
        <p:spPr>
          <a:xfrm>
            <a:off x="15982305" y="61607"/>
            <a:ext cx="2077937" cy="751594"/>
          </a:xfrm>
          <a:custGeom>
            <a:avLst/>
            <a:gdLst/>
            <a:ahLst/>
            <a:cxnLst/>
            <a:rect l="l" t="t" r="r" b="b"/>
            <a:pathLst>
              <a:path w="2077937" h="751594">
                <a:moveTo>
                  <a:pt x="0" y="0"/>
                </a:moveTo>
                <a:lnTo>
                  <a:pt x="2077936" y="0"/>
                </a:lnTo>
                <a:lnTo>
                  <a:pt x="2077936" y="751594"/>
                </a:lnTo>
                <a:lnTo>
                  <a:pt x="0" y="751594"/>
                </a:lnTo>
                <a:lnTo>
                  <a:pt x="0" y="0"/>
                </a:lnTo>
                <a:close/>
              </a:path>
            </a:pathLst>
          </a:custGeom>
          <a:blipFill>
            <a:blip r:embed="rId12"/>
            <a:stretch>
              <a:fillRect/>
            </a:stretch>
          </a:blipFill>
        </p:spPr>
        <p:txBody>
          <a:bodyPr/>
          <a:lstStyle/>
          <a:p>
            <a:endParaRPr lang="en-GB"/>
          </a:p>
        </p:txBody>
      </p:sp>
      <p:sp>
        <p:nvSpPr>
          <p:cNvPr id="29" name="Freeform 29"/>
          <p:cNvSpPr/>
          <p:nvPr/>
        </p:nvSpPr>
        <p:spPr>
          <a:xfrm>
            <a:off x="161925" y="104701"/>
            <a:ext cx="3477787" cy="549907"/>
          </a:xfrm>
          <a:custGeom>
            <a:avLst/>
            <a:gdLst/>
            <a:ahLst/>
            <a:cxnLst/>
            <a:rect l="l" t="t" r="r" b="b"/>
            <a:pathLst>
              <a:path w="3477787" h="549907">
                <a:moveTo>
                  <a:pt x="0" y="0"/>
                </a:moveTo>
                <a:lnTo>
                  <a:pt x="3477787" y="0"/>
                </a:lnTo>
                <a:lnTo>
                  <a:pt x="3477787" y="549907"/>
                </a:lnTo>
                <a:lnTo>
                  <a:pt x="0" y="549907"/>
                </a:lnTo>
                <a:lnTo>
                  <a:pt x="0" y="0"/>
                </a:lnTo>
                <a:close/>
              </a:path>
            </a:pathLst>
          </a:custGeom>
          <a:blipFill>
            <a:blip r:embed="rId13"/>
            <a:stretch>
              <a:fillRect/>
            </a:stretch>
          </a:blipFill>
        </p:spPr>
        <p:txBody>
          <a:bodyPr/>
          <a:lstStyle/>
          <a:p>
            <a:endParaRPr lang="en-GB"/>
          </a:p>
        </p:txBody>
      </p:sp>
      <p:sp>
        <p:nvSpPr>
          <p:cNvPr id="30" name="AutoShape 30"/>
          <p:cNvSpPr/>
          <p:nvPr/>
        </p:nvSpPr>
        <p:spPr>
          <a:xfrm>
            <a:off x="-64022" y="9626199"/>
            <a:ext cx="19101876" cy="0"/>
          </a:xfrm>
          <a:prstGeom prst="line">
            <a:avLst/>
          </a:prstGeom>
          <a:ln w="19050" cap="flat">
            <a:solidFill>
              <a:srgbClr val="6A205C"/>
            </a:solidFill>
            <a:prstDash val="solid"/>
            <a:headEnd type="none" w="sm" len="sm"/>
            <a:tailEnd type="none" w="sm" len="sm"/>
          </a:ln>
        </p:spPr>
        <p:txBody>
          <a:bodyPr/>
          <a:lstStyle/>
          <a:p>
            <a:endParaRPr lang="en-GB"/>
          </a:p>
        </p:txBody>
      </p:sp>
      <p:sp>
        <p:nvSpPr>
          <p:cNvPr id="32" name="TextBox 24">
            <a:extLst>
              <a:ext uri="{FF2B5EF4-FFF2-40B4-BE49-F238E27FC236}">
                <a16:creationId xmlns:a16="http://schemas.microsoft.com/office/drawing/2014/main" id="{37D2D47D-5962-3876-54DE-FF07C27D7F68}"/>
              </a:ext>
            </a:extLst>
          </p:cNvPr>
          <p:cNvSpPr txBox="1"/>
          <p:nvPr/>
        </p:nvSpPr>
        <p:spPr>
          <a:xfrm>
            <a:off x="6989217" y="9892899"/>
            <a:ext cx="5126583" cy="183327"/>
          </a:xfrm>
          <a:prstGeom prst="rect">
            <a:avLst/>
          </a:prstGeom>
        </p:spPr>
        <p:txBody>
          <a:bodyPr wrap="square" lIns="0" tIns="0" rIns="0" bIns="0" rtlCol="0" anchor="t">
            <a:spAutoFit/>
          </a:bodyPr>
          <a:lstStyle/>
          <a:p>
            <a:pPr algn="ctr">
              <a:lnSpc>
                <a:spcPts val="1428"/>
              </a:lnSpc>
              <a:spcBef>
                <a:spcPct val="0"/>
              </a:spcBef>
            </a:pPr>
            <a:r>
              <a:rPr lang="en-US" sz="1200" spc="12" dirty="0">
                <a:solidFill>
                  <a:srgbClr val="808284"/>
                </a:solidFill>
                <a:latin typeface="Century Gothic Paneuropean"/>
                <a:ea typeface="Century Gothic Paneuropean"/>
                <a:cs typeface="Century Gothic Paneuropean"/>
                <a:sym typeface="Century Gothic Paneuropean"/>
              </a:rPr>
              <a:t>© International Wellbeing Insights 2025 . All right </a:t>
            </a:r>
            <a:r>
              <a:rPr lang="en-US" sz="1200" spc="12" dirty="0" err="1">
                <a:solidFill>
                  <a:srgbClr val="808284"/>
                </a:solidFill>
                <a:latin typeface="Century Gothic Paneuropean"/>
                <a:ea typeface="Century Gothic Paneuropean"/>
                <a:cs typeface="Century Gothic Paneuropean"/>
                <a:sym typeface="Century Gothic Paneuropean"/>
              </a:rPr>
              <a:t>sreserved</a:t>
            </a:r>
            <a:endParaRPr lang="en-US" sz="1200" spc="12" dirty="0">
              <a:solidFill>
                <a:srgbClr val="808284"/>
              </a:solidFill>
              <a:latin typeface="Century Gothic Paneuropean"/>
              <a:ea typeface="Century Gothic Paneuropean"/>
              <a:cs typeface="Century Gothic Paneuropean"/>
              <a:sym typeface="Century Gothic Paneuropean"/>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TotalTime>
  <Words>1801</Words>
  <Application>Microsoft Office PowerPoint</Application>
  <PresentationFormat>Custom</PresentationFormat>
  <Paragraphs>271</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Century Gothic Paneuropean Italics</vt:lpstr>
      <vt:lpstr>Century Gothic Paneuropean</vt:lpstr>
      <vt:lpstr>Arial Bold</vt:lpstr>
      <vt:lpstr>Calibri</vt:lpstr>
      <vt:lpstr>Arial</vt:lpstr>
      <vt:lpstr>Century Gothic Paneuropean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August Webinar - The Power of Pause</dc:title>
  <cp:lastModifiedBy>Lee  Drummond</cp:lastModifiedBy>
  <cp:revision>2</cp:revision>
  <dcterms:created xsi:type="dcterms:W3CDTF">2006-08-16T00:00:00Z</dcterms:created>
  <dcterms:modified xsi:type="dcterms:W3CDTF">2025-08-11T14:56:57Z</dcterms:modified>
  <dc:identifier>DAGvG6G3cpE</dc:identifier>
</cp:coreProperties>
</file>